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324" r:id="rId2"/>
    <p:sldId id="328" r:id="rId3"/>
    <p:sldId id="346" r:id="rId4"/>
    <p:sldId id="330" r:id="rId5"/>
    <p:sldId id="331" r:id="rId6"/>
    <p:sldId id="332" r:id="rId7"/>
    <p:sldId id="333" r:id="rId8"/>
    <p:sldId id="483" r:id="rId9"/>
    <p:sldId id="334" r:id="rId10"/>
    <p:sldId id="345" r:id="rId11"/>
    <p:sldId id="482" r:id="rId12"/>
    <p:sldId id="481" r:id="rId13"/>
    <p:sldId id="335" r:id="rId14"/>
    <p:sldId id="336" r:id="rId15"/>
    <p:sldId id="337" r:id="rId16"/>
    <p:sldId id="348" r:id="rId17"/>
    <p:sldId id="349" r:id="rId18"/>
    <p:sldId id="344" r:id="rId19"/>
    <p:sldId id="340" r:id="rId20"/>
    <p:sldId id="343" r:id="rId21"/>
    <p:sldId id="342" r:id="rId22"/>
  </p:sldIdLst>
  <p:sldSz cx="9144000" cy="6858000" type="screen4x3"/>
  <p:notesSz cx="6797675" cy="9926638"/>
  <p:defaultTextStyle>
    <a:defPPr>
      <a:defRPr lang="da-DK"/>
    </a:defPPr>
    <a:lvl1pPr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EC6"/>
    <a:srgbClr val="D4CFCD"/>
    <a:srgbClr val="D0D0CC"/>
    <a:srgbClr val="6B6C6E"/>
    <a:srgbClr val="CCECFF"/>
    <a:srgbClr val="86EF3F"/>
    <a:srgbClr val="E6F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86DF4-E7CF-4222-9BFF-3B5EDC7A0E81}" v="59" dt="2025-10-01T07:17:04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558" autoAdjust="0"/>
  </p:normalViewPr>
  <p:slideViewPr>
    <p:cSldViewPr>
      <p:cViewPr varScale="1">
        <p:scale>
          <a:sx n="159" d="100"/>
          <a:sy n="159" d="100"/>
        </p:scale>
        <p:origin x="13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3297" y="3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Følsgaard Maron" userId="e8836a54-fd3d-44c6-a635-d43ccabb9954" providerId="ADAL" clId="{A6C86DF4-E7CF-4222-9BFF-3B5EDC7A0E81}"/>
    <pc:docChg chg="custSel addSld modSld">
      <pc:chgData name="Linda Følsgaard Maron" userId="e8836a54-fd3d-44c6-a635-d43ccabb9954" providerId="ADAL" clId="{A6C86DF4-E7CF-4222-9BFF-3B5EDC7A0E81}" dt="2025-10-01T07:17:17.204" v="204" actId="478"/>
      <pc:docMkLst>
        <pc:docMk/>
      </pc:docMkLst>
      <pc:sldChg chg="delSp mod delAnim">
        <pc:chgData name="Linda Følsgaard Maron" userId="e8836a54-fd3d-44c6-a635-d43ccabb9954" providerId="ADAL" clId="{A6C86DF4-E7CF-4222-9BFF-3B5EDC7A0E81}" dt="2025-09-30T10:47:29.045" v="1" actId="478"/>
        <pc:sldMkLst>
          <pc:docMk/>
          <pc:sldMk cId="1972245751" sldId="333"/>
        </pc:sldMkLst>
        <pc:picChg chg="del">
          <ac:chgData name="Linda Følsgaard Maron" userId="e8836a54-fd3d-44c6-a635-d43ccabb9954" providerId="ADAL" clId="{A6C86DF4-E7CF-4222-9BFF-3B5EDC7A0E81}" dt="2025-09-30T10:47:26.934" v="0" actId="478"/>
          <ac:picMkLst>
            <pc:docMk/>
            <pc:sldMk cId="1972245751" sldId="333"/>
            <ac:picMk id="2" creationId="{00000000-0000-0000-0000-000000000000}"/>
          </ac:picMkLst>
        </pc:picChg>
        <pc:picChg chg="del">
          <ac:chgData name="Linda Følsgaard Maron" userId="e8836a54-fd3d-44c6-a635-d43ccabb9954" providerId="ADAL" clId="{A6C86DF4-E7CF-4222-9BFF-3B5EDC7A0E81}" dt="2025-09-30T10:47:29.045" v="1" actId="478"/>
          <ac:picMkLst>
            <pc:docMk/>
            <pc:sldMk cId="1972245751" sldId="333"/>
            <ac:picMk id="4" creationId="{00000000-0000-0000-0000-000000000000}"/>
          </ac:picMkLst>
        </pc:picChg>
      </pc:sldChg>
      <pc:sldChg chg="addSp modSp mod modAnim">
        <pc:chgData name="Linda Følsgaard Maron" userId="e8836a54-fd3d-44c6-a635-d43ccabb9954" providerId="ADAL" clId="{A6C86DF4-E7CF-4222-9BFF-3B5EDC7A0E81}" dt="2025-10-01T07:14:54.638" v="160" actId="14100"/>
        <pc:sldMkLst>
          <pc:docMk/>
          <pc:sldMk cId="3682571968" sldId="335"/>
        </pc:sldMkLst>
        <pc:spChg chg="add mod">
          <ac:chgData name="Linda Følsgaard Maron" userId="e8836a54-fd3d-44c6-a635-d43ccabb9954" providerId="ADAL" clId="{A6C86DF4-E7CF-4222-9BFF-3B5EDC7A0E81}" dt="2025-10-01T07:14:54.638" v="160" actId="14100"/>
          <ac:spMkLst>
            <pc:docMk/>
            <pc:sldMk cId="3682571968" sldId="335"/>
            <ac:spMk id="2" creationId="{478DF748-5C91-08B1-A203-6FD46E595F27}"/>
          </ac:spMkLst>
        </pc:spChg>
        <pc:spChg chg="add mod">
          <ac:chgData name="Linda Følsgaard Maron" userId="e8836a54-fd3d-44c6-a635-d43ccabb9954" providerId="ADAL" clId="{A6C86DF4-E7CF-4222-9BFF-3B5EDC7A0E81}" dt="2025-10-01T07:13:17.513" v="128" actId="208"/>
          <ac:spMkLst>
            <pc:docMk/>
            <pc:sldMk cId="3682571968" sldId="335"/>
            <ac:spMk id="9" creationId="{08E60308-BF0D-E79E-8313-1C081C8175D5}"/>
          </ac:spMkLst>
        </pc:spChg>
      </pc:sldChg>
      <pc:sldChg chg="modSp">
        <pc:chgData name="Linda Følsgaard Maron" userId="e8836a54-fd3d-44c6-a635-d43ccabb9954" providerId="ADAL" clId="{A6C86DF4-E7CF-4222-9BFF-3B5EDC7A0E81}" dt="2025-10-01T07:17:04.955" v="203" actId="6549"/>
        <pc:sldMkLst>
          <pc:docMk/>
          <pc:sldMk cId="2879776954" sldId="336"/>
        </pc:sldMkLst>
        <pc:spChg chg="mod">
          <ac:chgData name="Linda Følsgaard Maron" userId="e8836a54-fd3d-44c6-a635-d43ccabb9954" providerId="ADAL" clId="{A6C86DF4-E7CF-4222-9BFF-3B5EDC7A0E81}" dt="2025-10-01T07:17:04.955" v="203" actId="6549"/>
          <ac:spMkLst>
            <pc:docMk/>
            <pc:sldMk cId="2879776954" sldId="336"/>
            <ac:spMk id="6" creationId="{00000000-0000-0000-0000-000000000000}"/>
          </ac:spMkLst>
        </pc:spChg>
      </pc:sldChg>
      <pc:sldChg chg="delSp mod delAnim">
        <pc:chgData name="Linda Følsgaard Maron" userId="e8836a54-fd3d-44c6-a635-d43ccabb9954" providerId="ADAL" clId="{A6C86DF4-E7CF-4222-9BFF-3B5EDC7A0E81}" dt="2025-10-01T07:17:17.204" v="204" actId="478"/>
        <pc:sldMkLst>
          <pc:docMk/>
          <pc:sldMk cId="492491474" sldId="348"/>
        </pc:sldMkLst>
        <pc:picChg chg="del">
          <ac:chgData name="Linda Følsgaard Maron" userId="e8836a54-fd3d-44c6-a635-d43ccabb9954" providerId="ADAL" clId="{A6C86DF4-E7CF-4222-9BFF-3B5EDC7A0E81}" dt="2025-10-01T07:17:17.204" v="204" actId="478"/>
          <ac:picMkLst>
            <pc:docMk/>
            <pc:sldMk cId="492491474" sldId="348"/>
            <ac:picMk id="4" creationId="{E486EF86-E815-1BC7-8854-D58E17E13F4D}"/>
          </ac:picMkLst>
        </pc:picChg>
      </pc:sldChg>
      <pc:sldChg chg="modSp mod">
        <pc:chgData name="Linda Følsgaard Maron" userId="e8836a54-fd3d-44c6-a635-d43ccabb9954" providerId="ADAL" clId="{A6C86DF4-E7CF-4222-9BFF-3B5EDC7A0E81}" dt="2025-10-01T07:11:38.479" v="98" actId="14100"/>
        <pc:sldMkLst>
          <pc:docMk/>
          <pc:sldMk cId="1604340256" sldId="481"/>
        </pc:sldMkLst>
        <pc:spChg chg="mod">
          <ac:chgData name="Linda Følsgaard Maron" userId="e8836a54-fd3d-44c6-a635-d43ccabb9954" providerId="ADAL" clId="{A6C86DF4-E7CF-4222-9BFF-3B5EDC7A0E81}" dt="2025-10-01T07:11:35.086" v="97" actId="14100"/>
          <ac:spMkLst>
            <pc:docMk/>
            <pc:sldMk cId="1604340256" sldId="481"/>
            <ac:spMk id="6" creationId="{00000000-0000-0000-0000-000000000000}"/>
          </ac:spMkLst>
        </pc:spChg>
        <pc:spChg chg="mod">
          <ac:chgData name="Linda Følsgaard Maron" userId="e8836a54-fd3d-44c6-a635-d43ccabb9954" providerId="ADAL" clId="{A6C86DF4-E7CF-4222-9BFF-3B5EDC7A0E81}" dt="2025-10-01T07:11:38.479" v="98" actId="14100"/>
          <ac:spMkLst>
            <pc:docMk/>
            <pc:sldMk cId="1604340256" sldId="481"/>
            <ac:spMk id="7" creationId="{00000000-0000-0000-0000-000000000000}"/>
          </ac:spMkLst>
        </pc:spChg>
        <pc:spChg chg="mod">
          <ac:chgData name="Linda Følsgaard Maron" userId="e8836a54-fd3d-44c6-a635-d43ccabb9954" providerId="ADAL" clId="{A6C86DF4-E7CF-4222-9BFF-3B5EDC7A0E81}" dt="2025-10-01T07:11:29.438" v="96" actId="14100"/>
          <ac:spMkLst>
            <pc:docMk/>
            <pc:sldMk cId="1604340256" sldId="481"/>
            <ac:spMk id="8" creationId="{00000000-0000-0000-0000-000000000000}"/>
          </ac:spMkLst>
        </pc:spChg>
      </pc:sldChg>
      <pc:sldChg chg="addSp delSp modSp new mod">
        <pc:chgData name="Linda Følsgaard Maron" userId="e8836a54-fd3d-44c6-a635-d43ccabb9954" providerId="ADAL" clId="{A6C86DF4-E7CF-4222-9BFF-3B5EDC7A0E81}" dt="2025-10-01T06:54:05.580" v="77" actId="114"/>
        <pc:sldMkLst>
          <pc:docMk/>
          <pc:sldMk cId="4069747025" sldId="483"/>
        </pc:sldMkLst>
        <pc:spChg chg="del">
          <ac:chgData name="Linda Følsgaard Maron" userId="e8836a54-fd3d-44c6-a635-d43ccabb9954" providerId="ADAL" clId="{A6C86DF4-E7CF-4222-9BFF-3B5EDC7A0E81}" dt="2025-10-01T06:50:51.651" v="3" actId="478"/>
          <ac:spMkLst>
            <pc:docMk/>
            <pc:sldMk cId="4069747025" sldId="483"/>
            <ac:spMk id="2" creationId="{0C9C59AE-5887-0AE7-D287-78196F35033E}"/>
          </ac:spMkLst>
        </pc:spChg>
        <pc:spChg chg="del">
          <ac:chgData name="Linda Følsgaard Maron" userId="e8836a54-fd3d-44c6-a635-d43ccabb9954" providerId="ADAL" clId="{A6C86DF4-E7CF-4222-9BFF-3B5EDC7A0E81}" dt="2025-10-01T06:51:08.667" v="5" actId="478"/>
          <ac:spMkLst>
            <pc:docMk/>
            <pc:sldMk cId="4069747025" sldId="483"/>
            <ac:spMk id="3" creationId="{B2F42D71-9A4E-F3A3-5AD0-2D4B1615CBC3}"/>
          </ac:spMkLst>
        </pc:spChg>
        <pc:spChg chg="del">
          <ac:chgData name="Linda Følsgaard Maron" userId="e8836a54-fd3d-44c6-a635-d43ccabb9954" providerId="ADAL" clId="{A6C86DF4-E7CF-4222-9BFF-3B5EDC7A0E81}" dt="2025-10-01T06:52:01.802" v="13" actId="478"/>
          <ac:spMkLst>
            <pc:docMk/>
            <pc:sldMk cId="4069747025" sldId="483"/>
            <ac:spMk id="4" creationId="{F769043B-1EE2-1D22-C4FC-C66AD059A589}"/>
          </ac:spMkLst>
        </pc:spChg>
        <pc:spChg chg="add mod">
          <ac:chgData name="Linda Følsgaard Maron" userId="e8836a54-fd3d-44c6-a635-d43ccabb9954" providerId="ADAL" clId="{A6C86DF4-E7CF-4222-9BFF-3B5EDC7A0E81}" dt="2025-10-01T06:51:53.981" v="11" actId="255"/>
          <ac:spMkLst>
            <pc:docMk/>
            <pc:sldMk cId="4069747025" sldId="483"/>
            <ac:spMk id="7" creationId="{85337CB3-E5AB-31A3-E7F0-116DC38BA4A2}"/>
          </ac:spMkLst>
        </pc:spChg>
        <pc:spChg chg="add mod">
          <ac:chgData name="Linda Følsgaard Maron" userId="e8836a54-fd3d-44c6-a635-d43ccabb9954" providerId="ADAL" clId="{A6C86DF4-E7CF-4222-9BFF-3B5EDC7A0E81}" dt="2025-10-01T06:54:05.580" v="77" actId="114"/>
          <ac:spMkLst>
            <pc:docMk/>
            <pc:sldMk cId="4069747025" sldId="483"/>
            <ac:spMk id="10" creationId="{CC220B59-8EF0-7309-E31C-4DA81859B997}"/>
          </ac:spMkLst>
        </pc:spChg>
        <pc:picChg chg="add mod">
          <ac:chgData name="Linda Følsgaard Maron" userId="e8836a54-fd3d-44c6-a635-d43ccabb9954" providerId="ADAL" clId="{A6C86DF4-E7CF-4222-9BFF-3B5EDC7A0E81}" dt="2025-10-01T06:52:39.139" v="18" actId="1076"/>
          <ac:picMkLst>
            <pc:docMk/>
            <pc:sldMk cId="4069747025" sldId="483"/>
            <ac:picMk id="6" creationId="{C058C364-DF97-71EE-FE07-4C9A5A2AC5EA}"/>
          </ac:picMkLst>
        </pc:picChg>
        <pc:picChg chg="add mod">
          <ac:chgData name="Linda Følsgaard Maron" userId="e8836a54-fd3d-44c6-a635-d43ccabb9954" providerId="ADAL" clId="{A6C86DF4-E7CF-4222-9BFF-3B5EDC7A0E81}" dt="2025-10-01T06:53:01.994" v="19"/>
          <ac:picMkLst>
            <pc:docMk/>
            <pc:sldMk cId="4069747025" sldId="483"/>
            <ac:picMk id="9" creationId="{BB4B35B5-CA58-C818-4B84-8D9F56517CB8}"/>
          </ac:picMkLst>
        </pc:picChg>
      </pc:sldChg>
    </pc:docChg>
  </pc:docChgLst>
  <pc:docChgLst>
    <pc:chgData name="Linda Følsgaard Maron" userId="25e583fe-eea6-422a-b353-9d8d93ecf117" providerId="ADAL" clId="{1FC8B0A6-F7C0-49C2-9D83-E6C8A43061E5}"/>
    <pc:docChg chg="modSld">
      <pc:chgData name="Linda Følsgaard Maron" userId="25e583fe-eea6-422a-b353-9d8d93ecf117" providerId="ADAL" clId="{1FC8B0A6-F7C0-49C2-9D83-E6C8A43061E5}" dt="2025-03-27T11:24:27.582" v="29" actId="729"/>
      <pc:docMkLst>
        <pc:docMk/>
      </pc:docMkLst>
      <pc:sldChg chg="mod modShow">
        <pc:chgData name="Linda Følsgaard Maron" userId="25e583fe-eea6-422a-b353-9d8d93ecf117" providerId="ADAL" clId="{1FC8B0A6-F7C0-49C2-9D83-E6C8A43061E5}" dt="2025-03-27T11:24:27.582" v="29" actId="729"/>
        <pc:sldMkLst>
          <pc:docMk/>
          <pc:sldMk cId="4254400897" sldId="337"/>
        </pc:sldMkLst>
      </pc:sldChg>
      <pc:sldChg chg="mod modShow">
        <pc:chgData name="Linda Følsgaard Maron" userId="25e583fe-eea6-422a-b353-9d8d93ecf117" providerId="ADAL" clId="{1FC8B0A6-F7C0-49C2-9D83-E6C8A43061E5}" dt="2025-03-27T11:20:22.550" v="0" actId="729"/>
        <pc:sldMkLst>
          <pc:docMk/>
          <pc:sldMk cId="2697745119" sldId="338"/>
        </pc:sldMkLst>
      </pc:sldChg>
      <pc:sldChg chg="addSp modSp mod">
        <pc:chgData name="Linda Følsgaard Maron" userId="25e583fe-eea6-422a-b353-9d8d93ecf117" providerId="ADAL" clId="{1FC8B0A6-F7C0-49C2-9D83-E6C8A43061E5}" dt="2025-03-27T11:22:25.690" v="25" actId="6549"/>
        <pc:sldMkLst>
          <pc:docMk/>
          <pc:sldMk cId="2850367524" sldId="344"/>
        </pc:sldMkLst>
      </pc:sldChg>
      <pc:sldChg chg="modSp mod">
        <pc:chgData name="Linda Følsgaard Maron" userId="25e583fe-eea6-422a-b353-9d8d93ecf117" providerId="ADAL" clId="{1FC8B0A6-F7C0-49C2-9D83-E6C8A43061E5}" dt="2025-03-27T11:23:02.793" v="27" actId="6549"/>
        <pc:sldMkLst>
          <pc:docMk/>
          <pc:sldMk cId="2929814215" sldId="345"/>
        </pc:sldMkLst>
      </pc:sldChg>
    </pc:docChg>
  </pc:docChgLst>
  <pc:docChgLst>
    <pc:chgData name="Linda Følsgaard Maron" userId="e8836a54-fd3d-44c6-a635-d43ccabb9954" providerId="ADAL" clId="{D546B359-0134-4764-9AE8-13511D4069E7}"/>
    <pc:docChg chg="undo custSel addSld delSld modSld">
      <pc:chgData name="Linda Følsgaard Maron" userId="e8836a54-fd3d-44c6-a635-d43ccabb9954" providerId="ADAL" clId="{D546B359-0134-4764-9AE8-13511D4069E7}" dt="2025-07-17T10:36:46.601" v="850" actId="20577"/>
      <pc:docMkLst>
        <pc:docMk/>
      </pc:docMkLst>
      <pc:sldChg chg="addSp delSp modSp mod modAnim">
        <pc:chgData name="Linda Følsgaard Maron" userId="e8836a54-fd3d-44c6-a635-d43ccabb9954" providerId="ADAL" clId="{D546B359-0134-4764-9AE8-13511D4069E7}" dt="2025-07-03T10:38:05.141" v="290"/>
        <pc:sldMkLst>
          <pc:docMk/>
          <pc:sldMk cId="3593286752" sldId="334"/>
        </pc:sldMkLst>
      </pc:sldChg>
      <pc:sldChg chg="addSp delSp modSp mod delAnim modAnim">
        <pc:chgData name="Linda Følsgaard Maron" userId="e8836a54-fd3d-44c6-a635-d43ccabb9954" providerId="ADAL" clId="{D546B359-0134-4764-9AE8-13511D4069E7}" dt="2025-07-03T10:42:28.436" v="381" actId="14100"/>
        <pc:sldMkLst>
          <pc:docMk/>
          <pc:sldMk cId="2929814215" sldId="345"/>
        </pc:sldMkLst>
      </pc:sldChg>
      <pc:sldChg chg="addSp delSp modSp new mod">
        <pc:chgData name="Linda Følsgaard Maron" userId="e8836a54-fd3d-44c6-a635-d43ccabb9954" providerId="ADAL" clId="{D546B359-0134-4764-9AE8-13511D4069E7}" dt="2025-07-17T10:36:46.601" v="850" actId="20577"/>
        <pc:sldMkLst>
          <pc:docMk/>
          <pc:sldMk cId="574932142" sldId="482"/>
        </pc:sldMkLst>
      </pc:sldChg>
      <pc:sldChg chg="addSp delSp modSp new del">
        <pc:chgData name="Linda Følsgaard Maron" userId="e8836a54-fd3d-44c6-a635-d43ccabb9954" providerId="ADAL" clId="{D546B359-0134-4764-9AE8-13511D4069E7}" dt="2025-07-17T10:36:30.208" v="817" actId="47"/>
        <pc:sldMkLst>
          <pc:docMk/>
          <pc:sldMk cId="3305411267" sldId="4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9627C-B5C5-4EA8-8DB6-A8A695FCA1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3BD58F-CFEF-4A72-84DE-918F790AEE58}">
      <dgm:prSet phldrT="[Tekst]"/>
      <dgm:spPr/>
      <dgm:t>
        <a:bodyPr/>
        <a:lstStyle/>
        <a:p>
          <a:r>
            <a:rPr lang="da-DK" dirty="0"/>
            <a:t>Step 1</a:t>
          </a:r>
        </a:p>
      </dgm:t>
    </dgm:pt>
    <dgm:pt modelId="{5607BBA5-1451-4912-A96E-E7143252CDCA}" type="parTrans" cxnId="{280399EB-35EF-458C-A44C-4FF34B1BBBAA}">
      <dgm:prSet/>
      <dgm:spPr/>
      <dgm:t>
        <a:bodyPr/>
        <a:lstStyle/>
        <a:p>
          <a:endParaRPr lang="da-DK"/>
        </a:p>
      </dgm:t>
    </dgm:pt>
    <dgm:pt modelId="{21CA012B-98ED-43EF-B1F9-335A8EF18106}" type="sibTrans" cxnId="{280399EB-35EF-458C-A44C-4FF34B1BBBAA}">
      <dgm:prSet/>
      <dgm:spPr/>
      <dgm:t>
        <a:bodyPr/>
        <a:lstStyle/>
        <a:p>
          <a:endParaRPr lang="da-DK"/>
        </a:p>
      </dgm:t>
    </dgm:pt>
    <dgm:pt modelId="{6978440B-FFEB-40B1-B59B-8975FE1C007D}">
      <dgm:prSet phldrT="[Tekst]"/>
      <dgm:spPr/>
      <dgm:t>
        <a:bodyPr/>
        <a:lstStyle/>
        <a:p>
          <a:r>
            <a:rPr lang="da-DK" dirty="0"/>
            <a:t>Step 2</a:t>
          </a:r>
        </a:p>
      </dgm:t>
    </dgm:pt>
    <dgm:pt modelId="{3B1E847B-A3C2-4DBB-93A3-16F766B86905}" type="parTrans" cxnId="{8B85C790-DEB0-4515-9FF9-6F27900B3ABF}">
      <dgm:prSet/>
      <dgm:spPr/>
      <dgm:t>
        <a:bodyPr/>
        <a:lstStyle/>
        <a:p>
          <a:endParaRPr lang="da-DK"/>
        </a:p>
      </dgm:t>
    </dgm:pt>
    <dgm:pt modelId="{9DC3D3D8-FAA7-47CF-84B2-8C6B79BE62CC}" type="sibTrans" cxnId="{8B85C790-DEB0-4515-9FF9-6F27900B3ABF}">
      <dgm:prSet/>
      <dgm:spPr/>
      <dgm:t>
        <a:bodyPr/>
        <a:lstStyle/>
        <a:p>
          <a:endParaRPr lang="da-DK"/>
        </a:p>
      </dgm:t>
    </dgm:pt>
    <dgm:pt modelId="{CEB43955-F331-45C5-9171-A2A8D8EB112E}">
      <dgm:prSet phldrT="[Tekst]"/>
      <dgm:spPr/>
      <dgm:t>
        <a:bodyPr/>
        <a:lstStyle/>
        <a:p>
          <a:r>
            <a:rPr lang="da-DK" dirty="0"/>
            <a:t>Step 3</a:t>
          </a:r>
        </a:p>
      </dgm:t>
    </dgm:pt>
    <dgm:pt modelId="{86BCC7C6-12DC-47B3-A7D4-669ED1E04650}" type="parTrans" cxnId="{669DFE24-EFBF-40CC-B28D-FE733C19822F}">
      <dgm:prSet/>
      <dgm:spPr/>
      <dgm:t>
        <a:bodyPr/>
        <a:lstStyle/>
        <a:p>
          <a:endParaRPr lang="da-DK"/>
        </a:p>
      </dgm:t>
    </dgm:pt>
    <dgm:pt modelId="{BAD3DC6C-7625-4A8D-9A68-FEFB1DB2BABD}" type="sibTrans" cxnId="{669DFE24-EFBF-40CC-B28D-FE733C19822F}">
      <dgm:prSet/>
      <dgm:spPr/>
      <dgm:t>
        <a:bodyPr/>
        <a:lstStyle/>
        <a:p>
          <a:endParaRPr lang="da-DK"/>
        </a:p>
      </dgm:t>
    </dgm:pt>
    <dgm:pt modelId="{92CF5BC8-82F0-49F2-952F-9505F313319D}" type="pres">
      <dgm:prSet presAssocID="{B149627C-B5C5-4EA8-8DB6-A8A695FCA19E}" presName="Name0" presStyleCnt="0">
        <dgm:presLayoutVars>
          <dgm:dir/>
          <dgm:resizeHandles val="exact"/>
        </dgm:presLayoutVars>
      </dgm:prSet>
      <dgm:spPr/>
    </dgm:pt>
    <dgm:pt modelId="{67C0D4A9-0808-4B64-B84A-221AF3003417}" type="pres">
      <dgm:prSet presAssocID="{073BD58F-CFEF-4A72-84DE-918F790AEE58}" presName="node" presStyleLbl="node1" presStyleIdx="0" presStyleCnt="3">
        <dgm:presLayoutVars>
          <dgm:bulletEnabled val="1"/>
        </dgm:presLayoutVars>
      </dgm:prSet>
      <dgm:spPr/>
    </dgm:pt>
    <dgm:pt modelId="{27354D0B-8F16-4C1A-B6B2-9323DD341A95}" type="pres">
      <dgm:prSet presAssocID="{21CA012B-98ED-43EF-B1F9-335A8EF18106}" presName="sibTrans" presStyleLbl="sibTrans2D1" presStyleIdx="0" presStyleCnt="2"/>
      <dgm:spPr/>
    </dgm:pt>
    <dgm:pt modelId="{D8C7C9C8-C997-482C-9AB8-3BF6AB8844BF}" type="pres">
      <dgm:prSet presAssocID="{21CA012B-98ED-43EF-B1F9-335A8EF18106}" presName="connectorText" presStyleLbl="sibTrans2D1" presStyleIdx="0" presStyleCnt="2"/>
      <dgm:spPr/>
    </dgm:pt>
    <dgm:pt modelId="{3433BF67-E2B3-4CE9-9E49-ADA9625BAC3A}" type="pres">
      <dgm:prSet presAssocID="{6978440B-FFEB-40B1-B59B-8975FE1C007D}" presName="node" presStyleLbl="node1" presStyleIdx="1" presStyleCnt="3">
        <dgm:presLayoutVars>
          <dgm:bulletEnabled val="1"/>
        </dgm:presLayoutVars>
      </dgm:prSet>
      <dgm:spPr/>
    </dgm:pt>
    <dgm:pt modelId="{863A98F4-E562-41C7-8F48-B9705BC4D540}" type="pres">
      <dgm:prSet presAssocID="{9DC3D3D8-FAA7-47CF-84B2-8C6B79BE62CC}" presName="sibTrans" presStyleLbl="sibTrans2D1" presStyleIdx="1" presStyleCnt="2"/>
      <dgm:spPr/>
    </dgm:pt>
    <dgm:pt modelId="{7304D993-48B6-449E-B908-5FC767E73972}" type="pres">
      <dgm:prSet presAssocID="{9DC3D3D8-FAA7-47CF-84B2-8C6B79BE62CC}" presName="connectorText" presStyleLbl="sibTrans2D1" presStyleIdx="1" presStyleCnt="2"/>
      <dgm:spPr/>
    </dgm:pt>
    <dgm:pt modelId="{30529AB2-9C21-4BBF-A332-4168CD598E3F}" type="pres">
      <dgm:prSet presAssocID="{CEB43955-F331-45C5-9171-A2A8D8EB112E}" presName="node" presStyleLbl="node1" presStyleIdx="2" presStyleCnt="3">
        <dgm:presLayoutVars>
          <dgm:bulletEnabled val="1"/>
        </dgm:presLayoutVars>
      </dgm:prSet>
      <dgm:spPr/>
    </dgm:pt>
  </dgm:ptLst>
  <dgm:cxnLst>
    <dgm:cxn modelId="{D2E7120C-D89F-411F-9795-028877E097C1}" type="presOf" srcId="{6978440B-FFEB-40B1-B59B-8975FE1C007D}" destId="{3433BF67-E2B3-4CE9-9E49-ADA9625BAC3A}" srcOrd="0" destOrd="0" presId="urn:microsoft.com/office/officeart/2005/8/layout/process1"/>
    <dgm:cxn modelId="{669DFE24-EFBF-40CC-B28D-FE733C19822F}" srcId="{B149627C-B5C5-4EA8-8DB6-A8A695FCA19E}" destId="{CEB43955-F331-45C5-9171-A2A8D8EB112E}" srcOrd="2" destOrd="0" parTransId="{86BCC7C6-12DC-47B3-A7D4-669ED1E04650}" sibTransId="{BAD3DC6C-7625-4A8D-9A68-FEFB1DB2BABD}"/>
    <dgm:cxn modelId="{91D1603E-E495-427E-B26F-57CCB1F3211E}" type="presOf" srcId="{21CA012B-98ED-43EF-B1F9-335A8EF18106}" destId="{27354D0B-8F16-4C1A-B6B2-9323DD341A95}" srcOrd="0" destOrd="0" presId="urn:microsoft.com/office/officeart/2005/8/layout/process1"/>
    <dgm:cxn modelId="{D778B061-3535-43D6-8445-3CD6D393EDD7}" type="presOf" srcId="{9DC3D3D8-FAA7-47CF-84B2-8C6B79BE62CC}" destId="{863A98F4-E562-41C7-8F48-B9705BC4D540}" srcOrd="0" destOrd="0" presId="urn:microsoft.com/office/officeart/2005/8/layout/process1"/>
    <dgm:cxn modelId="{D6B50649-EFB5-4D6A-BAE6-73B06308717B}" type="presOf" srcId="{B149627C-B5C5-4EA8-8DB6-A8A695FCA19E}" destId="{92CF5BC8-82F0-49F2-952F-9505F313319D}" srcOrd="0" destOrd="0" presId="urn:microsoft.com/office/officeart/2005/8/layout/process1"/>
    <dgm:cxn modelId="{24D09589-F95B-47B6-93A3-CF0BA2297F90}" type="presOf" srcId="{21CA012B-98ED-43EF-B1F9-335A8EF18106}" destId="{D8C7C9C8-C997-482C-9AB8-3BF6AB8844BF}" srcOrd="1" destOrd="0" presId="urn:microsoft.com/office/officeart/2005/8/layout/process1"/>
    <dgm:cxn modelId="{6825488D-E25B-431A-A329-57DEF1C4701F}" type="presOf" srcId="{073BD58F-CFEF-4A72-84DE-918F790AEE58}" destId="{67C0D4A9-0808-4B64-B84A-221AF3003417}" srcOrd="0" destOrd="0" presId="urn:microsoft.com/office/officeart/2005/8/layout/process1"/>
    <dgm:cxn modelId="{8B85C790-DEB0-4515-9FF9-6F27900B3ABF}" srcId="{B149627C-B5C5-4EA8-8DB6-A8A695FCA19E}" destId="{6978440B-FFEB-40B1-B59B-8975FE1C007D}" srcOrd="1" destOrd="0" parTransId="{3B1E847B-A3C2-4DBB-93A3-16F766B86905}" sibTransId="{9DC3D3D8-FAA7-47CF-84B2-8C6B79BE62CC}"/>
    <dgm:cxn modelId="{9D5845BF-9A09-423E-9E19-741764346426}" type="presOf" srcId="{9DC3D3D8-FAA7-47CF-84B2-8C6B79BE62CC}" destId="{7304D993-48B6-449E-B908-5FC767E73972}" srcOrd="1" destOrd="0" presId="urn:microsoft.com/office/officeart/2005/8/layout/process1"/>
    <dgm:cxn modelId="{280399EB-35EF-458C-A44C-4FF34B1BBBAA}" srcId="{B149627C-B5C5-4EA8-8DB6-A8A695FCA19E}" destId="{073BD58F-CFEF-4A72-84DE-918F790AEE58}" srcOrd="0" destOrd="0" parTransId="{5607BBA5-1451-4912-A96E-E7143252CDCA}" sibTransId="{21CA012B-98ED-43EF-B1F9-335A8EF18106}"/>
    <dgm:cxn modelId="{9A23E3F6-5106-409D-A053-E99D774AB5BF}" type="presOf" srcId="{CEB43955-F331-45C5-9171-A2A8D8EB112E}" destId="{30529AB2-9C21-4BBF-A332-4168CD598E3F}" srcOrd="0" destOrd="0" presId="urn:microsoft.com/office/officeart/2005/8/layout/process1"/>
    <dgm:cxn modelId="{3C614C4C-4D4E-4390-B1DD-3FA77CAACEC4}" type="presParOf" srcId="{92CF5BC8-82F0-49F2-952F-9505F313319D}" destId="{67C0D4A9-0808-4B64-B84A-221AF3003417}" srcOrd="0" destOrd="0" presId="urn:microsoft.com/office/officeart/2005/8/layout/process1"/>
    <dgm:cxn modelId="{20AEFD08-9F5C-442E-9098-15D571ED7E4E}" type="presParOf" srcId="{92CF5BC8-82F0-49F2-952F-9505F313319D}" destId="{27354D0B-8F16-4C1A-B6B2-9323DD341A95}" srcOrd="1" destOrd="0" presId="urn:microsoft.com/office/officeart/2005/8/layout/process1"/>
    <dgm:cxn modelId="{2BC1A75F-F64D-4BBF-879E-C8F97617ADAF}" type="presParOf" srcId="{27354D0B-8F16-4C1A-B6B2-9323DD341A95}" destId="{D8C7C9C8-C997-482C-9AB8-3BF6AB8844BF}" srcOrd="0" destOrd="0" presId="urn:microsoft.com/office/officeart/2005/8/layout/process1"/>
    <dgm:cxn modelId="{CCF6B103-A9F8-4695-A282-B914391ABD75}" type="presParOf" srcId="{92CF5BC8-82F0-49F2-952F-9505F313319D}" destId="{3433BF67-E2B3-4CE9-9E49-ADA9625BAC3A}" srcOrd="2" destOrd="0" presId="urn:microsoft.com/office/officeart/2005/8/layout/process1"/>
    <dgm:cxn modelId="{FB694362-ED85-4CB5-861D-AF2A739C7970}" type="presParOf" srcId="{92CF5BC8-82F0-49F2-952F-9505F313319D}" destId="{863A98F4-E562-41C7-8F48-B9705BC4D540}" srcOrd="3" destOrd="0" presId="urn:microsoft.com/office/officeart/2005/8/layout/process1"/>
    <dgm:cxn modelId="{55A9F767-8D95-4054-A823-C0332D0C9004}" type="presParOf" srcId="{863A98F4-E562-41C7-8F48-B9705BC4D540}" destId="{7304D993-48B6-449E-B908-5FC767E73972}" srcOrd="0" destOrd="0" presId="urn:microsoft.com/office/officeart/2005/8/layout/process1"/>
    <dgm:cxn modelId="{897F93E0-5C07-4809-AABF-B35420848F83}" type="presParOf" srcId="{92CF5BC8-82F0-49F2-952F-9505F313319D}" destId="{30529AB2-9C21-4BBF-A332-4168CD598E3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0D4A9-0808-4B64-B84A-221AF3003417}">
      <dsp:nvSpPr>
        <dsp:cNvPr id="0" name=""/>
        <dsp:cNvSpPr/>
      </dsp:nvSpPr>
      <dsp:spPr>
        <a:xfrm>
          <a:off x="1893" y="409460"/>
          <a:ext cx="566027" cy="546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Step 1</a:t>
          </a:r>
        </a:p>
      </dsp:txBody>
      <dsp:txXfrm>
        <a:off x="17901" y="425468"/>
        <a:ext cx="534011" cy="514554"/>
      </dsp:txXfrm>
    </dsp:sp>
    <dsp:sp modelId="{27354D0B-8F16-4C1A-B6B2-9323DD341A95}">
      <dsp:nvSpPr>
        <dsp:cNvPr id="0" name=""/>
        <dsp:cNvSpPr/>
      </dsp:nvSpPr>
      <dsp:spPr>
        <a:xfrm>
          <a:off x="624524" y="612558"/>
          <a:ext cx="119997" cy="140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/>
        </a:p>
      </dsp:txBody>
      <dsp:txXfrm>
        <a:off x="624524" y="640633"/>
        <a:ext cx="83998" cy="84224"/>
      </dsp:txXfrm>
    </dsp:sp>
    <dsp:sp modelId="{3433BF67-E2B3-4CE9-9E49-ADA9625BAC3A}">
      <dsp:nvSpPr>
        <dsp:cNvPr id="0" name=""/>
        <dsp:cNvSpPr/>
      </dsp:nvSpPr>
      <dsp:spPr>
        <a:xfrm>
          <a:off x="794332" y="409460"/>
          <a:ext cx="566027" cy="546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Step 2</a:t>
          </a:r>
        </a:p>
      </dsp:txBody>
      <dsp:txXfrm>
        <a:off x="810340" y="425468"/>
        <a:ext cx="534011" cy="514554"/>
      </dsp:txXfrm>
    </dsp:sp>
    <dsp:sp modelId="{863A98F4-E562-41C7-8F48-B9705BC4D540}">
      <dsp:nvSpPr>
        <dsp:cNvPr id="0" name=""/>
        <dsp:cNvSpPr/>
      </dsp:nvSpPr>
      <dsp:spPr>
        <a:xfrm>
          <a:off x="1416962" y="612558"/>
          <a:ext cx="119997" cy="140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/>
        </a:p>
      </dsp:txBody>
      <dsp:txXfrm>
        <a:off x="1416962" y="640633"/>
        <a:ext cx="83998" cy="84224"/>
      </dsp:txXfrm>
    </dsp:sp>
    <dsp:sp modelId="{30529AB2-9C21-4BBF-A332-4168CD598E3F}">
      <dsp:nvSpPr>
        <dsp:cNvPr id="0" name=""/>
        <dsp:cNvSpPr/>
      </dsp:nvSpPr>
      <dsp:spPr>
        <a:xfrm>
          <a:off x="1586770" y="409460"/>
          <a:ext cx="566027" cy="546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Step 3</a:t>
          </a:r>
        </a:p>
      </dsp:txBody>
      <dsp:txXfrm>
        <a:off x="1602778" y="425468"/>
        <a:ext cx="534011" cy="514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708" y="358462"/>
            <a:ext cx="9818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>
                <a:latin typeface="Times" charset="0"/>
              </a:defRPr>
            </a:lvl1pPr>
          </a:lstStyle>
          <a:p>
            <a:endParaRPr lang="da-D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42378" y="9430306"/>
            <a:ext cx="7552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708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4729" y="9430306"/>
            <a:ext cx="30211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fld id="{BE1AA5A6-ADC6-4457-923D-4E26137B5D68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199" y="248166"/>
            <a:ext cx="868592" cy="3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353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15638" y="4806493"/>
            <a:ext cx="4566401" cy="42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708" y="358462"/>
            <a:ext cx="981886" cy="3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a-DK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28708" y="9430306"/>
            <a:ext cx="113294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endParaRPr lang="da-DK" sz="1200">
              <a:latin typeface="Times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042378" y="9430306"/>
            <a:ext cx="7552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endParaRPr lang="da-DK" sz="800">
              <a:latin typeface="Georgia" pitchFamily="18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5664729" y="9430306"/>
            <a:ext cx="30211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fld id="{7A1D88D2-9C8B-437B-B2B8-629C14B12EAE}" type="slidenum">
              <a:rPr lang="da-DK" sz="800">
                <a:latin typeface="Times" charset="0"/>
              </a:rPr>
              <a:pPr algn="l" eaLnBrk="0" hangingPunct="0">
                <a:spcBef>
                  <a:spcPct val="0"/>
                </a:spcBef>
              </a:pPr>
              <a:t>‹nr.›</a:t>
            </a:fld>
            <a:endParaRPr lang="da-DK" sz="800">
              <a:latin typeface="Times" charset="0"/>
            </a:endParaRPr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199" y="248166"/>
            <a:ext cx="868592" cy="3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54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8288" indent="-268288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17550" indent="-260350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165225" indent="-250825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12900" indent="-241300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62163" indent="-233363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2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da-DK" sz="1000" kern="12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+mn-cs"/>
              </a:rPr>
              <a:t>Sønderborg Kommunes rygepolitik blev vedtaget af Sønderborg Byråd den 25.oktober 2007. Alle arbejdspladser blev på dette tidspunkt orienteret om politikken, som beskriver, hvordan arbejdspladserne skal forholde sig til rygning.</a:t>
            </a:r>
            <a:endParaRPr lang="da-DK" sz="1000" kern="120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+mn-cs"/>
            </a:endParaRPr>
          </a:p>
          <a:p>
            <a:pPr algn="l">
              <a:spcAft>
                <a:spcPts val="0"/>
              </a:spcAft>
            </a:pPr>
            <a:r>
              <a:rPr lang="da-DK" sz="1000" kern="12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+mn-cs"/>
              </a:rPr>
              <a:t>Det er vigtigt, at rygepolitikken tages op med jævne mellemrum for at sikre, at arbejdspladsen overholder politikken, og at de kommunale medarbejderes rygeadfærd til stadighed svarer til denne.</a:t>
            </a:r>
            <a:endParaRPr lang="da-DK" sz="1000" kern="1200" dirty="0">
              <a:solidFill>
                <a:schemeClr val="tx1"/>
              </a:solidFill>
              <a:effectLst/>
              <a:latin typeface="Verdana" pitchFamily="34" charset="0"/>
              <a:ea typeface="Verdana" panose="020B0604030504040204" pitchFamily="34" charset="0"/>
              <a:cs typeface="+mn-cs"/>
            </a:endParaRPr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756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043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4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184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F3E35-D05A-0B4D-8A8D-2D341D2546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162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Tegn på flip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893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72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../../STEP%206%20:..:%20Tilretninger/Power%20Point/PUF_PP_Standard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../STEP%206%20:..:%20Tilretninger/Power%20Point/PUF_PP_Standard2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780928"/>
            <a:ext cx="6624736" cy="1080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Overskrift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121979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29003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360321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54600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24864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364231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87755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128712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264397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396762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13148" y="1268760"/>
            <a:ext cx="8371321" cy="431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844824"/>
            <a:ext cx="8371321" cy="417646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42184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3026446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63140" y="1"/>
            <a:ext cx="5687615" cy="1289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lIns="0" tIns="0" rIns="0" bIns="0" anchor="ctr" anchorCtr="0">
            <a:normAutofit/>
          </a:bodyPr>
          <a:lstStyle>
            <a:lvl1pPr marL="0" indent="0">
              <a:buNone/>
              <a:defRPr lang="da-DK" sz="280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a-DK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skal du vide efter uddannelsen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63140" y="1289785"/>
            <a:ext cx="5687615" cy="498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lIns="0" tIns="0" rIns="0" bIns="0" numCol="1" spcCol="72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a-DK" sz="280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Være klædt på til arbejdet i arbejdsmiljøgruppen</a:t>
            </a:r>
          </a:p>
          <a:p>
            <a:pPr lvl="0"/>
            <a:r>
              <a:rPr lang="da-DK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Kende uddannelsens overordnede formål</a:t>
            </a:r>
          </a:p>
          <a:p>
            <a:pPr lvl="0"/>
            <a:r>
              <a:rPr lang="da-DK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Være bevidst om betydningen af supplerende uddannelse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8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sz="half" idx="1"/>
          </p:nvPr>
        </p:nvSpPr>
        <p:spPr>
          <a:xfrm>
            <a:off x="413539" y="1844824"/>
            <a:ext cx="4050450" cy="4248472"/>
          </a:xfrm>
        </p:spPr>
        <p:txBody>
          <a:bodyPr/>
          <a:lstStyle>
            <a:lvl1pPr>
              <a:defRPr sz="1350"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half" idx="2"/>
          </p:nvPr>
        </p:nvSpPr>
        <p:spPr>
          <a:xfrm>
            <a:off x="4615662" y="1853554"/>
            <a:ext cx="4168806" cy="4239742"/>
          </a:xfrm>
        </p:spPr>
        <p:txBody>
          <a:bodyPr/>
          <a:lstStyle>
            <a:lvl1pPr>
              <a:defRPr sz="1350"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148" y="1268760"/>
            <a:ext cx="83713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OMRÅDE/KATEGORI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965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126547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43508" y="1052736"/>
            <a:ext cx="8856984" cy="5248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dirty="0"/>
              <a:t> Klik på ikonet for at tilføje et billede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42728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3147" y="1268759"/>
            <a:ext cx="3041568" cy="1162050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3545887" y="1250504"/>
            <a:ext cx="2671136" cy="4842792"/>
          </a:xfrm>
        </p:spPr>
        <p:txBody>
          <a:bodyPr/>
          <a:lstStyle>
            <a:lvl1pPr>
              <a:defRPr sz="1350">
                <a:latin typeface="+mn-lt"/>
              </a:defRPr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350">
                <a:latin typeface="+mn-lt"/>
              </a:defRPr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13147" y="2624508"/>
            <a:ext cx="3041568" cy="3468788"/>
          </a:xfr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1"/>
          </p:nvPr>
        </p:nvSpPr>
        <p:spPr>
          <a:xfrm>
            <a:off x="6308194" y="1246434"/>
            <a:ext cx="2671136" cy="4846862"/>
          </a:xfrm>
        </p:spPr>
        <p:txBody>
          <a:bodyPr/>
          <a:lstStyle>
            <a:lvl1pPr>
              <a:defRPr sz="1350">
                <a:latin typeface="+mn-lt"/>
              </a:defRPr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00025" algn="l"/>
              </a:tabLst>
              <a:defRPr sz="1350">
                <a:latin typeface="+mn-lt"/>
              </a:defRPr>
            </a:lvl2pPr>
            <a:lvl3pPr>
              <a:tabLst/>
              <a:defRPr sz="1050"/>
            </a:lvl3pPr>
            <a:lvl4pPr>
              <a:tabLst/>
              <a:defRPr sz="900"/>
            </a:lvl4pPr>
            <a:lvl5pPr>
              <a:tabLst/>
              <a:defRPr sz="7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9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20710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39952" y="1268760"/>
            <a:ext cx="4752528" cy="432048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147129" y="1988840"/>
            <a:ext cx="4745351" cy="365918"/>
          </a:xfr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"/>
          </p:nvPr>
        </p:nvSpPr>
        <p:spPr>
          <a:xfrm>
            <a:off x="143508" y="1052736"/>
            <a:ext cx="3888432" cy="504056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361323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8148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78679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../../../STEP%206%20:..:%20Tilretninger/Power%20Point/PUF_PP_Standard2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hlinkClick r:id="rId24" action="ppaction://hlinkfile"/>
          </p:cNvPr>
          <p:cNvPicPr>
            <a:picLocks noChangeAspect="1"/>
          </p:cNvPicPr>
          <p:nvPr userDrawn="1"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149" y="1484784"/>
            <a:ext cx="83713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149" y="2061910"/>
            <a:ext cx="8371321" cy="42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endParaRPr lang="da-DK" dirty="0"/>
          </a:p>
        </p:txBody>
      </p:sp>
      <p:sp>
        <p:nvSpPr>
          <p:cNvPr id="25" name="Tekstfelt 24"/>
          <p:cNvSpPr txBox="1"/>
          <p:nvPr userDrawn="1"/>
        </p:nvSpPr>
        <p:spPr>
          <a:xfrm>
            <a:off x="4950042" y="6292800"/>
            <a:ext cx="1793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1" dirty="0">
                <a:solidFill>
                  <a:schemeClr val="bg1"/>
                </a:solidFill>
                <a:latin typeface="+mj-lt"/>
              </a:rPr>
              <a:t>Handlekraft: </a:t>
            </a:r>
            <a:r>
              <a:rPr lang="da-DK" sz="900" dirty="0">
                <a:solidFill>
                  <a:schemeClr val="bg1"/>
                </a:solidFill>
                <a:latin typeface="+mn-lt"/>
              </a:rPr>
              <a:t>Vi får det til at ske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8010999" y="6292800"/>
            <a:ext cx="702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198BB49-A0B4-4DEE-A4B6-9D1DA05534CE}" type="slidenum">
              <a:rPr lang="da-DK" sz="900" b="1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a-DK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2" r:id="rId18"/>
    <p:sldLayoutId id="2147483673" r:id="rId19"/>
    <p:sldLayoutId id="2147483675" r:id="rId20"/>
    <p:sldLayoutId id="2147483676" r:id="rId21"/>
    <p:sldLayoutId id="2147483677" r:id="rId2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None/>
        <a:defRPr sz="135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marR="0" indent="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20000"/>
        <a:buFont typeface="Arial" panose="020B0604020202020204" pitchFamily="34" charset="0"/>
        <a:buNone/>
        <a:tabLst/>
        <a:defRPr sz="1200">
          <a:solidFill>
            <a:schemeClr val="tx1"/>
          </a:solidFill>
          <a:latin typeface="+mn-lt"/>
          <a:cs typeface="Arial" pitchFamily="34" charset="0"/>
        </a:defRPr>
      </a:lvl2pPr>
      <a:lvl3pPr marL="607500" indent="-2025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810000" indent="-172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9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012500" indent="-172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75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google.dk/url?sa=i&amp;rct=j&amp;q=&amp;esrc=s&amp;frm=1&amp;source=images&amp;cd=&amp;cad=rja&amp;uact=8&amp;ved=0ahUKEwj10q3XjJDLAhUIMJoKHU3oCLMQjRwIBw&amp;url=https://www.colourbox.dk/billede/fodboldbane-layout-paa-groent-graes-baggrund-billede-5783643&amp;psig=AFQjCNH7OgkAYXiz9qs1j26GLM_lI7KxVA&amp;ust=1456392922173369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te.sonderborg.dk/api/documents/33503/data?inline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rbejderportalen.aabenraa.dk/media/nlojnybc/wt-administrativ-tidsplan-for-budgetlaegningen-2026-2029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195736" y="2780928"/>
            <a:ext cx="4962699" cy="1126462"/>
          </a:xfrm>
          <a:prstGeom prst="rect">
            <a:avLst/>
          </a:prstGeom>
          <a:solidFill>
            <a:srgbClr val="5173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RETNINGSLINJE</a:t>
            </a:r>
          </a:p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MEDBESTEMMELSE § 8</a:t>
            </a:r>
          </a:p>
          <a:p>
            <a:pPr algn="ctr"/>
            <a:r>
              <a:rPr lang="da-DK" sz="12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Kpt</a:t>
            </a: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5 - side 85</a:t>
            </a:r>
          </a:p>
          <a:p>
            <a:pPr algn="ctr"/>
            <a:endParaRPr lang="da-DK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7291200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Søg her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13B3D48-09F3-85CB-1AE3-0F429655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7401208" cy="383149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43D8952-BFF2-D489-CBB9-42B4BFB1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590008"/>
            <a:ext cx="1417532" cy="1003563"/>
          </a:xfrm>
          <a:prstGeom prst="rect">
            <a:avLst/>
          </a:prstGeom>
        </p:spPr>
      </p:pic>
      <p:sp>
        <p:nvSpPr>
          <p:cNvPr id="15" name="Pil: nedad 14">
            <a:extLst>
              <a:ext uri="{FF2B5EF4-FFF2-40B4-BE49-F238E27FC236}">
                <a16:creationId xmlns:a16="http://schemas.microsoft.com/office/drawing/2014/main" id="{AF79B572-1E6B-1B05-682F-62339B67F858}"/>
              </a:ext>
            </a:extLst>
          </p:cNvPr>
          <p:cNvSpPr/>
          <p:nvPr/>
        </p:nvSpPr>
        <p:spPr bwMode="auto">
          <a:xfrm>
            <a:off x="1221433" y="1590008"/>
            <a:ext cx="432048" cy="1188645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1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 descr="Bøger på reol med massiv udfyldning">
            <a:extLst>
              <a:ext uri="{FF2B5EF4-FFF2-40B4-BE49-F238E27FC236}">
                <a16:creationId xmlns:a16="http://schemas.microsoft.com/office/drawing/2014/main" id="{C47033AF-4DD7-319E-3D43-10C146D6F3F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3535" y="1196752"/>
            <a:ext cx="2088232" cy="2088232"/>
          </a:xfr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E09F37C-9739-EB5C-AC53-41DB00679251}"/>
              </a:ext>
            </a:extLst>
          </p:cNvPr>
          <p:cNvSpPr txBox="1"/>
          <p:nvPr/>
        </p:nvSpPr>
        <p:spPr>
          <a:xfrm rot="16200000">
            <a:off x="-110719" y="2184790"/>
            <a:ext cx="1476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>
                <a:solidFill>
                  <a:schemeClr val="bg1"/>
                </a:solidFill>
                <a:latin typeface="+mn-lt"/>
              </a:rPr>
              <a:t>Personalepolitik</a:t>
            </a:r>
          </a:p>
        </p:txBody>
      </p:sp>
      <p:pic>
        <p:nvPicPr>
          <p:cNvPr id="10" name="Pladsholder til indhold 5" descr="Åben bog kontur">
            <a:extLst>
              <a:ext uri="{FF2B5EF4-FFF2-40B4-BE49-F238E27FC236}">
                <a16:creationId xmlns:a16="http://schemas.microsoft.com/office/drawing/2014/main" id="{02E98196-3738-26E1-DA19-36F7861D4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5656" y="692696"/>
            <a:ext cx="7018029" cy="7018029"/>
          </a:xfr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35531E94-762E-DC31-073C-79B6E6491A47}"/>
              </a:ext>
            </a:extLst>
          </p:cNvPr>
          <p:cNvSpPr txBox="1"/>
          <p:nvPr/>
        </p:nvSpPr>
        <p:spPr>
          <a:xfrm>
            <a:off x="2747575" y="2708920"/>
            <a:ext cx="232848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200" dirty="0">
                <a:latin typeface="+mn-lt"/>
              </a:rPr>
              <a:t>- Personalepolitiske værdier</a:t>
            </a:r>
          </a:p>
          <a:p>
            <a:pPr algn="l"/>
            <a:r>
              <a:rPr lang="da-DK" sz="1200" dirty="0">
                <a:latin typeface="+mn-lt"/>
              </a:rPr>
              <a:t>- CSR-strategi</a:t>
            </a:r>
          </a:p>
          <a:p>
            <a:pPr algn="l"/>
            <a:r>
              <a:rPr lang="da-DK" sz="1200" dirty="0">
                <a:latin typeface="+mn-lt"/>
              </a:rPr>
              <a:t>Delpolitik for:</a:t>
            </a:r>
          </a:p>
          <a:p>
            <a:pPr algn="l"/>
            <a:r>
              <a:rPr lang="da-DK" sz="1200" dirty="0">
                <a:latin typeface="+mn-lt"/>
              </a:rPr>
              <a:t>- Forebyggelse af sygefravær</a:t>
            </a:r>
          </a:p>
          <a:p>
            <a:pPr algn="l"/>
            <a:r>
              <a:rPr lang="da-DK" sz="1200" dirty="0">
                <a:latin typeface="+mn-lt"/>
              </a:rPr>
              <a:t>- Kompetenceudvikling</a:t>
            </a:r>
          </a:p>
          <a:p>
            <a:pPr algn="l"/>
            <a:r>
              <a:rPr lang="da-DK" sz="1200" dirty="0">
                <a:latin typeface="+mn-lt"/>
              </a:rPr>
              <a:t>- Alkohol og misbrug</a:t>
            </a:r>
          </a:p>
          <a:p>
            <a:pPr algn="l"/>
            <a:r>
              <a:rPr lang="da-DK" sz="1200" dirty="0">
                <a:latin typeface="+mn-lt"/>
              </a:rPr>
              <a:t>- Forebyggelse og håndtering</a:t>
            </a:r>
          </a:p>
          <a:p>
            <a:pPr algn="l">
              <a:spcBef>
                <a:spcPts val="0"/>
              </a:spcBef>
            </a:pPr>
            <a:r>
              <a:rPr lang="da-DK" sz="1200" dirty="0">
                <a:latin typeface="+mn-lt"/>
              </a:rPr>
              <a:t>  af vold og krænkende</a:t>
            </a:r>
          </a:p>
          <a:p>
            <a:pPr algn="l">
              <a:spcBef>
                <a:spcPts val="0"/>
              </a:spcBef>
            </a:pPr>
            <a:r>
              <a:rPr lang="da-DK" sz="1200" dirty="0">
                <a:latin typeface="+mn-lt"/>
              </a:rPr>
              <a:t>  handlinger, herunder</a:t>
            </a:r>
          </a:p>
          <a:p>
            <a:pPr algn="l">
              <a:spcBef>
                <a:spcPts val="0"/>
              </a:spcBef>
            </a:pPr>
            <a:r>
              <a:rPr lang="da-DK" sz="1200" dirty="0">
                <a:latin typeface="+mn-lt"/>
              </a:rPr>
              <a:t>  mobning og chikane</a:t>
            </a:r>
          </a:p>
          <a:p>
            <a:pPr algn="l"/>
            <a:r>
              <a:rPr lang="da-DK" sz="1200" dirty="0">
                <a:latin typeface="+mn-lt"/>
              </a:rPr>
              <a:t>- Røgfri arbejdstid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727BE8B-140C-A280-0035-8D429C56A93E}"/>
              </a:ext>
            </a:extLst>
          </p:cNvPr>
          <p:cNvSpPr txBox="1">
            <a:spLocks/>
          </p:cNvSpPr>
          <p:nvPr/>
        </p:nvSpPr>
        <p:spPr bwMode="auto">
          <a:xfrm>
            <a:off x="413148" y="549275"/>
            <a:ext cx="7291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38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938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405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938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63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938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8397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938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>
                <a:solidFill>
                  <a:schemeClr val="bg1"/>
                </a:solidFill>
              </a:rPr>
              <a:t>Personalepolitikkens indhold</a:t>
            </a:r>
            <a:endParaRPr lang="da-DK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3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163140" y="1"/>
            <a:ext cx="6386735" cy="1289783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Metode - 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oversæt HMU-retningslinjer til lokal handling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59" y="1620450"/>
            <a:ext cx="6269716" cy="4655659"/>
          </a:xfrm>
          <a:prstGeom prst="rect">
            <a:avLst/>
          </a:prstGeom>
        </p:spPr>
      </p:pic>
      <p:sp>
        <p:nvSpPr>
          <p:cNvPr id="6" name="Højrepil 5"/>
          <p:cNvSpPr/>
          <p:nvPr/>
        </p:nvSpPr>
        <p:spPr>
          <a:xfrm>
            <a:off x="35496" y="1928553"/>
            <a:ext cx="1244663" cy="615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HMU</a:t>
            </a:r>
          </a:p>
        </p:txBody>
      </p:sp>
      <p:sp>
        <p:nvSpPr>
          <p:cNvPr id="7" name="Højrepil 6"/>
          <p:cNvSpPr/>
          <p:nvPr/>
        </p:nvSpPr>
        <p:spPr>
          <a:xfrm>
            <a:off x="33578" y="3079791"/>
            <a:ext cx="1244663" cy="615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SMU/OMU</a:t>
            </a:r>
          </a:p>
        </p:txBody>
      </p:sp>
      <p:sp>
        <p:nvSpPr>
          <p:cNvPr id="8" name="Højrepil 7"/>
          <p:cNvSpPr/>
          <p:nvPr/>
        </p:nvSpPr>
        <p:spPr>
          <a:xfrm>
            <a:off x="35496" y="5311833"/>
            <a:ext cx="1242745" cy="615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Lokal MED</a:t>
            </a:r>
          </a:p>
        </p:txBody>
      </p:sp>
      <p:sp>
        <p:nvSpPr>
          <p:cNvPr id="9" name="Rektangel 8"/>
          <p:cNvSpPr/>
          <p:nvPr/>
        </p:nvSpPr>
        <p:spPr>
          <a:xfrm>
            <a:off x="1413164" y="2801389"/>
            <a:ext cx="5552901" cy="1862051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4139737" y="4693462"/>
            <a:ext cx="3275215" cy="1491207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1790270" y="6362982"/>
            <a:ext cx="853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da-DK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AMG samarbejder fx om at ”oversætte” retningslinjer og planer</a:t>
            </a:r>
            <a:endParaRPr lang="da-DK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59" y="5198988"/>
            <a:ext cx="2301241" cy="1079309"/>
          </a:xfrm>
          <a:prstGeom prst="rect">
            <a:avLst/>
          </a:prstGeom>
        </p:spPr>
      </p:pic>
      <p:sp>
        <p:nvSpPr>
          <p:cNvPr id="12" name="Pil: bøjet opad 11">
            <a:extLst>
              <a:ext uri="{FF2B5EF4-FFF2-40B4-BE49-F238E27FC236}">
                <a16:creationId xmlns:a16="http://schemas.microsoft.com/office/drawing/2014/main" id="{571E047A-D027-2128-74BF-A5A9DB1502C5}"/>
              </a:ext>
            </a:extLst>
          </p:cNvPr>
          <p:cNvSpPr/>
          <p:nvPr/>
        </p:nvSpPr>
        <p:spPr bwMode="auto">
          <a:xfrm rot="5400000">
            <a:off x="1434163" y="6270179"/>
            <a:ext cx="338555" cy="386761"/>
          </a:xfrm>
          <a:prstGeom prst="bent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323528" y="455683"/>
            <a:ext cx="7848644" cy="323850"/>
          </a:xfrm>
        </p:spPr>
        <p:txBody>
          <a:bodyPr/>
          <a:lstStyle/>
          <a:p>
            <a:r>
              <a:rPr lang="da-DK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Skal</a:t>
            </a:r>
            <a:r>
              <a:rPr lang="da-DK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-retningslinjer øvrige MED-udvalg</a:t>
            </a:r>
            <a:r>
              <a:rPr 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a-DK" sz="1800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1662"/>
          <a:stretch/>
        </p:blipFill>
        <p:spPr>
          <a:xfrm rot="5400000">
            <a:off x="96065" y="1883512"/>
            <a:ext cx="2542430" cy="20875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323527" y="2790175"/>
            <a:ext cx="2087506" cy="567063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23527" y="3357238"/>
            <a:ext cx="2087506" cy="567063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555776" y="2889633"/>
            <a:ext cx="6498722" cy="129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Retningslinje for sygefraværsstatistik og opfølgning på sygefravær 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Retningslinje om handlingsplaner ved problemer i APV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Retningslinje for psykisk sundhed 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Retningslinje for vold i </a:t>
            </a:r>
            <a:r>
              <a:rPr lang="da-DK" sz="135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og uden for </a:t>
            </a:r>
            <a:r>
              <a:rPr lang="da-DK" sz="135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arbejdstiden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Retningslinje for krænkende handlinger, herunder mobning og seksuel chikane</a:t>
            </a:r>
            <a:endParaRPr lang="da-DK" sz="900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3958698" y="5024319"/>
            <a:ext cx="4356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latin typeface="+mn-lt"/>
              </a:rPr>
              <a:t>Hvor finder I jeres lokal gældende retningslinjer?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66" y="4580604"/>
            <a:ext cx="885825" cy="116443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401" y="1504697"/>
            <a:ext cx="1020566" cy="121858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503649"/>
            <a:ext cx="594066" cy="61034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232" y="1656049"/>
            <a:ext cx="594066" cy="61034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632" y="1808449"/>
            <a:ext cx="594066" cy="610342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032" y="1960849"/>
            <a:ext cx="594066" cy="610342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4056379" y="1729061"/>
            <a:ext cx="7505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da-DK" sz="1500" dirty="0">
                <a:latin typeface="+mn-lt"/>
                <a:ea typeface="ＭＳ Ｐゴシック" pitchFamily="34" charset="-128"/>
              </a:rPr>
              <a:t>X 3 - 4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3E3A99D-CA20-98CC-1D9F-2E216E5E611D}"/>
              </a:ext>
            </a:extLst>
          </p:cNvPr>
          <p:cNvSpPr txBox="1"/>
          <p:nvPr/>
        </p:nvSpPr>
        <p:spPr>
          <a:xfrm>
            <a:off x="179512" y="6066872"/>
            <a:ext cx="5976664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a-DK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Frem for, at en retningslinje skal findes i tykke ringbind eller langt væk i en digital arkivering, kommunikér den ud i læsevenlige pixiudgaver og på plakater med vægt på de vigtigste budskaber!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748CEF3D-AD66-4252-C3D9-D74272B8E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441270"/>
            <a:ext cx="679767" cy="62560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78DF748-5C91-08B1-A203-6FD46E595F27}"/>
              </a:ext>
            </a:extLst>
          </p:cNvPr>
          <p:cNvSpPr txBox="1"/>
          <p:nvPr/>
        </p:nvSpPr>
        <p:spPr>
          <a:xfrm>
            <a:off x="2785262" y="4113915"/>
            <a:ext cx="3586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solidFill>
                  <a:srgbClr val="FFC000"/>
                </a:solidFill>
                <a:latin typeface="+mn-lt"/>
              </a:rPr>
              <a:t>Samlet i 1 del-politik/retningslinje fra HMU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8E60308-BF0D-E79E-8313-1C081C8175D5}"/>
              </a:ext>
            </a:extLst>
          </p:cNvPr>
          <p:cNvSpPr/>
          <p:nvPr/>
        </p:nvSpPr>
        <p:spPr bwMode="auto">
          <a:xfrm>
            <a:off x="2843808" y="3640769"/>
            <a:ext cx="6018159" cy="768193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432742" y="2636912"/>
            <a:ext cx="6884522" cy="1944216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a-DK" altLang="da-DK" sz="1500" dirty="0" err="1">
                <a:ea typeface="Verdana" panose="020B0604030504040204" pitchFamily="34" charset="0"/>
                <a:cs typeface="Verdana" panose="020B0604030504040204" pitchFamily="34" charset="0"/>
              </a:rPr>
              <a:t>HovedMED</a:t>
            </a:r>
            <a:r>
              <a:rPr lang="da-DK" alt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-udvalget kan vælge at fastlægge de overordnede rammer for en indsats, hvor man vurderer, at der skal være én standard for organisationen.    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a-DK" alt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De lokale MED-udvalg udfylder herefter rammerne og aftaler, hvad man gør i praksis.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a-DK" alt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SMU, OMU og Lokal MED kan også udarbejde retningslinjer, hvor de vurderer, at der skal være en standard. </a:t>
            </a:r>
            <a:endParaRPr lang="da-DK" sz="15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306" y="1862826"/>
            <a:ext cx="1435894" cy="1714500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sz="quarter" idx="10"/>
          </p:nvPr>
        </p:nvSpPr>
        <p:spPr>
          <a:xfrm>
            <a:off x="435755" y="469975"/>
            <a:ext cx="5720421" cy="323850"/>
          </a:xfrm>
        </p:spPr>
        <p:txBody>
          <a:bodyPr/>
          <a:lstStyle/>
          <a:p>
            <a:r>
              <a:rPr lang="da-DK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da-DK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-retningslinjer</a:t>
            </a:r>
            <a:endParaRPr lang="da-DK" sz="2400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2" y="1557655"/>
            <a:ext cx="594066" cy="6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35992" y="488966"/>
            <a:ext cx="8354599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altLang="da-DK" sz="2400" b="0" kern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Regler for retningslinjer</a:t>
            </a:r>
            <a:endParaRPr lang="da-DK" sz="2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402535" y="1628800"/>
            <a:ext cx="6936308" cy="1598912"/>
          </a:xfrm>
        </p:spPr>
        <p:txBody>
          <a:bodyPr/>
          <a:lstStyle/>
          <a:p>
            <a:endParaRPr lang="da-DK" altLang="da-DK" sz="1050" dirty="0">
              <a:latin typeface="Verdana" pitchFamily="34" charset="0"/>
            </a:endParaRP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altLang="da-DK" sz="1500" dirty="0"/>
              <a:t>Aftalte retningslinjer er bindende for begge parter, som er forpligtet til at forsvare og anvende dem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altLang="da-DK" sz="1500" dirty="0"/>
              <a:t>Retningslinjer skal være aftalt i enighed mellem parterne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altLang="da-DK" sz="1500" dirty="0"/>
              <a:t>Retningslinjer skal være skriftlige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a-DK" alt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Reglerne om retningslinjer gælder også for de organisationer, der styrer efter værdier</a:t>
            </a:r>
            <a:r>
              <a:rPr lang="da-DK" altLang="da-DK" sz="15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a-DK" alt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a-DK" alt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MED-udvalget kan indarbejde værdierne i de konkrete retningslinjer</a:t>
            </a:r>
            <a:endParaRPr lang="da-DK" altLang="da-DK" sz="1500" dirty="0"/>
          </a:p>
          <a:p>
            <a:endParaRPr lang="da-DK" altLang="da-DK" sz="1050" dirty="0"/>
          </a:p>
          <a:p>
            <a:endParaRPr lang="da-DK" altLang="da-DK" b="1" dirty="0">
              <a:latin typeface="Verdana" pitchFamily="34" charset="0"/>
            </a:endParaRPr>
          </a:p>
          <a:p>
            <a:endParaRPr lang="da-DK" altLang="da-DK" b="1" dirty="0">
              <a:latin typeface="Verdana" pitchFamily="34" charset="0"/>
            </a:endParaRPr>
          </a:p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335992" y="3933056"/>
            <a:ext cx="658912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Kan opsiges med 3 måneders varsel</a:t>
            </a:r>
          </a:p>
          <a:p>
            <a:pPr marL="214313" indent="-2143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Kan ændres eller opsiges, hvis der er enighed</a:t>
            </a:r>
          </a:p>
          <a:p>
            <a:pPr marL="214313" indent="-2143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Hvis der ikke er enighed, skal ledelsen, hvis medarbejderne ønsker det, fastlægge, hvad der gælder</a:t>
            </a:r>
          </a:p>
          <a:p>
            <a:pPr marL="214313" indent="-2143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Når én af parterne ønsker at drøfte en retningslinje, skal der indledes en drøftelse</a:t>
            </a:r>
          </a:p>
          <a:p>
            <a:pPr marL="214313" indent="-214313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Der skal udvises positiv forhandlingsvilje fra begge parter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556792"/>
            <a:ext cx="1438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29389" y="2026660"/>
            <a:ext cx="8208912" cy="1341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da-DK" dirty="0">
                <a:solidFill>
                  <a:srgbClr val="202122"/>
                </a:solidFill>
                <a:latin typeface="Arial" panose="020B0604020202020204" pitchFamily="34" charset="0"/>
              </a:rPr>
              <a:t>Arbejdspladser der arbejder værdibaseret har disse kendetegn: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02122"/>
                </a:solidFill>
                <a:latin typeface="Arial" panose="020B0604020202020204" pitchFamily="34" charset="0"/>
              </a:rPr>
              <a:t>  Få, eller ingen, bureaukratiske regler og kontroller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02122"/>
                </a:solidFill>
                <a:latin typeface="Arial" panose="020B0604020202020204" pitchFamily="34" charset="0"/>
              </a:rPr>
              <a:t>  En høj grad af medarbejderinvolvering og/eller –indflydelse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02122"/>
                </a:solidFill>
                <a:latin typeface="Arial" panose="020B0604020202020204" pitchFamily="34" charset="0"/>
              </a:rPr>
              <a:t>  Ledelse ud fra missioner, visioner og værdigrundlag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02122"/>
                </a:solidFill>
                <a:latin typeface="Arial" panose="020B0604020202020204" pitchFamily="34" charset="0"/>
              </a:rPr>
              <a:t>  Dialog med organisationens interessenter</a:t>
            </a:r>
          </a:p>
        </p:txBody>
      </p:sp>
      <p:sp>
        <p:nvSpPr>
          <p:cNvPr id="2" name="Rektangel 1"/>
          <p:cNvSpPr/>
          <p:nvPr/>
        </p:nvSpPr>
        <p:spPr>
          <a:xfrm>
            <a:off x="429389" y="3713237"/>
            <a:ext cx="820891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+mn-lt"/>
              </a:rPr>
              <a:t>Værdibaseret ledelse skaber selvstændige medarbejdere. Det kræver en helt anden ledelsesform, der ikke holder de ansatte i kort snor, men kun angiver en overordnet retning ud fra fælles værdier.</a:t>
            </a:r>
            <a:endParaRPr lang="da-DK" dirty="0">
              <a:latin typeface="+mn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13148" y="4581128"/>
            <a:ext cx="8208912" cy="1471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+mn-lt"/>
              </a:rPr>
              <a:t>Ledere giver medarbejdere større handlerum og frihed, så de bliver mere selvorganiserede. </a:t>
            </a:r>
          </a:p>
          <a:p>
            <a:pPr algn="l"/>
            <a:r>
              <a:rPr lang="da-DK" dirty="0">
                <a:solidFill>
                  <a:srgbClr val="000000"/>
                </a:solidFill>
                <a:latin typeface="+mn-lt"/>
              </a:rPr>
              <a:t>Medarbejderne får plads til individuelle vurderinger og afvejninger i det daglige arbejde - uden dog at efterlade dem i et ledelsesmæssigt tomrum. </a:t>
            </a:r>
          </a:p>
          <a:p>
            <a:pPr algn="l"/>
            <a:r>
              <a:rPr lang="da-DK" dirty="0">
                <a:solidFill>
                  <a:srgbClr val="000000"/>
                </a:solidFill>
                <a:latin typeface="+mn-lt"/>
              </a:rPr>
              <a:t>Hvor der før var kontrol og styring, skal der i stedet hvile et fundament af værdier, medarbejderne skal bruge som indre kompas i det daglige arbejde. Og det er så det fundament af værdier, som lederne har til opgave at støbe.</a:t>
            </a:r>
            <a:endParaRPr lang="da-DK" dirty="0">
              <a:latin typeface="+mn-lt"/>
            </a:endParaRPr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4446884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Værdier som styringsredskab </a:t>
            </a:r>
          </a:p>
        </p:txBody>
      </p:sp>
    </p:spTree>
    <p:extLst>
      <p:ext uri="{BB962C8B-B14F-4D97-AF65-F5344CB8AC3E}">
        <p14:creationId xmlns:p14="http://schemas.microsoft.com/office/powerpoint/2010/main" val="4924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341485" y="1621863"/>
            <a:ext cx="928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ea typeface="Verdana" panose="020B0604030504040204" pitchFamily="34" charset="0"/>
              </a:rPr>
              <a:t>Retningslinje </a:t>
            </a:r>
            <a:r>
              <a:rPr lang="da-DK" dirty="0">
                <a:solidFill>
                  <a:srgbClr val="FF0000"/>
                </a:solidFill>
                <a:ea typeface="Verdana" panose="020B0604030504040204" pitchFamily="34" charset="0"/>
              </a:rPr>
              <a:t>drøftet til enighed/godkendelse i et MED-udvalg</a:t>
            </a:r>
            <a:endParaRPr lang="da-DK" dirty="0">
              <a:ea typeface="Verdana" panose="020B0604030504040204" pitchFamily="34" charset="0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341485" y="2192104"/>
            <a:ext cx="716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ea typeface="Verdana" panose="020B0604030504040204" pitchFamily="34" charset="0"/>
              </a:rPr>
              <a:t>Faglig retningslinje </a:t>
            </a:r>
            <a:r>
              <a:rPr lang="da-DK" sz="1000" dirty="0">
                <a:ea typeface="Verdana" panose="020B0604030504040204" pitchFamily="34" charset="0"/>
              </a:rPr>
              <a:t>(beskriver hvordan en opgave SKAL varetages) </a:t>
            </a:r>
            <a:r>
              <a:rPr lang="da-DK" dirty="0">
                <a:ea typeface="Verdana" panose="020B0604030504040204" pitchFamily="34" charset="0"/>
              </a:rPr>
              <a:t>er </a:t>
            </a:r>
            <a:r>
              <a:rPr lang="da-DK" dirty="0">
                <a:solidFill>
                  <a:srgbClr val="00B050"/>
                </a:solidFill>
                <a:ea typeface="Verdana" panose="020B0604030504040204" pitchFamily="34" charset="0"/>
              </a:rPr>
              <a:t>besluttet af ledelsen </a:t>
            </a:r>
            <a:r>
              <a:rPr lang="da-DK" dirty="0">
                <a:ea typeface="Verdana" panose="020B0604030504040204" pitchFamily="34" charset="0"/>
              </a:rPr>
              <a:t>– et ledelsesinstrument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36035" y="2873815"/>
            <a:ext cx="615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ea typeface="Verdana" panose="020B0604030504040204" pitchFamily="34" charset="0"/>
              </a:rPr>
              <a:t>Instruks </a:t>
            </a:r>
            <a:r>
              <a:rPr lang="da-DK" sz="1000" i="1" dirty="0">
                <a:ea typeface="Verdana" panose="020B0604030504040204" pitchFamily="34" charset="0"/>
              </a:rPr>
              <a:t>(bekriver hvordan en opgave SKAL varetages) </a:t>
            </a:r>
            <a:r>
              <a:rPr lang="da-DK" dirty="0">
                <a:ea typeface="Verdana" panose="020B0604030504040204" pitchFamily="34" charset="0"/>
              </a:rPr>
              <a:t>er </a:t>
            </a:r>
            <a:r>
              <a:rPr lang="da-DK" dirty="0">
                <a:solidFill>
                  <a:srgbClr val="00B050"/>
                </a:solidFill>
                <a:ea typeface="Verdana" panose="020B0604030504040204" pitchFamily="34" charset="0"/>
              </a:rPr>
              <a:t>besluttet af ledelsen </a:t>
            </a:r>
            <a:r>
              <a:rPr lang="da-DK" dirty="0">
                <a:ea typeface="Verdana" panose="020B0604030504040204" pitchFamily="34" charset="0"/>
              </a:rPr>
              <a:t>– et ledelsesinstrument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64770" y="3659499"/>
            <a:ext cx="1022513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ea typeface="Verdana" panose="020B0604030504040204" pitchFamily="34" charset="0"/>
              </a:rPr>
              <a:t>Arbejdsgangsbeskrivelse </a:t>
            </a:r>
            <a:r>
              <a:rPr lang="da-DK" sz="1000" i="1" dirty="0">
                <a:ea typeface="Verdana" panose="020B0604030504040204" pitchFamily="34" charset="0"/>
              </a:rPr>
              <a:t>(beskriver konkret den bedste fremgangsmåde som ønskes </a:t>
            </a:r>
            <a:r>
              <a:rPr lang="da-DK" sz="1000" i="1" dirty="0" err="1">
                <a:ea typeface="Verdana" panose="020B0604030504040204" pitchFamily="34" charset="0"/>
              </a:rPr>
              <a:t>ifm</a:t>
            </a:r>
            <a:r>
              <a:rPr lang="da-DK" sz="1000" i="1" dirty="0">
                <a:ea typeface="Verdana" panose="020B0604030504040204" pitchFamily="34" charset="0"/>
              </a:rPr>
              <a:t>. med løsningen af en opgave)</a:t>
            </a:r>
          </a:p>
          <a:p>
            <a:pPr algn="l"/>
            <a:r>
              <a:rPr lang="da-DK" dirty="0">
                <a:solidFill>
                  <a:srgbClr val="00B050"/>
                </a:solidFill>
                <a:ea typeface="Verdana" panose="020B0604030504040204" pitchFamily="34" charset="0"/>
              </a:rPr>
              <a:t>besluttet af ledelsen</a:t>
            </a:r>
            <a:r>
              <a:rPr lang="da-DK" dirty="0">
                <a:ea typeface="Verdana" panose="020B0604030504040204" pitchFamily="34" charset="0"/>
              </a:rPr>
              <a:t> – et ledelsesinstrument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413148" y="4488272"/>
            <a:ext cx="752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ea typeface="Verdana" panose="020B0604030504040204" pitchFamily="34" charset="0"/>
              </a:rPr>
              <a:t>Vejledning </a:t>
            </a:r>
            <a:r>
              <a:rPr lang="da-DK" sz="1000" i="1" dirty="0">
                <a:ea typeface="Verdana" panose="020B0604030504040204" pitchFamily="34" charset="0"/>
              </a:rPr>
              <a:t>(beskriver hvad der er mest hensigtsmæssigt at gøre i en given situation)</a:t>
            </a:r>
            <a:endParaRPr lang="da-DK" dirty="0">
              <a:ea typeface="Verdana" panose="020B0604030504040204" pitchFamily="34" charset="0"/>
            </a:endParaRPr>
          </a:p>
        </p:txBody>
      </p:sp>
      <p:sp>
        <p:nvSpPr>
          <p:cNvPr id="17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4446884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5023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541739"/>
            <a:ext cx="8064896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</a:rPr>
              <a:t>Gruppeøvelse – fortæl om arbejdspladsens retningslinjer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1742980" y="2143894"/>
            <a:ext cx="5349299" cy="2509242"/>
          </a:xfrm>
        </p:spPr>
        <p:txBody>
          <a:bodyPr/>
          <a:lstStyle/>
          <a:p>
            <a:pPr lvl="0"/>
            <a:endParaRPr lang="da-DK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Hvilke retningslinjer har I på din arbejdsplads?</a:t>
            </a:r>
          </a:p>
          <a:p>
            <a:pPr marL="342900" lvl="0" indent="-342900">
              <a:buFont typeface="+mj-lt"/>
              <a:buAutoNum type="arabicPeriod"/>
            </a:pPr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Hvordan giver de værdi/ikke værdi på arbejdspladsen?</a:t>
            </a:r>
          </a:p>
          <a:p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2" y="1575288"/>
            <a:ext cx="885825" cy="1164431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251520" y="5157192"/>
            <a:ext cx="889248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500" dirty="0">
                <a:latin typeface="+mn-lt"/>
              </a:rPr>
              <a:t>OPGAVE 5A side 92 </a:t>
            </a:r>
            <a:r>
              <a:rPr lang="da-DK" sz="1500" i="1" dirty="0">
                <a:latin typeface="+mn-lt"/>
              </a:rPr>
              <a:t>(skriv på side 93)</a:t>
            </a:r>
            <a:r>
              <a:rPr lang="da-DK" sz="1500" dirty="0">
                <a:latin typeface="+mn-lt"/>
              </a:rPr>
              <a:t>:</a:t>
            </a:r>
          </a:p>
          <a:p>
            <a:pPr marL="257175" indent="-257175" algn="l">
              <a:buAutoNum type="arabicPeriod"/>
            </a:pPr>
            <a:r>
              <a:rPr lang="da-DK" sz="1500" dirty="0">
                <a:latin typeface="+mn-lt"/>
              </a:rPr>
              <a:t>Fremsøg arbejdspladsens retningslinjer</a:t>
            </a:r>
            <a:endParaRPr lang="da-DK" sz="1500" i="1" dirty="0">
              <a:latin typeface="+mn-lt"/>
            </a:endParaRPr>
          </a:p>
          <a:p>
            <a:pPr marL="257175" indent="-257175" algn="l">
              <a:buFontTx/>
              <a:buAutoNum type="arabicPeriod"/>
            </a:pPr>
            <a:r>
              <a:rPr lang="da-DK" sz="1500" dirty="0">
                <a:latin typeface="+mn-lt"/>
              </a:rPr>
              <a:t>Notér gruppens retningslinjer på en Post-it </a:t>
            </a:r>
          </a:p>
          <a:p>
            <a:pPr marL="257175" indent="-257175" algn="l">
              <a:buFontTx/>
              <a:buAutoNum type="arabicPeriod"/>
            </a:pPr>
            <a:r>
              <a:rPr lang="da-DK" sz="1500" dirty="0">
                <a:latin typeface="+mn-lt"/>
              </a:rPr>
              <a:t>Drøft hvilken værdi hver enkelt retningsline giver/ikke giver – og svar på ”hvorfor”?</a:t>
            </a:r>
          </a:p>
          <a:p>
            <a:pPr marL="257175" indent="-257175" algn="l">
              <a:buAutoNum type="arabicPeriod"/>
            </a:pPr>
            <a:r>
              <a:rPr lang="da-DK" sz="1500" dirty="0">
                <a:latin typeface="+mn-lt"/>
              </a:rPr>
              <a:t>Opsamling i plenum – er der noget I særligt har hæftet jer ved?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531736"/>
            <a:ext cx="694687" cy="943925"/>
          </a:xfrm>
          <a:prstGeom prst="rect">
            <a:avLst/>
          </a:prstGeom>
        </p:spPr>
      </p:pic>
      <p:sp>
        <p:nvSpPr>
          <p:cNvPr id="12" name="Eksplosion 1 11"/>
          <p:cNvSpPr/>
          <p:nvPr/>
        </p:nvSpPr>
        <p:spPr>
          <a:xfrm>
            <a:off x="7543711" y="2252967"/>
            <a:ext cx="873353" cy="5397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50" b="1" dirty="0">
                <a:latin typeface="Arial" panose="020B0604020202020204" pitchFamily="34" charset="0"/>
                <a:cs typeface="Arial" panose="020B0604020202020204" pitchFamily="34" charset="0"/>
              </a:rPr>
              <a:t>15 min.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101" y="4007022"/>
            <a:ext cx="2197730" cy="129222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686195" y="5299382"/>
            <a:ext cx="2578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Arbejdsplads/bordgruppe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0391B0D-5DD3-5DD2-749F-010101BC4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479" y="1675085"/>
            <a:ext cx="46291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bindelse 21"/>
          <p:cNvSpPr/>
          <p:nvPr/>
        </p:nvSpPr>
        <p:spPr bwMode="auto">
          <a:xfrm>
            <a:off x="7050034" y="2029449"/>
            <a:ext cx="540060" cy="535455"/>
          </a:xfrm>
          <a:prstGeom prst="flowChartConnector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rbindelse 22"/>
          <p:cNvSpPr/>
          <p:nvPr/>
        </p:nvSpPr>
        <p:spPr bwMode="auto">
          <a:xfrm>
            <a:off x="4821734" y="2029449"/>
            <a:ext cx="540060" cy="535455"/>
          </a:xfrm>
          <a:prstGeom prst="flowChartConnector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orbindelse 23"/>
          <p:cNvSpPr/>
          <p:nvPr/>
        </p:nvSpPr>
        <p:spPr bwMode="auto">
          <a:xfrm>
            <a:off x="2722206" y="2004095"/>
            <a:ext cx="540060" cy="535455"/>
          </a:xfrm>
          <a:prstGeom prst="flowChartConnector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rbindelse 17"/>
          <p:cNvSpPr/>
          <p:nvPr/>
        </p:nvSpPr>
        <p:spPr bwMode="auto">
          <a:xfrm>
            <a:off x="858739" y="2029449"/>
            <a:ext cx="540060" cy="535455"/>
          </a:xfrm>
          <a:prstGeom prst="flowChartConnector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4518892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Plenum øvelse</a:t>
            </a:r>
            <a:endParaRPr lang="da-DK" sz="900" i="1" dirty="0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61706" y="3893012"/>
            <a:ext cx="11341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50" dirty="0"/>
              <a:t>www.puf.dk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44" y="2858015"/>
            <a:ext cx="2160240" cy="141007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228" y="2686106"/>
            <a:ext cx="1371172" cy="175389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50" y="2879195"/>
            <a:ext cx="1214438" cy="1007269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6"/>
          <a:srcRect l="63787" t="24773" r="27944" b="61790"/>
          <a:stretch/>
        </p:blipFill>
        <p:spPr>
          <a:xfrm>
            <a:off x="2425173" y="2879194"/>
            <a:ext cx="1134126" cy="1151891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858739" y="2029450"/>
            <a:ext cx="540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dirty="0">
                <a:latin typeface="+mn-lt"/>
              </a:rPr>
              <a:t>1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726221" y="2024710"/>
            <a:ext cx="540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dirty="0">
                <a:latin typeface="+mn-lt"/>
              </a:rPr>
              <a:t>2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4825748" y="2049661"/>
            <a:ext cx="540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dirty="0">
                <a:latin typeface="+mn-lt"/>
              </a:rPr>
              <a:t>3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39784" y="2029450"/>
            <a:ext cx="540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dirty="0">
                <a:latin typeface="+mn-lt"/>
              </a:rPr>
              <a:t>4</a:t>
            </a:r>
          </a:p>
        </p:txBody>
      </p:sp>
      <p:sp>
        <p:nvSpPr>
          <p:cNvPr id="30" name="Venstrepil 29"/>
          <p:cNvSpPr/>
          <p:nvPr/>
        </p:nvSpPr>
        <p:spPr bwMode="auto">
          <a:xfrm>
            <a:off x="2873918" y="3754380"/>
            <a:ext cx="715668" cy="277264"/>
          </a:xfrm>
          <a:prstGeom prst="lef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408" y="1428370"/>
            <a:ext cx="694687" cy="943925"/>
          </a:xfrm>
          <a:prstGeom prst="rect">
            <a:avLst/>
          </a:prstGeom>
        </p:spPr>
      </p:pic>
      <p:sp>
        <p:nvSpPr>
          <p:cNvPr id="20" name="Eksplosion 1 19"/>
          <p:cNvSpPr/>
          <p:nvPr/>
        </p:nvSpPr>
        <p:spPr>
          <a:xfrm>
            <a:off x="7831743" y="2149601"/>
            <a:ext cx="873353" cy="5397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50" b="1" dirty="0">
                <a:latin typeface="Arial" panose="020B0604020202020204" pitchFamily="34" charset="0"/>
                <a:cs typeface="Arial" panose="020B0604020202020204" pitchFamily="34" charset="0"/>
              </a:rPr>
              <a:t>10 min.</a:t>
            </a:r>
          </a:p>
        </p:txBody>
      </p:sp>
    </p:spTree>
    <p:extLst>
      <p:ext uri="{BB962C8B-B14F-4D97-AF65-F5344CB8AC3E}">
        <p14:creationId xmlns:p14="http://schemas.microsoft.com/office/powerpoint/2010/main" val="37705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5" grpId="0"/>
      <p:bldP spid="16" grpId="0"/>
      <p:bldP spid="17" grpId="0"/>
      <p:bldP spid="30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Hvad er en retningslinje?</a:t>
            </a:r>
          </a:p>
        </p:txBody>
      </p:sp>
      <p:sp>
        <p:nvSpPr>
          <p:cNvPr id="5" name="Rektangel 4"/>
          <p:cNvSpPr/>
          <p:nvPr/>
        </p:nvSpPr>
        <p:spPr>
          <a:xfrm>
            <a:off x="2683328" y="3313675"/>
            <a:ext cx="62646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350" dirty="0">
                <a:solidFill>
                  <a:srgbClr val="000000"/>
                </a:solidFill>
                <a:latin typeface="+mn-lt"/>
              </a:rPr>
              <a:t>En retningslinje udarbejdet i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HMU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 er kendetegnet ved, at den omhandler et område, der berører hele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organisationen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, og den skal sikre en ensartet praksis.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683328" y="2633776"/>
            <a:ext cx="59869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350" dirty="0">
                <a:solidFill>
                  <a:srgbClr val="000000"/>
                </a:solidFill>
                <a:latin typeface="+mn-lt"/>
              </a:rPr>
              <a:t>En retningslinje er en konkret og handlingsanvisende beskrivelse. Den fastlægger rammer, vilkår, deadlines mv., i forhold til hvordan opgaven løses.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696164" y="3899602"/>
            <a:ext cx="60545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350" dirty="0">
                <a:solidFill>
                  <a:srgbClr val="000000"/>
                </a:solidFill>
                <a:latin typeface="+mn-lt"/>
              </a:rPr>
              <a:t>En retningslinje udarbejdet i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SMU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 er kendetegnet ved, at den omhandler et område, der berører hele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forvaltningen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, og den skal sikre en ensartet praksis.</a:t>
            </a:r>
            <a:endParaRPr lang="da-DK" sz="1050" dirty="0">
              <a:solidFill>
                <a:srgbClr val="00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702733" y="5200588"/>
            <a:ext cx="60004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350" dirty="0">
                <a:solidFill>
                  <a:srgbClr val="000000"/>
                </a:solidFill>
                <a:latin typeface="+mn-lt"/>
              </a:rPr>
              <a:t>En retningslinje udarbejdet i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Lokal MED/personalemøde med MED-status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 er kendetegnet ved, at den omhandler et område, der berører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arbejdspladsen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, og den skal sikre en ensartet praksis.</a:t>
            </a:r>
          </a:p>
        </p:txBody>
      </p:sp>
      <p:sp>
        <p:nvSpPr>
          <p:cNvPr id="16" name="Rektangel 15"/>
          <p:cNvSpPr/>
          <p:nvPr/>
        </p:nvSpPr>
        <p:spPr>
          <a:xfrm>
            <a:off x="2683328" y="2212094"/>
            <a:ext cx="598691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350" dirty="0">
                <a:solidFill>
                  <a:srgbClr val="000000"/>
                </a:solidFill>
                <a:latin typeface="+mn-lt"/>
              </a:rPr>
              <a:t>En aftale der er indgået i enighed i et MED-udvalg.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" y="1535094"/>
            <a:ext cx="1541646" cy="1696483"/>
          </a:xfrm>
          <a:prstGeom prst="rect">
            <a:avLst/>
          </a:prstGeom>
        </p:spPr>
      </p:pic>
      <p:sp>
        <p:nvSpPr>
          <p:cNvPr id="18" name="Oval billedforklaring 17"/>
          <p:cNvSpPr/>
          <p:nvPr/>
        </p:nvSpPr>
        <p:spPr bwMode="auto">
          <a:xfrm>
            <a:off x="1639212" y="1368722"/>
            <a:ext cx="2088232" cy="792905"/>
          </a:xfrm>
          <a:prstGeom prst="wedgeEllipseCallout">
            <a:avLst>
              <a:gd name="adj1" fmla="val -57564"/>
              <a:gd name="adj2" fmla="val 41543"/>
            </a:avLst>
          </a:prstGeom>
          <a:solidFill>
            <a:srgbClr val="8FBD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1370585" y="150113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Vi har indgået en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aftale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i enighed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299621"/>
            <a:ext cx="1379229" cy="136896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ED54C45-06DF-59C7-6E24-47F44EF67142}"/>
              </a:ext>
            </a:extLst>
          </p:cNvPr>
          <p:cNvSpPr/>
          <p:nvPr/>
        </p:nvSpPr>
        <p:spPr>
          <a:xfrm>
            <a:off x="2683328" y="4417571"/>
            <a:ext cx="60004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350" dirty="0">
                <a:solidFill>
                  <a:srgbClr val="000000"/>
                </a:solidFill>
                <a:latin typeface="+mn-lt"/>
              </a:rPr>
              <a:t>En retningslinje udarbejdet i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OMU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 er kendetegnet ved, at den omhandler et område, der berører hele </a:t>
            </a:r>
            <a:r>
              <a:rPr lang="da-DK" sz="1350" dirty="0">
                <a:solidFill>
                  <a:srgbClr val="00B050"/>
                </a:solidFill>
                <a:latin typeface="+mn-lt"/>
              </a:rPr>
              <a:t>området som området/afdelingen dækker</a:t>
            </a:r>
            <a:r>
              <a:rPr lang="da-DK" sz="1350" dirty="0">
                <a:solidFill>
                  <a:srgbClr val="000000"/>
                </a:solidFill>
                <a:latin typeface="+mn-lt"/>
              </a:rPr>
              <a:t>, og den skal sikre en ensartet praksis.</a:t>
            </a:r>
          </a:p>
        </p:txBody>
      </p:sp>
    </p:spTree>
    <p:extLst>
      <p:ext uri="{BB962C8B-B14F-4D97-AF65-F5344CB8AC3E}">
        <p14:creationId xmlns:p14="http://schemas.microsoft.com/office/powerpoint/2010/main" val="38197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6" grpId="0"/>
      <p:bldP spid="18" grpId="0" animBg="1"/>
      <p:bldP spid="1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7" y="620688"/>
            <a:ext cx="5292979" cy="32385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Opgave 5a </a:t>
            </a:r>
            <a:r>
              <a:rPr lang="da-DK" sz="1200" dirty="0">
                <a:solidFill>
                  <a:schemeClr val="bg1"/>
                </a:solidFill>
              </a:rPr>
              <a:t>side 93</a:t>
            </a:r>
            <a:endParaRPr lang="da-DK" sz="1200" i="1" dirty="0">
              <a:solidFill>
                <a:schemeClr val="bg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2357754" y="2469215"/>
            <a:ext cx="37804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500" dirty="0">
                <a:latin typeface="+mn-lt"/>
              </a:rPr>
              <a:t>Skriv noter med afsæt i øvelsen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855732"/>
            <a:ext cx="1350150" cy="1500167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2372628" y="3315869"/>
            <a:ext cx="45216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500" dirty="0">
                <a:latin typeface="+mn-lt"/>
              </a:rPr>
              <a:t>Skriv</a:t>
            </a:r>
          </a:p>
          <a:p>
            <a:pPr marL="214313" indent="-214313" algn="l">
              <a:buFontTx/>
              <a:buChar char="-"/>
            </a:pPr>
            <a:r>
              <a:rPr lang="da-DK" sz="1500" dirty="0">
                <a:latin typeface="+mn-lt"/>
              </a:rPr>
              <a:t>pointer du netop har hørt</a:t>
            </a:r>
          </a:p>
          <a:p>
            <a:pPr marL="214313" indent="-214313" algn="l">
              <a:buFontTx/>
              <a:buChar char="-"/>
            </a:pPr>
            <a:r>
              <a:rPr lang="da-DK" sz="1500" dirty="0">
                <a:latin typeface="+mn-lt"/>
              </a:rPr>
              <a:t>spørgsmål du er blevet nysgerrig efter at arbejde videre med</a:t>
            </a:r>
          </a:p>
          <a:p>
            <a:pPr marL="214313" indent="-214313" algn="l">
              <a:buFontTx/>
              <a:buChar char="-"/>
            </a:pPr>
            <a:r>
              <a:rPr lang="da-DK" sz="1500" dirty="0">
                <a:latin typeface="+mn-lt"/>
              </a:rPr>
              <a:t>Ideer til noget du eller andre skal gøre anderledes</a:t>
            </a:r>
          </a:p>
          <a:p>
            <a:pPr marL="214313" indent="-214313" algn="l">
              <a:buFontTx/>
              <a:buChar char="-"/>
            </a:pPr>
            <a:r>
              <a:rPr lang="da-DK" sz="1500" dirty="0">
                <a:latin typeface="+mn-lt"/>
              </a:rPr>
              <a:t>Navne som jeg vil ringe til eller mødes med</a:t>
            </a:r>
          </a:p>
          <a:p>
            <a:pPr algn="l"/>
            <a:endParaRPr lang="da-DK" sz="1500" dirty="0">
              <a:latin typeface="+mn-lt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31581">
            <a:off x="7435587" y="2133445"/>
            <a:ext cx="1297821" cy="89513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99" y="1848455"/>
            <a:ext cx="694687" cy="943925"/>
          </a:xfrm>
          <a:prstGeom prst="rect">
            <a:avLst/>
          </a:prstGeom>
        </p:spPr>
      </p:pic>
      <p:sp>
        <p:nvSpPr>
          <p:cNvPr id="12" name="Eksplosion 1 11"/>
          <p:cNvSpPr/>
          <p:nvPr/>
        </p:nvSpPr>
        <p:spPr>
          <a:xfrm>
            <a:off x="5720934" y="2569686"/>
            <a:ext cx="873353" cy="5397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50" b="1" dirty="0">
                <a:latin typeface="Arial" panose="020B0604020202020204" pitchFamily="34" charset="0"/>
                <a:cs typeface="Arial" panose="020B0604020202020204" pitchFamily="34" charset="0"/>
              </a:rPr>
              <a:t>3 min.</a:t>
            </a:r>
          </a:p>
        </p:txBody>
      </p:sp>
    </p:spTree>
    <p:extLst>
      <p:ext uri="{BB962C8B-B14F-4D97-AF65-F5344CB8AC3E}">
        <p14:creationId xmlns:p14="http://schemas.microsoft.com/office/powerpoint/2010/main" val="31430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13148" y="1808820"/>
            <a:ext cx="8371321" cy="2862318"/>
          </a:xfrm>
        </p:spPr>
        <p:txBody>
          <a:bodyPr/>
          <a:lstStyle/>
          <a:p>
            <a:r>
              <a:rPr lang="da-DK" sz="1500" dirty="0"/>
              <a:t>Nu</a:t>
            </a:r>
          </a:p>
          <a:p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Kender du forskel mellem </a:t>
            </a:r>
            <a:r>
              <a:rPr lang="da-DK" sz="1500" dirty="0" err="1">
                <a:ea typeface="Verdana" panose="020B0604030504040204" pitchFamily="34" charset="0"/>
                <a:cs typeface="Verdana" panose="020B0604030504040204" pitchFamily="34" charset="0"/>
              </a:rPr>
              <a:t>MED-indflydelse</a:t>
            </a: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 og </a:t>
            </a:r>
            <a:r>
              <a:rPr lang="da-DK" sz="1500" b="1" dirty="0" err="1">
                <a:ea typeface="Verdana" panose="020B0604030504040204" pitchFamily="34" charset="0"/>
                <a:cs typeface="Verdana" panose="020B0604030504040204" pitchFamily="34" charset="0"/>
              </a:rPr>
              <a:t>MED-bestemmelse</a:t>
            </a:r>
            <a:endParaRPr lang="da-DK" sz="15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Kender MED-aftale grundlaget for </a:t>
            </a:r>
            <a:r>
              <a:rPr lang="da-DK" sz="1500" dirty="0" err="1">
                <a:ea typeface="Verdana" panose="020B0604030504040204" pitchFamily="34" charset="0"/>
                <a:cs typeface="Verdana" panose="020B0604030504040204" pitchFamily="34" charset="0"/>
              </a:rPr>
              <a:t>MED-bestemmelse</a:t>
            </a:r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Ved du hvor organisationens og de lokale retningslinjer findes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Ved du, at det er muligt at udarbejde retningslinjer på forskellige niveauer i organisationen</a:t>
            </a:r>
          </a:p>
          <a:p>
            <a:pPr marL="257175" indent="-257175">
              <a:spcBef>
                <a:spcPts val="225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ea typeface="Verdana" panose="020B0604030504040204" pitchFamily="34" charset="0"/>
                <a:cs typeface="Verdana" panose="020B0604030504040204" pitchFamily="34" charset="0"/>
              </a:rPr>
              <a:t>Kan du bidrage til at udarbejde retningslinjer</a:t>
            </a:r>
          </a:p>
          <a:p>
            <a:endParaRPr lang="da-DK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8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Læringsmål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18" y="1862826"/>
            <a:ext cx="17716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 bwMode="auto">
          <a:xfrm>
            <a:off x="4588965" y="4160466"/>
            <a:ext cx="3348271" cy="1800200"/>
          </a:xfrm>
          <a:prstGeom prst="rect">
            <a:avLst/>
          </a:prstGeom>
          <a:solidFill>
            <a:srgbClr val="F7F7F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1259632" y="4164646"/>
            <a:ext cx="3024336" cy="1800200"/>
          </a:xfrm>
          <a:prstGeom prst="rect">
            <a:avLst/>
          </a:prstGeom>
          <a:solidFill>
            <a:srgbClr val="F7F7F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ladsholder til indhold 1"/>
          <p:cNvSpPr txBox="1">
            <a:spLocks/>
          </p:cNvSpPr>
          <p:nvPr/>
        </p:nvSpPr>
        <p:spPr>
          <a:xfrm>
            <a:off x="4597139" y="4470050"/>
            <a:ext cx="3600400" cy="9737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575" dirty="0"/>
          </a:p>
          <a:p>
            <a:pPr marL="0" indent="0">
              <a:buNone/>
            </a:pPr>
            <a:endParaRPr lang="da-DK" sz="1575" dirty="0"/>
          </a:p>
          <a:p>
            <a:pPr marL="0" indent="0">
              <a:buNone/>
            </a:pPr>
            <a:r>
              <a:rPr lang="da-DK" sz="1575" dirty="0"/>
              <a:t>Lav gode aftaler </a:t>
            </a:r>
            <a:r>
              <a:rPr lang="da-DK" sz="900" i="1" dirty="0"/>
              <a:t>(retningslinjer) </a:t>
            </a:r>
            <a:r>
              <a:rPr lang="da-DK" sz="1575" dirty="0"/>
              <a:t>i ”fredstid” </a:t>
            </a:r>
          </a:p>
          <a:p>
            <a:endParaRPr lang="da-DK" sz="1575" dirty="0"/>
          </a:p>
          <a:p>
            <a:endParaRPr lang="da-DK" sz="1575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240" y="4454252"/>
            <a:ext cx="1173832" cy="637375"/>
          </a:xfrm>
          <a:prstGeom prst="rect">
            <a:avLst/>
          </a:prstGeom>
        </p:spPr>
      </p:pic>
      <p:pic>
        <p:nvPicPr>
          <p:cNvPr id="9" name="Picture 2" descr="https://www.colourbox.dk/preview/5783643-soccer-field-layout-on-green-grass-backgroun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4991"/>
            <a:ext cx="4099184" cy="2731082"/>
          </a:xfrm>
          <a:prstGeom prst="rect">
            <a:avLst/>
          </a:prstGeom>
          <a:noFill/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236654"/>
            <a:ext cx="1885950" cy="164782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590" y="4236654"/>
            <a:ext cx="907432" cy="87847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3397711" y="5115125"/>
            <a:ext cx="640029" cy="79125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774" y="2033734"/>
            <a:ext cx="1512168" cy="113912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481" y="1537579"/>
            <a:ext cx="1023291" cy="1185251"/>
          </a:xfrm>
          <a:prstGeom prst="rect">
            <a:avLst/>
          </a:prstGeom>
        </p:spPr>
      </p:pic>
      <p:sp>
        <p:nvSpPr>
          <p:cNvPr id="8" name="Tekstboks 19"/>
          <p:cNvSpPr txBox="1"/>
          <p:nvPr/>
        </p:nvSpPr>
        <p:spPr>
          <a:xfrm>
            <a:off x="2328587" y="1537579"/>
            <a:ext cx="16201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>
                <a:latin typeface="+mn-lt"/>
              </a:rPr>
              <a:t>”Spilleregler”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51520" y="496841"/>
            <a:ext cx="846276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Retningslinjer</a:t>
            </a:r>
            <a:r>
              <a:rPr lang="da-DK" sz="1800" b="0" kern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a-DK" sz="1800" b="0" kern="0" dirty="0">
              <a:latin typeface="+mn-lt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28DE121-B119-2060-2E4A-73C9C97041C5}"/>
              </a:ext>
            </a:extLst>
          </p:cNvPr>
          <p:cNvSpPr txBox="1"/>
          <p:nvPr/>
        </p:nvSpPr>
        <p:spPr>
          <a:xfrm>
            <a:off x="431540" y="6113945"/>
            <a:ext cx="8280919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Frem for, at en retningslinje skal findes i tykke ringbind eller langt væk i en digital arkivering, så prøv at kommunikere den nu ud i læsevenlige pixiudgaver og på plakater med vægt på de vigtigste budskaber!</a:t>
            </a:r>
          </a:p>
        </p:txBody>
      </p:sp>
    </p:spTree>
    <p:extLst>
      <p:ext uri="{BB962C8B-B14F-4D97-AF65-F5344CB8AC3E}">
        <p14:creationId xmlns:p14="http://schemas.microsoft.com/office/powerpoint/2010/main" val="5467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314488" y="562421"/>
            <a:ext cx="5995057" cy="32385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Hvor kan retningslinjen komme fra?</a:t>
            </a:r>
          </a:p>
          <a:p>
            <a:endParaRPr lang="da-DK" sz="2400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pic>
        <p:nvPicPr>
          <p:cNvPr id="6" name="Billed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698" y="2956856"/>
            <a:ext cx="1200809" cy="1728192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1058402" y="4661486"/>
            <a:ext cx="1944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i="1" dirty="0">
                <a:latin typeface="+mn-lt"/>
              </a:rPr>
              <a:t>Besluttet af Byrådet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3679354" y="2697689"/>
            <a:ext cx="1917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solidFill>
                  <a:srgbClr val="002060"/>
                </a:solidFill>
                <a:latin typeface="+mn-lt"/>
              </a:rPr>
              <a:t>Organisations retningslinje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3969018" y="4685048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i="1" dirty="0">
                <a:latin typeface="+mn-lt"/>
              </a:rPr>
              <a:t>Godkendes i HMU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92" y="2968663"/>
            <a:ext cx="1200809" cy="1728192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5676812" y="2705934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solidFill>
                  <a:srgbClr val="002060"/>
                </a:solidFill>
                <a:latin typeface="+mn-lt"/>
              </a:rPr>
              <a:t>Lokal retningslinje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5676812" y="4696855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i="1" dirty="0">
                <a:latin typeface="+mn-lt"/>
              </a:rPr>
              <a:t>Godkendes i Lokal MED</a:t>
            </a:r>
          </a:p>
        </p:txBody>
      </p:sp>
      <p:sp>
        <p:nvSpPr>
          <p:cNvPr id="23" name="Højrepil 22"/>
          <p:cNvSpPr/>
          <p:nvPr/>
        </p:nvSpPr>
        <p:spPr bwMode="auto">
          <a:xfrm>
            <a:off x="5383529" y="3688743"/>
            <a:ext cx="28767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Højrepil 23"/>
          <p:cNvSpPr/>
          <p:nvPr/>
        </p:nvSpPr>
        <p:spPr bwMode="auto">
          <a:xfrm>
            <a:off x="3675943" y="3715177"/>
            <a:ext cx="28767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24E57CF-1429-4FF7-01D4-5D71E431D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93" y="3151691"/>
            <a:ext cx="3155829" cy="1415003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558" y="2884177"/>
            <a:ext cx="358620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51520" y="496841"/>
            <a:ext cx="846276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Retningslinjer = </a:t>
            </a:r>
            <a:r>
              <a:rPr lang="da-DK" sz="2400" b="0" kern="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MEDbestemmelse</a:t>
            </a:r>
            <a:r>
              <a:rPr lang="da-DK" sz="1800" b="0" kern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a-DK" sz="1800" b="0" kern="0" dirty="0">
              <a:latin typeface="+mn-lt"/>
            </a:endParaRP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333952" y="1892881"/>
            <a:ext cx="8450516" cy="3405698"/>
          </a:xfrm>
        </p:spPr>
        <p:txBody>
          <a:bodyPr/>
          <a:lstStyle/>
          <a:p>
            <a:endParaRPr lang="da-DK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467544" y="1945270"/>
            <a:ext cx="6426714" cy="31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a-DK" sz="1350" dirty="0">
              <a:latin typeface="+mn-lt"/>
              <a:ea typeface="Verdana" panose="020B0604030504040204" pitchFamily="34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</a:rPr>
              <a:t>Indtil nu har vi talt MEDINDFLYDELSE (drøftelsessager), hvor det er lederens ansvar at træffe en beslutning.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350" dirty="0">
              <a:latin typeface="+mn-lt"/>
              <a:ea typeface="Verdana" panose="020B0604030504040204" pitchFamily="34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</a:rPr>
              <a:t>Nu taler vi om at have MEDBESTEMMELSE, hvor MED-udvalget skal træffe en </a:t>
            </a:r>
            <a:r>
              <a:rPr lang="da-DK" sz="1350" b="1" dirty="0">
                <a:latin typeface="+mn-lt"/>
                <a:ea typeface="Verdana" panose="020B0604030504040204" pitchFamily="34" charset="0"/>
              </a:rPr>
              <a:t>fælles</a:t>
            </a:r>
            <a:r>
              <a:rPr lang="da-DK" sz="1350" dirty="0">
                <a:latin typeface="+mn-lt"/>
                <a:ea typeface="Verdana" panose="020B0604030504040204" pitchFamily="34" charset="0"/>
              </a:rPr>
              <a:t> beslutning (godkendelsessager).</a:t>
            </a:r>
          </a:p>
          <a:p>
            <a:pPr algn="l"/>
            <a:endParaRPr lang="da-DK" sz="1350" dirty="0">
              <a:latin typeface="+mn-lt"/>
              <a:ea typeface="Verdana" panose="020B0604030504040204" pitchFamily="34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</a:rPr>
              <a:t>En aftale der er indgået i ENIGHED om hvordan medarbejdere og ledelse skal forholde sig på et givent område  indenfor ”APSA”.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350" dirty="0">
              <a:latin typeface="+mn-lt"/>
              <a:ea typeface="Verdana" panose="020B0604030504040204" pitchFamily="34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</a:rPr>
              <a:t>Klare spilleregler der er udarbejdet i fællesskab.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350" dirty="0">
              <a:latin typeface="+mn-lt"/>
              <a:ea typeface="Verdana" panose="020B0604030504040204" pitchFamily="34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350" dirty="0">
                <a:latin typeface="+mn-lt"/>
                <a:ea typeface="Verdana" panose="020B0604030504040204" pitchFamily="34" charset="0"/>
              </a:rPr>
              <a:t>Giver retning, forudsigelighed og tryghed.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08" y="1892880"/>
            <a:ext cx="1505216" cy="179727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034658"/>
            <a:ext cx="594066" cy="6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13538" y="470933"/>
            <a:ext cx="846276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Tre former for retningslinjer </a:t>
            </a:r>
            <a:endParaRPr lang="da-DK" sz="2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333952" y="1892881"/>
            <a:ext cx="8450516" cy="3405698"/>
          </a:xfrm>
        </p:spPr>
        <p:txBody>
          <a:bodyPr/>
          <a:lstStyle/>
          <a:p>
            <a:endParaRPr lang="da-DK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683568" y="3233719"/>
            <a:ext cx="4536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da-DK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Procedureretningslinjer (HMU)</a:t>
            </a:r>
          </a:p>
          <a:p>
            <a:pPr marL="342900" indent="-342900" algn="l">
              <a:buFont typeface="+mj-lt"/>
              <a:buAutoNum type="arabicPeriod"/>
            </a:pPr>
            <a:r>
              <a:rPr lang="da-DK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Skal-retningslinjer </a:t>
            </a:r>
          </a:p>
          <a:p>
            <a:pPr marL="342900" indent="-342900" algn="l">
              <a:buFont typeface="+mj-lt"/>
              <a:buAutoNum type="arabicPeriod"/>
            </a:pPr>
            <a:r>
              <a:rPr lang="da-DK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Kan-retningslinjer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08" y="1892880"/>
            <a:ext cx="1505216" cy="179727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765" y="1588080"/>
            <a:ext cx="594066" cy="61034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165" y="1740480"/>
            <a:ext cx="594066" cy="61034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565" y="1892880"/>
            <a:ext cx="594066" cy="6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567121"/>
            <a:ext cx="618114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altLang="da-DK" sz="2400" kern="0" dirty="0">
                <a:solidFill>
                  <a:schemeClr val="bg1"/>
                </a:solidFill>
                <a:latin typeface="+mn-lt"/>
              </a:rPr>
              <a:t>Procedure</a:t>
            </a:r>
            <a:r>
              <a:rPr lang="da-DK" altLang="da-DK" sz="2400" b="0" kern="0" dirty="0">
                <a:solidFill>
                  <a:schemeClr val="bg1"/>
                </a:solidFill>
                <a:latin typeface="+mn-lt"/>
              </a:rPr>
              <a:t>-retningslinjer</a:t>
            </a:r>
            <a:endParaRPr lang="da-DK" sz="2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2660726" y="2828924"/>
            <a:ext cx="6172200" cy="3405698"/>
          </a:xfrm>
        </p:spPr>
        <p:txBody>
          <a:bodyPr/>
          <a:lstStyle/>
          <a:p>
            <a:r>
              <a:rPr lang="da-DK" sz="1500" dirty="0">
                <a:solidFill>
                  <a:srgbClr val="000000"/>
                </a:solidFill>
                <a:latin typeface="Arial" panose="020B0604020202020204" pitchFamily="34" charset="0"/>
              </a:rPr>
              <a:t>Det aftales hvordan drøftelsen/processen skal forløbe vedrørende:</a:t>
            </a:r>
          </a:p>
          <a:p>
            <a:endParaRPr lang="da-DK" sz="1500" dirty="0">
              <a:latin typeface="Arial" panose="020B0604020202020204" pitchFamily="34" charset="0"/>
              <a:ea typeface="Verdana" panose="020B0604030504040204" pitchFamily="34" charset="0"/>
            </a:endParaRPr>
          </a:p>
          <a:p>
            <a:endParaRPr lang="da-DK" sz="1500" dirty="0"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da-DK" sz="1500" dirty="0">
                <a:latin typeface="Arial" panose="020B0604020202020204" pitchFamily="34" charset="0"/>
                <a:ea typeface="Verdana" panose="020B0604030504040204" pitchFamily="34" charset="0"/>
              </a:rPr>
              <a:t>Budgettets konsekvenser for arbejds- og personaleforhold</a:t>
            </a:r>
          </a:p>
          <a:p>
            <a:pPr marL="385763" indent="-385763">
              <a:buFont typeface="+mj-lt"/>
              <a:buAutoNum type="arabicPeriod"/>
            </a:pPr>
            <a:r>
              <a:rPr lang="da-DK" sz="1500" dirty="0">
                <a:latin typeface="Arial" panose="020B0604020202020204" pitchFamily="34" charset="0"/>
                <a:ea typeface="Verdana" panose="020B0604030504040204" pitchFamily="34" charset="0"/>
              </a:rPr>
              <a:t>Større rationaliserings- og omstillingsprojekter </a:t>
            </a:r>
          </a:p>
          <a:p>
            <a:pPr marL="385763" indent="-385763">
              <a:buFont typeface="+mj-lt"/>
              <a:buAutoNum type="arabicPeriod"/>
            </a:pPr>
            <a:r>
              <a:rPr lang="da-DK" sz="1500" dirty="0">
                <a:latin typeface="Arial" panose="020B0604020202020204" pitchFamily="34" charset="0"/>
                <a:ea typeface="Verdana" panose="020B0604030504040204" pitchFamily="34" charset="0"/>
              </a:rPr>
              <a:t>Kommunens personalepolitik.</a:t>
            </a:r>
          </a:p>
          <a:p>
            <a:endParaRPr lang="da-DK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endParaRPr lang="da-D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86885290"/>
              </p:ext>
            </p:extLst>
          </p:nvPr>
        </p:nvGraphicFramePr>
        <p:xfrm>
          <a:off x="5045382" y="1605282"/>
          <a:ext cx="2154692" cy="136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led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0253" y="1808820"/>
            <a:ext cx="802673" cy="958416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3128169" y="5720921"/>
            <a:ext cx="3834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latin typeface="+mn-lt"/>
              </a:rPr>
              <a:t>Hvor finder I gældende procedureretningslinjer?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9637" y="5277206"/>
            <a:ext cx="885825" cy="116443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10"/>
          <a:srcRect l="1662"/>
          <a:stretch/>
        </p:blipFill>
        <p:spPr>
          <a:xfrm rot="5400000">
            <a:off x="81863" y="1832745"/>
            <a:ext cx="2542430" cy="2087504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 bwMode="auto">
          <a:xfrm>
            <a:off x="309326" y="1605282"/>
            <a:ext cx="2087505" cy="1134126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816" y="1573934"/>
            <a:ext cx="594066" cy="610342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3216" y="1726334"/>
            <a:ext cx="594066" cy="610342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5616" y="1878734"/>
            <a:ext cx="594066" cy="610342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4029682" y="1708340"/>
            <a:ext cx="4732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da-DK" sz="1500" dirty="0">
                <a:latin typeface="+mn-lt"/>
                <a:ea typeface="ＭＳ Ｐゴシック" pitchFamily="34" charset="-128"/>
              </a:rPr>
              <a:t>X 3</a:t>
            </a:r>
          </a:p>
        </p:txBody>
      </p:sp>
    </p:spTree>
    <p:extLst>
      <p:ext uri="{BB962C8B-B14F-4D97-AF65-F5344CB8AC3E}">
        <p14:creationId xmlns:p14="http://schemas.microsoft.com/office/powerpoint/2010/main" val="19722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058C364-DF97-71EE-FE07-4C9A5A2A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97" y="4797152"/>
            <a:ext cx="7140559" cy="91447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337CB3-E5AB-31A3-E7F0-116DC38BA4A2}"/>
              </a:ext>
            </a:extLst>
          </p:cNvPr>
          <p:cNvSpPr txBox="1">
            <a:spLocks/>
          </p:cNvSpPr>
          <p:nvPr/>
        </p:nvSpPr>
        <p:spPr>
          <a:xfrm>
            <a:off x="323528" y="567121"/>
            <a:ext cx="618114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Budgettets konsekvenser </a:t>
            </a:r>
            <a:r>
              <a:rPr lang="da-DK" sz="12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for arbejds- og personaleforhold</a:t>
            </a:r>
          </a:p>
        </p:txBody>
      </p:sp>
      <p:pic>
        <p:nvPicPr>
          <p:cNvPr id="9" name="Billede 8">
            <a:hlinkClick r:id="rId3"/>
            <a:extLst>
              <a:ext uri="{FF2B5EF4-FFF2-40B4-BE49-F238E27FC236}">
                <a16:creationId xmlns:a16="http://schemas.microsoft.com/office/drawing/2014/main" id="{BB4B35B5-CA58-C818-4B84-8D9F56517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7" y="1809537"/>
            <a:ext cx="7521592" cy="2339543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C220B59-8EF0-7309-E31C-4DA81859B997}"/>
              </a:ext>
            </a:extLst>
          </p:cNvPr>
          <p:cNvSpPr txBox="1"/>
          <p:nvPr/>
        </p:nvSpPr>
        <p:spPr>
          <a:xfrm>
            <a:off x="7092280" y="629335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i="1" dirty="0">
                <a:latin typeface="+mn-lt"/>
              </a:rPr>
              <a:t>Klik på billedet for at tilgå procedureretningslinjen</a:t>
            </a:r>
          </a:p>
        </p:txBody>
      </p:sp>
    </p:spTree>
    <p:extLst>
      <p:ext uri="{BB962C8B-B14F-4D97-AF65-F5344CB8AC3E}">
        <p14:creationId xmlns:p14="http://schemas.microsoft.com/office/powerpoint/2010/main" val="406974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21027" y="546600"/>
            <a:ext cx="6095189" cy="323850"/>
          </a:xfrm>
        </p:spPr>
        <p:txBody>
          <a:bodyPr/>
          <a:lstStyle/>
          <a:p>
            <a:r>
              <a:rPr lang="da-DK" altLang="da-DK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Skal</a:t>
            </a:r>
            <a:r>
              <a:rPr lang="da-DK" altLang="da-DK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-retningslinjer HMU</a:t>
            </a:r>
            <a:endParaRPr lang="da-DK" sz="2400" dirty="0">
              <a:solidFill>
                <a:schemeClr val="bg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1662"/>
          <a:stretch/>
        </p:blipFill>
        <p:spPr>
          <a:xfrm rot="5400000">
            <a:off x="-2789" y="1731483"/>
            <a:ext cx="2542430" cy="20875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224674" y="1504020"/>
            <a:ext cx="2087505" cy="1134126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500" tIns="35100" rIns="67500" bIns="35100" numCol="1" rtlCol="0" anchor="ctr" anchorCtr="0" compatLnSpc="1">
            <a:prstTxWarp prst="textNoShape">
              <a:avLst/>
            </a:prstTxWarp>
          </a:bodyPr>
          <a:lstStyle/>
          <a:p>
            <a:pPr marL="601266" indent="-601266" defTabSz="685800"/>
            <a:endParaRPr lang="da-DK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82" y="4712054"/>
            <a:ext cx="594066" cy="61034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410" y="1317430"/>
            <a:ext cx="1236590" cy="1476526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707904" y="1671082"/>
            <a:ext cx="604867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da-DK" altLang="da-DK" sz="1500" dirty="0">
                <a:latin typeface="+mn-lt"/>
                <a:ea typeface="ＭＳ Ｐゴシック" pitchFamily="34" charset="-128"/>
              </a:rPr>
              <a:t>Retningslinje for trivselsmåling*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228600" indent="-228600" algn="l">
              <a:spcBef>
                <a:spcPts val="0"/>
              </a:spcBef>
              <a:buFont typeface="+mj-lt"/>
              <a:buAutoNum type="arabicPeriod"/>
            </a:pPr>
            <a:endParaRPr lang="da-DK" altLang="da-DK" sz="10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da-DK" altLang="da-DK" sz="1500" dirty="0">
                <a:latin typeface="+mn-lt"/>
                <a:ea typeface="ＭＳ Ｐゴシック" pitchFamily="34" charset="-128"/>
              </a:rPr>
              <a:t>Retningslinje for sygefraværssamtaler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228600" indent="-228600" algn="l">
              <a:spcBef>
                <a:spcPts val="0"/>
              </a:spcBef>
              <a:buFont typeface="+mj-lt"/>
              <a:buAutoNum type="arabicPeriod"/>
            </a:pPr>
            <a:endParaRPr lang="da-DK" altLang="da-DK" sz="10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da-DK" altLang="da-DK" sz="1500" dirty="0">
                <a:latin typeface="+mn-lt"/>
                <a:ea typeface="ＭＳ Ｐゴシック" pitchFamily="34" charset="-128"/>
              </a:rPr>
              <a:t>Retningslinje for indsats mod stress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228600" indent="-228600" algn="l">
              <a:spcBef>
                <a:spcPts val="0"/>
              </a:spcBef>
              <a:buFont typeface="+mj-lt"/>
              <a:buAutoNum type="arabicPeriod"/>
            </a:pPr>
            <a:endParaRPr lang="da-DK" altLang="da-DK" sz="10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da-DK" altLang="da-DK" sz="1500" dirty="0">
                <a:latin typeface="+mn-lt"/>
                <a:ea typeface="ＭＳ Ｐゴシック" pitchFamily="34" charset="-128"/>
              </a:rPr>
              <a:t>Retningslinje for indsats mod vold-mobning-chikane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228600" indent="-228600" algn="l">
              <a:spcBef>
                <a:spcPts val="0"/>
              </a:spcBef>
              <a:buFont typeface="+mj-lt"/>
              <a:buAutoNum type="arabicPeriod"/>
            </a:pPr>
            <a:endParaRPr lang="da-DK" altLang="da-DK" sz="10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da-DK" altLang="da-DK" sz="1500" dirty="0">
                <a:latin typeface="+mn-lt"/>
                <a:ea typeface="ＭＳ Ｐゴシック" pitchFamily="34" charset="-128"/>
              </a:rPr>
              <a:t>Retningslinje  for beskæftigelse af personer med nedsat arbejdsevne og ledige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da-DK" altLang="da-DK" sz="1500" dirty="0">
              <a:latin typeface="+mn-lt"/>
              <a:ea typeface="ＭＳ Ｐゴシック" pitchFamily="34" charset="-128"/>
            </a:endParaRPr>
          </a:p>
          <a:p>
            <a:pPr marL="228600" indent="-228600" algn="l">
              <a:spcBef>
                <a:spcPts val="0"/>
              </a:spcBef>
              <a:buFont typeface="+mj-lt"/>
              <a:buAutoNum type="arabicPeriod"/>
            </a:pPr>
            <a:endParaRPr lang="da-DK" altLang="da-DK" sz="1000" dirty="0">
              <a:latin typeface="+mn-lt"/>
              <a:ea typeface="ＭＳ Ｐゴシック" pitchFamily="34" charset="-128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da-DK" altLang="da-DK" sz="1500" dirty="0">
                <a:latin typeface="+mn-lt"/>
                <a:ea typeface="ＭＳ Ｐゴシック" pitchFamily="34" charset="-128"/>
              </a:rPr>
              <a:t>Retningslinje for sundhed*</a:t>
            </a:r>
          </a:p>
        </p:txBody>
      </p:sp>
      <p:sp>
        <p:nvSpPr>
          <p:cNvPr id="10" name="Rektangel 9"/>
          <p:cNvSpPr/>
          <p:nvPr/>
        </p:nvSpPr>
        <p:spPr>
          <a:xfrm>
            <a:off x="6511549" y="6603086"/>
            <a:ext cx="2632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da-DK" sz="1000" i="1" dirty="0">
                <a:latin typeface="+mn-lt"/>
                <a:ea typeface="ＭＳ Ｐゴシック" pitchFamily="34" charset="-128"/>
              </a:rPr>
              <a:t>* Kan fraviges ved enighed i hovedudvalget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82" y="4864454"/>
            <a:ext cx="594066" cy="61034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82" y="5016854"/>
            <a:ext cx="594066" cy="61034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82" y="5169254"/>
            <a:ext cx="594066" cy="61034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82" y="5321654"/>
            <a:ext cx="594066" cy="61034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82" y="5474054"/>
            <a:ext cx="594066" cy="61034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9CC3150-B969-346E-485A-39633796C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453" y="4825054"/>
            <a:ext cx="1235450" cy="954171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3CDF676F-DE42-DDC6-2AA5-08FD69970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20" y="3899083"/>
            <a:ext cx="1231383" cy="800146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0A0AD517-163F-ACF5-9EDA-B6CD5D8017EA}"/>
              </a:ext>
            </a:extLst>
          </p:cNvPr>
          <p:cNvSpPr/>
          <p:nvPr/>
        </p:nvSpPr>
        <p:spPr bwMode="auto">
          <a:xfrm>
            <a:off x="2472453" y="3098451"/>
            <a:ext cx="1231383" cy="76259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152CF34E-C30C-48EE-CE08-26B4B8F3E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452" y="2381727"/>
            <a:ext cx="1231383" cy="678689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1141DF7B-E5D1-C166-1EAA-8C7DDD7B66FC}"/>
              </a:ext>
            </a:extLst>
          </p:cNvPr>
          <p:cNvSpPr/>
          <p:nvPr/>
        </p:nvSpPr>
        <p:spPr bwMode="auto">
          <a:xfrm>
            <a:off x="2472451" y="5892367"/>
            <a:ext cx="1231383" cy="76259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9ED848AF-FC2E-5F3F-BF92-88D647AA5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20" y="1593508"/>
            <a:ext cx="1231383" cy="318522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id="{0FA50544-6567-FFDD-2CF1-986187760D63}"/>
              </a:ext>
            </a:extLst>
          </p:cNvPr>
          <p:cNvSpPr/>
          <p:nvPr/>
        </p:nvSpPr>
        <p:spPr bwMode="auto">
          <a:xfrm>
            <a:off x="2466385" y="1556217"/>
            <a:ext cx="1231383" cy="76259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868CBE1-9C1C-089D-F3C9-DA572F3B9DBD}"/>
              </a:ext>
            </a:extLst>
          </p:cNvPr>
          <p:cNvSpPr txBox="1"/>
          <p:nvPr/>
        </p:nvSpPr>
        <p:spPr>
          <a:xfrm>
            <a:off x="2395198" y="1918028"/>
            <a:ext cx="13737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latin typeface="+mn-lt"/>
              </a:rPr>
              <a:t>Se HMU-referat</a:t>
            </a:r>
          </a:p>
          <a:p>
            <a:r>
              <a:rPr lang="da-DK" sz="800" dirty="0">
                <a:latin typeface="+mn-lt"/>
              </a:rPr>
              <a:t>Den 25.6.24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8744FA2E-56F9-B344-B93C-B0887463AE78}"/>
              </a:ext>
            </a:extLst>
          </p:cNvPr>
          <p:cNvSpPr txBox="1"/>
          <p:nvPr/>
        </p:nvSpPr>
        <p:spPr>
          <a:xfrm>
            <a:off x="2362355" y="3298161"/>
            <a:ext cx="137375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latin typeface="+mn-lt"/>
              </a:rPr>
              <a:t>Under opdatering</a:t>
            </a:r>
          </a:p>
          <a:p>
            <a:r>
              <a:rPr lang="da-DK" sz="800" dirty="0">
                <a:latin typeface="+mn-lt"/>
              </a:rPr>
              <a:t>Mental sundhed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DA2F8490-7B8B-B33E-4B7E-3140F2B2046F}"/>
              </a:ext>
            </a:extLst>
          </p:cNvPr>
          <p:cNvSpPr txBox="1"/>
          <p:nvPr/>
        </p:nvSpPr>
        <p:spPr>
          <a:xfrm>
            <a:off x="2385021" y="6084396"/>
            <a:ext cx="1373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latin typeface="+mn-lt"/>
              </a:rPr>
              <a:t>Bliver en del af</a:t>
            </a:r>
          </a:p>
        </p:txBody>
      </p:sp>
      <p:pic>
        <p:nvPicPr>
          <p:cNvPr id="39" name="Billede 38">
            <a:extLst>
              <a:ext uri="{FF2B5EF4-FFF2-40B4-BE49-F238E27FC236}">
                <a16:creationId xmlns:a16="http://schemas.microsoft.com/office/drawing/2014/main" id="{81535CB1-93BC-35D3-ACD7-DCE005CA7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310425" y="5726594"/>
            <a:ext cx="434923" cy="2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4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Blank - Kopi">
  <a:themeElements>
    <a:clrScheme name="Brugerdefineret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6A69"/>
      </a:accent2>
      <a:accent3>
        <a:srgbClr val="86BC25"/>
      </a:accent3>
      <a:accent4>
        <a:srgbClr val="245E7E"/>
      </a:accent4>
      <a:accent5>
        <a:srgbClr val="ED7D31"/>
      </a:accent5>
      <a:accent6>
        <a:srgbClr val="F07E31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>
            <a:latin typeface="+mn-lt"/>
          </a:defRPr>
        </a:defPPr>
      </a:lstStyle>
    </a:txDef>
  </a:objectDefaults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FFE2FF"/>
        </a:accent5>
        <a:accent6>
          <a:srgbClr val="8AB9E7"/>
        </a:accent6>
        <a:hlink>
          <a:srgbClr val="99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ACC6A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D2E2B9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D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BC00"/>
        </a:accent6>
        <a:hlink>
          <a:srgbClr val="008600"/>
        </a:hlink>
        <a:folHlink>
          <a:srgbClr val="005F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8CE51C95-8BB0-4468-B859-9E60C0431E68}" vid="{0CB6F791-833B-4785-9ED7-00328FD81C0B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1279</Words>
  <Application>Microsoft Office PowerPoint</Application>
  <PresentationFormat>Skærmshow (4:3)</PresentationFormat>
  <Paragraphs>200</Paragraphs>
  <Slides>21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8" baseType="lpstr">
      <vt:lpstr>Arial</vt:lpstr>
      <vt:lpstr>Georgia</vt:lpstr>
      <vt:lpstr>Symbol</vt:lpstr>
      <vt:lpstr>Times</vt:lpstr>
      <vt:lpstr>Verdana</vt:lpstr>
      <vt:lpstr>Wingdings</vt:lpstr>
      <vt:lpstr>Blank - Kopi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Sønderborg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Ninna Victoria Frigaard</dc:creator>
  <cp:lastModifiedBy>Linda Følsgaard Maron</cp:lastModifiedBy>
  <cp:revision>76</cp:revision>
  <cp:lastPrinted>2019-03-15T08:09:01Z</cp:lastPrinted>
  <dcterms:created xsi:type="dcterms:W3CDTF">2020-11-18T11:58:43Z</dcterms:created>
  <dcterms:modified xsi:type="dcterms:W3CDTF">2025-10-02T08:39:51Z</dcterms:modified>
</cp:coreProperties>
</file>