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74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32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676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04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74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466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885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330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27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84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806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27FA-E302-4316-873C-F6B27BFF8AEB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0D9C-79B0-445E-A694-80B4FE242B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061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5EE7943-05E7-C11F-CFB7-1E5B2AB50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199477"/>
              </p:ext>
            </p:extLst>
          </p:nvPr>
        </p:nvGraphicFramePr>
        <p:xfrm>
          <a:off x="400171" y="958657"/>
          <a:ext cx="11141478" cy="5643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8283">
                  <a:extLst>
                    <a:ext uri="{9D8B030D-6E8A-4147-A177-3AD203B41FA5}">
                      <a16:colId xmlns:a16="http://schemas.microsoft.com/office/drawing/2014/main" val="436251203"/>
                    </a:ext>
                  </a:extLst>
                </a:gridCol>
                <a:gridCol w="1784412">
                  <a:extLst>
                    <a:ext uri="{9D8B030D-6E8A-4147-A177-3AD203B41FA5}">
                      <a16:colId xmlns:a16="http://schemas.microsoft.com/office/drawing/2014/main" val="2840040819"/>
                    </a:ext>
                  </a:extLst>
                </a:gridCol>
                <a:gridCol w="4057095">
                  <a:extLst>
                    <a:ext uri="{9D8B030D-6E8A-4147-A177-3AD203B41FA5}">
                      <a16:colId xmlns:a16="http://schemas.microsoft.com/office/drawing/2014/main" val="1881710446"/>
                    </a:ext>
                  </a:extLst>
                </a:gridCol>
                <a:gridCol w="1082484">
                  <a:extLst>
                    <a:ext uri="{9D8B030D-6E8A-4147-A177-3AD203B41FA5}">
                      <a16:colId xmlns:a16="http://schemas.microsoft.com/office/drawing/2014/main" val="3987719389"/>
                    </a:ext>
                  </a:extLst>
                </a:gridCol>
                <a:gridCol w="1002291">
                  <a:extLst>
                    <a:ext uri="{9D8B030D-6E8A-4147-A177-3AD203B41FA5}">
                      <a16:colId xmlns:a16="http://schemas.microsoft.com/office/drawing/2014/main" val="1089536997"/>
                    </a:ext>
                  </a:extLst>
                </a:gridCol>
                <a:gridCol w="1856913">
                  <a:extLst>
                    <a:ext uri="{9D8B030D-6E8A-4147-A177-3AD203B41FA5}">
                      <a16:colId xmlns:a16="http://schemas.microsoft.com/office/drawing/2014/main" val="1589237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400" dirty="0"/>
                        <a:t>FASE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FORMÅL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HOVEDAKTIVITER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DOKUMENTER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GODKENDELSER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32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PRE-PROJEKT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7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FORBEREDELSE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At sikre at projektet</a:t>
                      </a:r>
                    </a:p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er levedygtigt og</a:t>
                      </a:r>
                    </a:p>
                    <a:p>
                      <a:pPr algn="l"/>
                      <a:r>
                        <a:rPr lang="da-DK" sz="1200" b="0" i="0" u="none" strike="noStrike" baseline="0" dirty="0" smtClean="0">
                          <a:latin typeface="+mn-lt"/>
                        </a:rPr>
                        <a:t>forankret </a:t>
                      </a:r>
                      <a:r>
                        <a:rPr lang="da-DK" sz="1200" b="0" i="0" u="none" strike="noStrike" baseline="0" dirty="0">
                          <a:latin typeface="+mn-lt"/>
                        </a:rPr>
                        <a:t>samt at</a:t>
                      </a:r>
                    </a:p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projektet får</a:t>
                      </a:r>
                    </a:p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en god start. </a:t>
                      </a:r>
                      <a:endParaRPr lang="da-DK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da-DK" sz="1200" b="0" i="0" dirty="0">
                          <a:solidFill>
                            <a:srgbClr val="404B51"/>
                          </a:solidFill>
                          <a:effectLst/>
                          <a:latin typeface="+mn-lt"/>
                        </a:rPr>
                        <a:t>Udarbejdelse af </a:t>
                      </a:r>
                      <a:r>
                        <a:rPr lang="da-DK" sz="1200" b="0" i="0" dirty="0" smtClean="0">
                          <a:solidFill>
                            <a:srgbClr val="404B51"/>
                          </a:solidFill>
                          <a:effectLst/>
                          <a:latin typeface="+mn-lt"/>
                        </a:rPr>
                        <a:t>kommissorium</a:t>
                      </a:r>
                      <a:endParaRPr lang="da-DK" sz="1200" b="0" i="0" dirty="0">
                        <a:solidFill>
                          <a:srgbClr val="404B51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da-DK" sz="1200" b="0" i="0" dirty="0">
                          <a:solidFill>
                            <a:srgbClr val="404B51"/>
                          </a:solidFill>
                          <a:effectLst/>
                          <a:latin typeface="+mn-lt"/>
                        </a:rPr>
                        <a:t>Ansvaret for udarbejdelse placeres i den relevante forvaltning.</a:t>
                      </a:r>
                    </a:p>
                    <a:p>
                      <a:pPr algn="l" fontAlgn="base"/>
                      <a:r>
                        <a:rPr lang="da-DK" sz="1200" b="0" i="0" dirty="0">
                          <a:solidFill>
                            <a:srgbClr val="404B51"/>
                          </a:solidFill>
                          <a:effectLst/>
                          <a:latin typeface="+mn-lt"/>
                        </a:rPr>
                        <a:t>Det er direktionen, en direktør eller en afdelingschef, der beslutter, om der skal udarbejdes et </a:t>
                      </a:r>
                      <a:r>
                        <a:rPr lang="da-DK" sz="1200" b="0" i="0" dirty="0" smtClean="0">
                          <a:solidFill>
                            <a:srgbClr val="404B51"/>
                          </a:solidFill>
                          <a:effectLst/>
                          <a:latin typeface="+mn-lt"/>
                        </a:rPr>
                        <a:t>kommissorium. </a:t>
                      </a:r>
                      <a:endParaRPr lang="da-DK" sz="1200" b="0" i="0" dirty="0">
                        <a:solidFill>
                          <a:srgbClr val="404B5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Projektejer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Projektleder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Kommis-sorium</a:t>
                      </a:r>
                      <a:r>
                        <a:rPr lang="da-DK" sz="1200" dirty="0" smtClean="0"/>
                        <a:t> 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Projektet godkendes af PE og planlægningen kan igangsættes.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7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PLANLÆGNING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At </a:t>
                      </a:r>
                      <a:r>
                        <a:rPr lang="da-DK" sz="1200" dirty="0" smtClean="0"/>
                        <a:t>analysere </a:t>
                      </a:r>
                      <a:r>
                        <a:rPr lang="da-DK" sz="1200" dirty="0"/>
                        <a:t>og gennemtænke projektet samt lave en robust plan.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200" dirty="0"/>
                        <a:t>Udarbejdelse af projektplan. </a:t>
                      </a:r>
                    </a:p>
                    <a:p>
                      <a:pPr fontAlgn="base"/>
                      <a:r>
                        <a:rPr lang="da-DK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Punkter i projektplanen uddybes og suppleres af relevante </a:t>
                      </a:r>
                      <a:r>
                        <a:rPr lang="da-DK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analyser.</a:t>
                      </a:r>
                      <a:endParaRPr lang="da-DK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da-DK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Projektorganisationen etableres endeligt, herunder allokeres ressourcer</a:t>
                      </a:r>
                    </a:p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Projektleder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Projektgruppe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Specialister</a:t>
                      </a:r>
                      <a:r>
                        <a:rPr lang="da-DK" sz="1200" baseline="0" dirty="0" smtClean="0"/>
                        <a:t> kan inddrages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Projektplan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Projektplanen godkendes </a:t>
                      </a:r>
                      <a:r>
                        <a:rPr lang="da-DK" sz="1200" dirty="0" smtClean="0"/>
                        <a:t>af</a:t>
                      </a:r>
                      <a:r>
                        <a:rPr lang="da-DK" sz="1200" baseline="0" dirty="0" smtClean="0"/>
                        <a:t> styregruppe</a:t>
                      </a:r>
                      <a:r>
                        <a:rPr lang="da-DK" sz="1200" dirty="0" smtClean="0"/>
                        <a:t> </a:t>
                      </a:r>
                      <a:r>
                        <a:rPr lang="da-DK" sz="1200" dirty="0"/>
                        <a:t>og projektet kan starte gennemførelsen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19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GENNEMFØRELSE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At udføre projektet inden for rammerne og evt. </a:t>
                      </a:r>
                      <a:r>
                        <a:rPr lang="da-DK" sz="1200" dirty="0" smtClean="0"/>
                        <a:t>håndtere</a:t>
                      </a:r>
                      <a:r>
                        <a:rPr lang="da-DK" sz="1200" baseline="0" dirty="0" smtClean="0"/>
                        <a:t> ændringer</a:t>
                      </a:r>
                      <a:r>
                        <a:rPr lang="da-DK" sz="1200" dirty="0" smtClean="0"/>
                        <a:t> </a:t>
                      </a:r>
                      <a:r>
                        <a:rPr lang="da-DK" sz="1200" dirty="0"/>
                        <a:t>proaktivt.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Arbejde i projektets opgaver</a:t>
                      </a:r>
                    </a:p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Tæt opfølgning på deadlines, </a:t>
                      </a:r>
                      <a:r>
                        <a:rPr lang="da-DK" sz="1200" b="0" i="0" u="none" strike="noStrike" baseline="0" dirty="0" smtClean="0">
                          <a:latin typeface="+mn-lt"/>
                        </a:rPr>
                        <a:t>tid</a:t>
                      </a:r>
                      <a:r>
                        <a:rPr lang="da-DK" sz="1200" b="0" i="0" u="none" strike="noStrike" baseline="0" dirty="0">
                          <a:latin typeface="+mn-lt"/>
                        </a:rPr>
                        <a:t> </a:t>
                      </a:r>
                      <a:r>
                        <a:rPr lang="da-DK" sz="1200" b="0" i="0" u="none" strike="noStrike" baseline="0" dirty="0" smtClean="0">
                          <a:latin typeface="+mn-lt"/>
                        </a:rPr>
                        <a:t>og økonomi.</a:t>
                      </a:r>
                      <a:endParaRPr lang="da-DK" sz="1200" b="0" i="0" u="none" strike="noStrike" baseline="0" dirty="0">
                        <a:latin typeface="+mn-lt"/>
                      </a:endParaRPr>
                    </a:p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Monitorering af interessenter og risici. Afhængig af projektets omfang kan fasen opdeles i flere delfaser. </a:t>
                      </a:r>
                      <a:endParaRPr lang="da-DK" sz="1200" b="0" i="0" u="none" strike="noStrike" baseline="0" dirty="0" smtClean="0">
                        <a:latin typeface="+mn-lt"/>
                      </a:endParaRPr>
                    </a:p>
                    <a:p>
                      <a:pPr algn="l"/>
                      <a:r>
                        <a:rPr lang="da-DK" sz="1200" b="0" i="0" u="none" strike="noStrike" baseline="0" dirty="0" smtClean="0">
                          <a:latin typeface="+mn-lt"/>
                        </a:rPr>
                        <a:t>Evt</a:t>
                      </a:r>
                      <a:r>
                        <a:rPr lang="da-DK" sz="1200" b="0" i="0" u="none" strike="noStrike" baseline="0" dirty="0">
                          <a:latin typeface="+mn-lt"/>
                        </a:rPr>
                        <a:t>. ændringer godkendes af styregruppe.  </a:t>
                      </a:r>
                      <a:endParaRPr lang="da-DK" sz="1200" b="0" i="0" u="none" strike="noStrike" baseline="0" dirty="0" smtClean="0">
                        <a:latin typeface="+mn-lt"/>
                      </a:endParaRPr>
                    </a:p>
                    <a:p>
                      <a:pPr algn="l"/>
                      <a:r>
                        <a:rPr lang="da-DK" sz="1200" b="0" i="0" u="none" strike="noStrike" baseline="0" dirty="0" smtClean="0">
                          <a:latin typeface="+mn-lt"/>
                        </a:rPr>
                        <a:t>Statusmøder </a:t>
                      </a:r>
                      <a:r>
                        <a:rPr lang="da-DK" sz="1200" b="0" i="0" u="none" strike="noStrike" baseline="0" dirty="0">
                          <a:latin typeface="+mn-lt"/>
                        </a:rPr>
                        <a:t>med styregruppe.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Projektejer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Projektleder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Projektgruppe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 </a:t>
                      </a:r>
                      <a:endParaRPr lang="da-DK" sz="1200" dirty="0"/>
                    </a:p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Status-rapport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Evt. plan for overgang til drift og forankring godkendes </a:t>
                      </a:r>
                      <a:r>
                        <a:rPr lang="da-DK" sz="1200"/>
                        <a:t>af </a:t>
                      </a:r>
                      <a:r>
                        <a:rPr lang="da-DK" sz="1200" smtClean="0"/>
                        <a:t>styregruppe 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8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b="1" dirty="0"/>
                        <a:t>AFSLUTNING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At afslutte projektet formelt samt sikre en evt. overdragelse og forankring.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da-DK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Udarbejdelse af slutevaluering</a:t>
                      </a:r>
                    </a:p>
                    <a:p>
                      <a:pPr fontAlgn="base"/>
                      <a:r>
                        <a:rPr lang="da-DK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Formidling af projektets resultater</a:t>
                      </a:r>
                    </a:p>
                    <a:p>
                      <a:pPr fontAlgn="base"/>
                      <a:r>
                        <a:rPr lang="da-DK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Udarbejdelse af eventuelt slutregnskab og driftsøkonomi efter </a:t>
                      </a:r>
                      <a:r>
                        <a:rPr lang="da-DK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projektperioden.</a:t>
                      </a:r>
                      <a:endParaRPr lang="da-DK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da-DK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Forankring og overdragelse af projektets resultater til de afdelinger/aktører, der skal anvende projektets resultater fremadrettet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Projektejer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Projektleder</a:t>
                      </a:r>
                      <a:endParaRPr lang="da-DK" sz="1200" dirty="0"/>
                    </a:p>
                    <a:p>
                      <a:r>
                        <a:rPr lang="da-DK" sz="1200" dirty="0" smtClean="0"/>
                        <a:t>Projektgruppe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Evaluering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Godkendelse af projektets ”produkter”. </a:t>
                      </a:r>
                    </a:p>
                    <a:p>
                      <a:pPr algn="l"/>
                      <a:r>
                        <a:rPr lang="da-DK" sz="1200" b="0" i="0" u="none" strike="noStrike" baseline="0" dirty="0">
                          <a:latin typeface="+mn-lt"/>
                        </a:rPr>
                        <a:t>Projektet skal godkendes til nedlukning</a:t>
                      </a:r>
                      <a:endParaRPr lang="da-DK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30946"/>
                  </a:ext>
                </a:extLst>
              </a:tr>
            </a:tbl>
          </a:graphicData>
        </a:graphic>
      </p:graphicFrame>
      <p:pic>
        <p:nvPicPr>
          <p:cNvPr id="5" name="Picture 9">
            <a:extLst>
              <a:ext uri="{FF2B5EF4-FFF2-40B4-BE49-F238E27FC236}">
                <a16:creationId xmlns:a16="http://schemas.microsoft.com/office/drawing/2014/main" id="{E44E8261-FBDF-1C93-579D-5314CA4CF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4201"/>
            <a:ext cx="1844723" cy="62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9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Aabenraa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Sanne Hougaard Kramer</dc:creator>
  <cp:lastModifiedBy>Sanne Hougaard Kramer</cp:lastModifiedBy>
  <cp:revision>2</cp:revision>
  <dcterms:created xsi:type="dcterms:W3CDTF">2023-10-31T16:03:19Z</dcterms:created>
  <dcterms:modified xsi:type="dcterms:W3CDTF">2023-11-01T11:35:24Z</dcterms:modified>
</cp:coreProperties>
</file>