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62" r:id="rId2"/>
    <p:sldId id="263" r:id="rId3"/>
    <p:sldId id="267" r:id="rId4"/>
    <p:sldId id="266" r:id="rId5"/>
    <p:sldId id="268" r:id="rId6"/>
    <p:sldId id="265" r:id="rId7"/>
    <p:sldId id="281" r:id="rId8"/>
    <p:sldId id="270" r:id="rId9"/>
    <p:sldId id="264" r:id="rId10"/>
    <p:sldId id="269" r:id="rId11"/>
    <p:sldId id="273" r:id="rId12"/>
    <p:sldId id="274" r:id="rId13"/>
    <p:sldId id="275" r:id="rId14"/>
    <p:sldId id="272" r:id="rId15"/>
    <p:sldId id="276" r:id="rId16"/>
    <p:sldId id="283" r:id="rId17"/>
    <p:sldId id="277" r:id="rId18"/>
    <p:sldId id="278" r:id="rId19"/>
    <p:sldId id="280" r:id="rId20"/>
    <p:sldId id="284" r:id="rId21"/>
    <p:sldId id="285" r:id="rId22"/>
    <p:sldId id="286" r:id="rId23"/>
    <p:sldId id="282" r:id="rId24"/>
  </p:sldIdLst>
  <p:sldSz cx="9144000" cy="6858000" type="screen4x3"/>
  <p:notesSz cx="6797675" cy="9928225"/>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2578" autoAdjust="0"/>
    <p:restoredTop sz="48901" autoAdjust="0"/>
  </p:normalViewPr>
  <p:slideViewPr>
    <p:cSldViewPr>
      <p:cViewPr varScale="1">
        <p:scale>
          <a:sx n="42" d="100"/>
          <a:sy n="42" d="100"/>
        </p:scale>
        <p:origin x="2064" y="48"/>
      </p:cViewPr>
      <p:guideLst>
        <p:guide orient="horz" pos="2160"/>
        <p:guide pos="2880"/>
      </p:guideLst>
    </p:cSldViewPr>
  </p:slideViewPr>
  <p:outlineViewPr>
    <p:cViewPr>
      <p:scale>
        <a:sx n="33" d="100"/>
        <a:sy n="33" d="100"/>
      </p:scale>
      <p:origin x="0" y="-74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2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a-DK"/>
          </a:p>
        </p:txBody>
      </p:sp>
      <p:sp>
        <p:nvSpPr>
          <p:cNvPr id="5123"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a-DK"/>
          </a:p>
        </p:txBody>
      </p:sp>
      <p:sp>
        <p:nvSpPr>
          <p:cNvPr id="5127"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A072C7F-F206-46CB-B378-9697C5D838FE}" type="slidenum">
              <a:rPr lang="da-DK"/>
              <a:pPr>
                <a:defRPr/>
              </a:pPr>
              <a:t>‹nr.›</a:t>
            </a:fld>
            <a:endParaRPr lang="da-DK"/>
          </a:p>
        </p:txBody>
      </p:sp>
    </p:spTree>
    <p:extLst>
      <p:ext uri="{BB962C8B-B14F-4D97-AF65-F5344CB8AC3E}">
        <p14:creationId xmlns:p14="http://schemas.microsoft.com/office/powerpoint/2010/main" val="1024556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3776663" cy="2833687"/>
          </a:xfrm>
        </p:spPr>
      </p:sp>
      <p:sp>
        <p:nvSpPr>
          <p:cNvPr id="3" name="Pladsholder til noter 2"/>
          <p:cNvSpPr>
            <a:spLocks noGrp="1"/>
          </p:cNvSpPr>
          <p:nvPr>
            <p:ph type="body" idx="1"/>
          </p:nvPr>
        </p:nvSpPr>
        <p:spPr>
          <a:xfrm>
            <a:off x="697001" y="3912968"/>
            <a:ext cx="5438140" cy="5371624"/>
          </a:xfrm>
        </p:spPr>
        <p:txBody>
          <a:bodyPr/>
          <a:lstStyle/>
          <a:p>
            <a:r>
              <a:rPr lang="da-DK" dirty="0"/>
              <a:t>Hej og tak fordi I har afsat en times tid til mødet i dag.</a:t>
            </a:r>
          </a:p>
          <a:p>
            <a:r>
              <a:rPr lang="da-DK" dirty="0"/>
              <a:t>I er</a:t>
            </a:r>
            <a:r>
              <a:rPr lang="da-DK" baseline="0" dirty="0"/>
              <a:t> alle inviteret til dette videomøde, da I sidder som webredaktører på </a:t>
            </a:r>
            <a:r>
              <a:rPr lang="da-DK" baseline="0" dirty="0" err="1"/>
              <a:t>aabenraa.dk</a:t>
            </a:r>
            <a:r>
              <a:rPr lang="da-DK" baseline="0" dirty="0"/>
              <a:t>.</a:t>
            </a:r>
          </a:p>
          <a:p>
            <a:endParaRPr lang="da-DK" baseline="0" dirty="0"/>
          </a:p>
          <a:p>
            <a:r>
              <a:rPr lang="da-DK" baseline="0" dirty="0"/>
              <a:t>Daniel og Henrik deltager også i mødet og de sidder klar til at supplere mig.</a:t>
            </a:r>
          </a:p>
          <a:p>
            <a:endParaRPr lang="da-DK" dirty="0"/>
          </a:p>
          <a:p>
            <a:r>
              <a:rPr lang="da-DK" dirty="0"/>
              <a:t>Jeg vil bruge dette møde på at forklare lidt om webtilgængelighed. Planen har hele tiden været,</a:t>
            </a:r>
            <a:r>
              <a:rPr lang="da-DK" baseline="0" dirty="0"/>
              <a:t> at I ville blive inviteret til et stort infomøde, men på grund af den nye situation, har vi nu valgt at se, om vi evt. kan give jer de samme nødvendige informationer via et videomøde.</a:t>
            </a:r>
          </a:p>
          <a:p>
            <a:endParaRPr lang="da-DK" baseline="0" dirty="0"/>
          </a:p>
          <a:p>
            <a:r>
              <a:rPr lang="da-DK" baseline="0" dirty="0"/>
              <a:t>Vi anbefaler, at I alle slår kamera og mikrofon fra.</a:t>
            </a:r>
          </a:p>
          <a:p>
            <a:endParaRPr lang="da-DK" baseline="0" dirty="0"/>
          </a:p>
          <a:p>
            <a:r>
              <a:rPr lang="da-DK" baseline="0" dirty="0"/>
              <a:t>Har I spørgsmål, så er I velkomne til at skrive dem i chatten, så vil Daniel efter læse dem op hver slide  - Det går nok, hvis spørgsmålene ikke lige relaterer sig til emnet på de enkelte slides.</a:t>
            </a:r>
          </a:p>
          <a:p>
            <a:endParaRPr lang="da-DK" baseline="0" dirty="0"/>
          </a:p>
          <a:p>
            <a:r>
              <a:rPr lang="da-DK" baseline="0" dirty="0"/>
              <a:t>Jeg må også hellere fortælle, at vi optager mødet, for efterfølgende at lægge det tilgængeligt på Medarbejderportalen, så dem, der ikke deltager i dag, har mulighed for at få samme information som jer – Forudsat at det altså virker</a:t>
            </a:r>
          </a:p>
        </p:txBody>
      </p:sp>
      <p:sp>
        <p:nvSpPr>
          <p:cNvPr id="4" name="Pladsholder til diasnummer 3"/>
          <p:cNvSpPr>
            <a:spLocks noGrp="1"/>
          </p:cNvSpPr>
          <p:nvPr>
            <p:ph type="sldNum" sz="quarter" idx="10"/>
          </p:nvPr>
        </p:nvSpPr>
        <p:spPr/>
        <p:txBody>
          <a:bodyPr/>
          <a:lstStyle/>
          <a:p>
            <a:pPr>
              <a:defRPr/>
            </a:pPr>
            <a:fld id="{4A072C7F-F206-46CB-B378-9697C5D838FE}" type="slidenum">
              <a:rPr lang="da-DK" smtClean="0"/>
              <a:pPr>
                <a:defRPr/>
              </a:pPr>
              <a:t>1</a:t>
            </a:fld>
            <a:endParaRPr lang="da-DK"/>
          </a:p>
        </p:txBody>
      </p:sp>
    </p:spTree>
    <p:extLst>
      <p:ext uri="{BB962C8B-B14F-4D97-AF65-F5344CB8AC3E}">
        <p14:creationId xmlns:p14="http://schemas.microsoft.com/office/powerpoint/2010/main" val="428388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174875" y="139700"/>
            <a:ext cx="1873250" cy="1404938"/>
          </a:xfrm>
        </p:spPr>
      </p:sp>
      <p:sp>
        <p:nvSpPr>
          <p:cNvPr id="3" name="Pladsholder til noter 2"/>
          <p:cNvSpPr>
            <a:spLocks noGrp="1"/>
          </p:cNvSpPr>
          <p:nvPr>
            <p:ph type="body" idx="1"/>
          </p:nvPr>
        </p:nvSpPr>
        <p:spPr>
          <a:xfrm>
            <a:off x="123043" y="1725235"/>
            <a:ext cx="6516153" cy="7704856"/>
          </a:xfrm>
        </p:spPr>
        <p:txBody>
          <a:bodyPr/>
          <a:lstStyle/>
          <a:p>
            <a:r>
              <a:rPr lang="da-DK" dirty="0"/>
              <a:t>Og nu kommer vi til det spændende – nemlig</a:t>
            </a:r>
            <a:r>
              <a:rPr lang="da-DK" baseline="0" dirty="0"/>
              <a:t> hvad jeres rolle vil være: Jeg løber det lige hurtigt igennem på denne slide, og så uddyber jeg det efterfølgende.</a:t>
            </a:r>
          </a:p>
          <a:p>
            <a:endParaRPr lang="da-DK" baseline="0" dirty="0"/>
          </a:p>
          <a:p>
            <a:r>
              <a:rPr lang="da-DK" baseline="0" dirty="0"/>
              <a:t>I </a:t>
            </a:r>
            <a:r>
              <a:rPr lang="da-DK" baseline="0" dirty="0" err="1"/>
              <a:t>umbraco</a:t>
            </a:r>
            <a:r>
              <a:rPr lang="da-DK" baseline="0" dirty="0"/>
              <a:t> er det vigtigt, at overskrifter markeres korrekt. Dvs. at man ikke bare gør en overskrift fed. </a:t>
            </a:r>
          </a:p>
          <a:p>
            <a:r>
              <a:rPr lang="da-DK" baseline="0" dirty="0"/>
              <a:t>Det er jeres opgave, at linktekster giver brugerne en viden om, hvor de føres hen, når de klikker på et link. </a:t>
            </a:r>
          </a:p>
          <a:p>
            <a:endParaRPr lang="da-DK" baseline="0" dirty="0"/>
          </a:p>
          <a:p>
            <a:r>
              <a:rPr lang="da-DK" baseline="0" dirty="0"/>
              <a:t>Det er naturligvis vigtigt, at links virker, så når I lægger links på, skal I teste, at de virker. Link kan dø over tid, når f.eks. Styrelser ændrer deres hjemmesider. Her har vi </a:t>
            </a:r>
            <a:r>
              <a:rPr lang="da-DK" baseline="0" dirty="0" err="1"/>
              <a:t>SiteImprove</a:t>
            </a:r>
            <a:r>
              <a:rPr lang="da-DK" baseline="0" dirty="0"/>
              <a:t>, der hjælper med at finde døde links. Vi sender jeg er en mail, hvis jeres område har døde links., som I skal rette eller slette.</a:t>
            </a:r>
          </a:p>
          <a:p>
            <a:r>
              <a:rPr lang="da-DK" baseline="0" dirty="0"/>
              <a:t>Men det kender de fleste af jer allerede, da vi nok har sendt jer disse mails.</a:t>
            </a:r>
          </a:p>
          <a:p>
            <a:endParaRPr lang="da-DK" baseline="0" dirty="0"/>
          </a:p>
          <a:p>
            <a:r>
              <a:rPr lang="da-DK" baseline="0" dirty="0"/>
              <a:t>Når I kommer ind i </a:t>
            </a:r>
            <a:r>
              <a:rPr lang="da-DK" baseline="0" dirty="0" err="1"/>
              <a:t>umbraco</a:t>
            </a:r>
            <a:r>
              <a:rPr lang="da-DK" baseline="0" dirty="0"/>
              <a:t> kan I se, hvor mange døde links der er på aabenraa.dk i alt.</a:t>
            </a:r>
          </a:p>
          <a:p>
            <a:r>
              <a:rPr lang="da-DK" baseline="0" dirty="0"/>
              <a:t>På de enkelte siders faneblad, der hedder statistik, vil i også kunne se, om der er døde links på den pågældende side I står på. Men igen, vi plejer at kontakte jer, når vi oplever, at der er flere døde links.</a:t>
            </a:r>
          </a:p>
          <a:p>
            <a:endParaRPr lang="da-DK" baseline="0" dirty="0"/>
          </a:p>
          <a:p>
            <a:r>
              <a:rPr lang="da-DK" baseline="0" dirty="0"/>
              <a:t>Hver gang I lægger et billede ind på en webside, skal I vurdere om billedet er dekorativt, eller vigtigt for forståelsen af indholdet på en side. </a:t>
            </a:r>
          </a:p>
          <a:p>
            <a:endParaRPr lang="da-DK" baseline="0" dirty="0"/>
          </a:p>
          <a:p>
            <a:r>
              <a:rPr lang="da-DK" baseline="0" dirty="0"/>
              <a:t>I skal sikre, at de PDF-filer I uploader til mediearkivet er tilgængelige. Dvs. at det er jeres ansvar, at I kun uploader filer, der er tilgængelige. </a:t>
            </a:r>
          </a:p>
          <a:p>
            <a:endParaRPr lang="da-DK" baseline="0" dirty="0"/>
          </a:p>
          <a:p>
            <a:r>
              <a:rPr lang="da-DK" baseline="0" dirty="0"/>
              <a:t>Vi har haft lidt hovedbrud med hvordan vi ville kan se, hvilke filer, der er gjort tilgængelige, og hvilke der ikke er. Vi har besluttet, at når man har gjort filerne tilgængelige, så skal de altid navngives, så de starter med </a:t>
            </a:r>
            <a:r>
              <a:rPr lang="da-DK" baseline="0" dirty="0" err="1"/>
              <a:t>wt</a:t>
            </a:r>
            <a:r>
              <a:rPr lang="da-DK" baseline="0" dirty="0"/>
              <a:t>-</a:t>
            </a:r>
          </a:p>
          <a:p>
            <a:r>
              <a:rPr lang="da-DK" baseline="0" dirty="0"/>
              <a:t>På den måde kan vi hurtigt danne os et overblik over, hvilke filer, I eller vi har bearbejdet. Det giver os et overblik i både mediearkivet, og i de lister, Henrik sidder med i forhold til, hvilke PDF-filer, der er nyere end 23. september 2018 og derfor skal være tilgængelige.</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Har I spørgsmål til hvad jeres rolle er?</a:t>
            </a:r>
          </a:p>
          <a:p>
            <a:endParaRPr lang="da-DK" baseline="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10</a:t>
            </a:fld>
            <a:endParaRPr lang="da-DK"/>
          </a:p>
        </p:txBody>
      </p:sp>
    </p:spTree>
    <p:extLst>
      <p:ext uri="{BB962C8B-B14F-4D97-AF65-F5344CB8AC3E}">
        <p14:creationId xmlns:p14="http://schemas.microsoft.com/office/powerpoint/2010/main" val="286081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454150" y="571500"/>
            <a:ext cx="3776663" cy="2833688"/>
          </a:xfrm>
        </p:spPr>
      </p:sp>
      <p:sp>
        <p:nvSpPr>
          <p:cNvPr id="3" name="Pladsholder til noter 2"/>
          <p:cNvSpPr>
            <a:spLocks noGrp="1"/>
          </p:cNvSpPr>
          <p:nvPr>
            <p:ph type="body" idx="1"/>
          </p:nvPr>
        </p:nvSpPr>
        <p:spPr>
          <a:xfrm>
            <a:off x="374501" y="3595960"/>
            <a:ext cx="5904656" cy="5587649"/>
          </a:xfrm>
        </p:spPr>
        <p:txBody>
          <a:bodyPr/>
          <a:lstStyle/>
          <a:p>
            <a:r>
              <a:rPr lang="da-DK" sz="1300" dirty="0"/>
              <a:t>Her kan I se, hvordan man indsætter overskrifter korrekt.</a:t>
            </a:r>
          </a:p>
          <a:p>
            <a:endParaRPr lang="da-DK" sz="1300" dirty="0"/>
          </a:p>
          <a:p>
            <a:r>
              <a:rPr lang="da-DK" sz="1300" dirty="0"/>
              <a:t>Som nævnt er det ikke nok</a:t>
            </a:r>
            <a:r>
              <a:rPr lang="da-DK" sz="1300" baseline="0" dirty="0"/>
              <a:t> at markere en overskrift og så gøre denne linje fed.</a:t>
            </a:r>
            <a:br>
              <a:rPr lang="da-DK" sz="1300" baseline="0" dirty="0"/>
            </a:br>
            <a:r>
              <a:rPr lang="da-DK" sz="1300" baseline="0" dirty="0"/>
              <a:t/>
            </a:r>
            <a:br>
              <a:rPr lang="da-DK" sz="1300" baseline="0" dirty="0"/>
            </a:br>
            <a:r>
              <a:rPr lang="da-DK" sz="1300" baseline="0" dirty="0"/>
              <a:t>Den korrekte måde er, at du først markerer overskriften med musen, og herefter går ind under Formater i værktøjslinjen og vælger Underoverskrift 2.</a:t>
            </a:r>
          </a:p>
          <a:p>
            <a:endParaRPr lang="da-DK" sz="1300" baseline="0" dirty="0"/>
          </a:p>
          <a:p>
            <a:r>
              <a:rPr lang="da-DK" sz="1300" baseline="0" dirty="0"/>
              <a:t>Grunden til at man ikke kan vælge Overskrift 1 skyldes, at sidens sidetitel altid vil være overskrift 1.</a:t>
            </a:r>
          </a:p>
          <a:p>
            <a:endParaRPr lang="da-DK" sz="1300" baseline="0" dirty="0"/>
          </a:p>
          <a:p>
            <a:r>
              <a:rPr lang="da-DK" sz="1300" baseline="0" dirty="0"/>
              <a:t>Når en skærmlæser løber en side igennem, kan brugeren vælge at få læst overskrifterne op, og derved hoppe direkte til det område, de leder efter. </a:t>
            </a:r>
          </a:p>
          <a:p>
            <a:endParaRPr lang="da-DK" sz="1300" baseline="0" dirty="0"/>
          </a:p>
          <a:p>
            <a:r>
              <a:rPr lang="da-DK" sz="1300" baseline="0" dirty="0"/>
              <a:t>Så vores opfordring er at I skal gøre flittig brug af overskrifter for at strukturere indholdet på siden teksten er længere. Og i skal gerne bryde jeres tekst op i mindre afsnit – men det har indholdsleverandøren måske allerede gjort.</a:t>
            </a:r>
          </a:p>
          <a:p>
            <a:endParaRPr lang="da-DK" sz="1300" baseline="0" dirty="0"/>
          </a:p>
          <a:p>
            <a:r>
              <a:rPr lang="da-DK" sz="1300" baseline="0" dirty="0"/>
              <a:t>Laver du punktopstilling, er det vigtigt, at du benytter de knapper, der skal bruges til punktopstilling. Det gælder ikke bare at sætte en tankestreg.</a:t>
            </a:r>
          </a:p>
          <a:p>
            <a:endParaRPr lang="da-DK" sz="13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300" dirty="0"/>
              <a:t>Er de</a:t>
            </a:r>
            <a:r>
              <a:rPr lang="da-DK" sz="1300" baseline="0" dirty="0"/>
              <a:t>r spørgsmål til brugen af overskrifter?</a:t>
            </a:r>
            <a:endParaRPr lang="da-DK" sz="13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11</a:t>
            </a:fld>
            <a:endParaRPr lang="da-DK"/>
          </a:p>
        </p:txBody>
      </p:sp>
    </p:spTree>
    <p:extLst>
      <p:ext uri="{BB962C8B-B14F-4D97-AF65-F5344CB8AC3E}">
        <p14:creationId xmlns:p14="http://schemas.microsoft.com/office/powerpoint/2010/main" val="140179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79767" y="4715907"/>
            <a:ext cx="5815413" cy="4714184"/>
          </a:xfrm>
        </p:spPr>
        <p:txBody>
          <a:bodyPr/>
          <a:lstStyle/>
          <a:p>
            <a:r>
              <a:rPr lang="da-DK" sz="1400" kern="1200" dirty="0">
                <a:solidFill>
                  <a:schemeClr val="tx1"/>
                </a:solidFill>
                <a:effectLst/>
                <a:latin typeface="Arial" charset="0"/>
                <a:ea typeface="+mn-ea"/>
                <a:cs typeface="+mn-cs"/>
              </a:rPr>
              <a:t>Hvis du vælger at bruge links på dine sider, er det vigtigt at dine links ikke bliver indholdsløse ord som f.eks. "klik her" eller ”læs mere”.</a:t>
            </a:r>
            <a:endParaRPr lang="da-DK" sz="1400" dirty="0">
              <a:effectLst/>
            </a:endParaRPr>
          </a:p>
          <a:p>
            <a:r>
              <a:rPr lang="da-DK" sz="1400" kern="1200" dirty="0">
                <a:solidFill>
                  <a:schemeClr val="tx1"/>
                </a:solidFill>
                <a:effectLst/>
                <a:latin typeface="Arial" charset="0"/>
                <a:ea typeface="+mn-ea"/>
                <a:cs typeface="+mn-cs"/>
              </a:rPr>
              <a:t> </a:t>
            </a:r>
            <a:endParaRPr lang="da-DK" sz="1400" dirty="0">
              <a:effectLst/>
            </a:endParaRPr>
          </a:p>
          <a:p>
            <a:r>
              <a:rPr lang="da-DK" sz="1400" kern="1200" dirty="0">
                <a:solidFill>
                  <a:schemeClr val="tx1"/>
                </a:solidFill>
                <a:effectLst/>
                <a:latin typeface="Arial" charset="0"/>
                <a:ea typeface="+mn-ea"/>
                <a:cs typeface="+mn-cs"/>
              </a:rPr>
              <a:t>Man behøver ikke fortælle brugerne, at de skal klikke på et link, da link på aabenraa.dk</a:t>
            </a:r>
            <a:r>
              <a:rPr lang="da-DK" sz="1400" kern="1200" baseline="0" dirty="0">
                <a:solidFill>
                  <a:schemeClr val="tx1"/>
                </a:solidFill>
                <a:effectLst/>
                <a:latin typeface="Arial" charset="0"/>
                <a:ea typeface="+mn-ea"/>
                <a:cs typeface="+mn-cs"/>
              </a:rPr>
              <a:t> er</a:t>
            </a:r>
            <a:r>
              <a:rPr lang="da-DK" sz="1400" kern="1200" dirty="0">
                <a:solidFill>
                  <a:schemeClr val="tx1"/>
                </a:solidFill>
                <a:effectLst/>
                <a:latin typeface="Arial" charset="0"/>
                <a:ea typeface="+mn-ea"/>
                <a:cs typeface="+mn-cs"/>
              </a:rPr>
              <a:t> fremhævet med understregning. Derfor ved brugerne godt, at teksten er et link og dermed klikbart.</a:t>
            </a:r>
          </a:p>
          <a:p>
            <a:endParaRPr lang="da-DK" sz="1400" kern="1200" dirty="0">
              <a:solidFill>
                <a:schemeClr val="tx1"/>
              </a:solidFill>
              <a:effectLst/>
              <a:latin typeface="Arial" charset="0"/>
              <a:ea typeface="+mn-ea"/>
              <a:cs typeface="+mn-cs"/>
            </a:endParaRPr>
          </a:p>
          <a:p>
            <a:r>
              <a:rPr lang="da-DK" sz="1400" dirty="0">
                <a:effectLst/>
              </a:rPr>
              <a:t>Her kan I se et par eksempler på nogle korte links, der fortæller</a:t>
            </a:r>
            <a:r>
              <a:rPr lang="da-DK" sz="1400" baseline="0" dirty="0">
                <a:effectLst/>
              </a:rPr>
              <a:t> brugerne, hvad de kan forvente at komme hen til, hvis de klikker på linket.</a:t>
            </a:r>
          </a:p>
          <a:p>
            <a:endParaRPr lang="da-DK" sz="1400" baseline="0" dirty="0">
              <a:effectLst/>
            </a:endParaRPr>
          </a:p>
          <a:p>
            <a:r>
              <a:rPr lang="da-DK" sz="1400" baseline="0" dirty="0">
                <a:effectLst/>
              </a:rPr>
              <a:t>Det kan godt tænkes at man får brug for lidt flere ord for at fortælle, hvad linket indeholder. Men brug så få ord som muligt, og så mange som er nødvendigt.</a:t>
            </a:r>
          </a:p>
          <a:p>
            <a:endParaRPr lang="da-DK" sz="1400"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dirty="0"/>
              <a:t>Er de</a:t>
            </a:r>
            <a:r>
              <a:rPr lang="da-DK" sz="1400" baseline="0" dirty="0"/>
              <a:t>r spørgsmål til brugen eller navngivningen af links</a:t>
            </a:r>
            <a:endParaRPr lang="da-DK" sz="1400" dirty="0"/>
          </a:p>
          <a:p>
            <a:endParaRPr lang="da-DK" sz="1400" dirty="0">
              <a:effectLst/>
            </a:endParaRPr>
          </a:p>
          <a:p>
            <a:endParaRPr lang="da-DK" sz="14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12</a:t>
            </a:fld>
            <a:endParaRPr lang="da-DK"/>
          </a:p>
        </p:txBody>
      </p:sp>
    </p:spTree>
    <p:extLst>
      <p:ext uri="{BB962C8B-B14F-4D97-AF65-F5344CB8AC3E}">
        <p14:creationId xmlns:p14="http://schemas.microsoft.com/office/powerpoint/2010/main" val="642067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382713" y="500063"/>
            <a:ext cx="3921125" cy="2941637"/>
          </a:xfrm>
        </p:spPr>
      </p:sp>
      <p:sp>
        <p:nvSpPr>
          <p:cNvPr id="3" name="Pladsholder til noter 2"/>
          <p:cNvSpPr>
            <a:spLocks noGrp="1"/>
          </p:cNvSpPr>
          <p:nvPr>
            <p:ph type="body" idx="1"/>
          </p:nvPr>
        </p:nvSpPr>
        <p:spPr>
          <a:xfrm>
            <a:off x="374501" y="3883993"/>
            <a:ext cx="6192688" cy="5904656"/>
          </a:xfrm>
        </p:spPr>
        <p:txBody>
          <a:bodyPr/>
          <a:lstStyle/>
          <a:p>
            <a:r>
              <a:rPr lang="da-DK" dirty="0"/>
              <a:t>Her ser i et eksempel på et link, der ikke fortæller brugeren hvad der</a:t>
            </a:r>
            <a:r>
              <a:rPr lang="da-DK" baseline="0" dirty="0"/>
              <a:t> sker, hvis de klikker på linket. Dem er der ikke mange af på </a:t>
            </a:r>
            <a:r>
              <a:rPr lang="da-DK" baseline="0" dirty="0" err="1"/>
              <a:t>aabenraa.dk</a:t>
            </a:r>
            <a:r>
              <a:rPr lang="da-DK" baseline="0" dirty="0"/>
              <a:t> længere, da vi har løbet de fleste sider igennem for denne slags links. Men kig endelig jeres sider igennem for at sikre, at der ingen klik her eller læs mere links er.</a:t>
            </a:r>
          </a:p>
          <a:p>
            <a:endParaRPr lang="da-DK" dirty="0"/>
          </a:p>
          <a:p>
            <a:r>
              <a:rPr lang="da-DK" dirty="0"/>
              <a:t>Når en skærmlæser kommer til et link, vil</a:t>
            </a:r>
            <a:r>
              <a:rPr lang="da-DK" baseline="0" dirty="0"/>
              <a:t> skærmlæseren læse teksten op og efterfølgende fortælle brugere, at det er et link. I dette tilfælde er linket HER, som ikke fortæller brugeren særlig meget.</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a:t>Hvis en blind person leder efter et link, vælger de ikke altid at få teksten læst op, men de hopper derimod fra link til link, og dermed får de ikke læst den omkringliggende tekst op, og så er linkteksten her ikke til stor hjælp.</a:t>
            </a:r>
            <a:endParaRPr lang="da-DK" dirty="0"/>
          </a:p>
          <a:p>
            <a:endParaRPr lang="da-DK" baseline="0" dirty="0"/>
          </a:p>
          <a:p>
            <a:r>
              <a:rPr lang="da-DK" baseline="0" dirty="0"/>
              <a:t>I dette tilfælde ville det være bedre at omformulere sætningen og være klar i beskrivelsen af linkteksten. Er det vigtigt, at fortælle dem, at de kan læse om Byg og miljø eller er det vigtigt, at du fortæller dem, at de kan læse mere om ansøgningsproceduren? Vil man gerne give dem begge informationer, </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hvorfor man ikke må bruge læs mere eller klik her?</a:t>
            </a:r>
          </a:p>
          <a:p>
            <a:endParaRPr lang="da-DK" baseline="0" dirty="0"/>
          </a:p>
          <a:p>
            <a:endParaRPr lang="da-DK" baseline="0" dirty="0"/>
          </a:p>
          <a:p>
            <a:r>
              <a:rPr lang="da-DK" baseline="0" dirty="0"/>
              <a:t>så bliver sætningen noget i stil med: Få yderligere information om ansøgningsproceduren samt Byg og Miljø. Hvor linket er ”Ansøgningsproceduren samt Byg og Miljø”</a:t>
            </a:r>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13</a:t>
            </a:fld>
            <a:endParaRPr lang="da-DK"/>
          </a:p>
        </p:txBody>
      </p:sp>
    </p:spTree>
    <p:extLst>
      <p:ext uri="{BB962C8B-B14F-4D97-AF65-F5344CB8AC3E}">
        <p14:creationId xmlns:p14="http://schemas.microsoft.com/office/powerpoint/2010/main" val="205672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kern="1200" dirty="0">
                <a:solidFill>
                  <a:schemeClr val="tx1"/>
                </a:solidFill>
                <a:effectLst/>
                <a:latin typeface="Arial" charset="0"/>
                <a:ea typeface="+mn-ea"/>
                <a:cs typeface="+mn-cs"/>
              </a:rPr>
              <a:t>Når vi vælger at bruge et billede på en side eller i et dokument for den sags skyld, skal vi vide præcist hvad formålet er med billedet.</a:t>
            </a:r>
            <a:endParaRPr lang="da-DK" sz="1400" dirty="0">
              <a:effectLst/>
            </a:endParaRPr>
          </a:p>
          <a:p>
            <a:r>
              <a:rPr lang="da-DK" sz="1400" kern="1200" dirty="0">
                <a:solidFill>
                  <a:schemeClr val="tx1"/>
                </a:solidFill>
                <a:effectLst/>
                <a:latin typeface="Arial" charset="0"/>
                <a:ea typeface="+mn-ea"/>
                <a:cs typeface="+mn-cs"/>
              </a:rPr>
              <a:t> </a:t>
            </a:r>
            <a:endParaRPr lang="da-DK" sz="1400" dirty="0">
              <a:effectLst/>
            </a:endParaRPr>
          </a:p>
          <a:p>
            <a:r>
              <a:rPr lang="da-DK" sz="1400" kern="1200" dirty="0">
                <a:solidFill>
                  <a:schemeClr val="tx1"/>
                </a:solidFill>
                <a:effectLst/>
                <a:latin typeface="Arial" charset="0"/>
                <a:ea typeface="+mn-ea"/>
                <a:cs typeface="+mn-cs"/>
              </a:rPr>
              <a:t>Er det dekorativt?</a:t>
            </a:r>
            <a:endParaRPr lang="da-DK" sz="1400" dirty="0">
              <a:effectLst/>
            </a:endParaRPr>
          </a:p>
          <a:p>
            <a:r>
              <a:rPr lang="da-DK" sz="1400" kern="1200" dirty="0">
                <a:solidFill>
                  <a:schemeClr val="tx1"/>
                </a:solidFill>
                <a:effectLst/>
                <a:latin typeface="Arial" charset="0"/>
                <a:ea typeface="+mn-ea"/>
                <a:cs typeface="+mn-cs"/>
              </a:rPr>
              <a:t>Er det informationsbærende?</a:t>
            </a:r>
            <a:endParaRPr lang="da-DK" sz="1400" dirty="0">
              <a:effectLst/>
            </a:endParaRPr>
          </a:p>
          <a:p>
            <a:r>
              <a:rPr lang="da-DK" sz="1400" kern="1200" dirty="0">
                <a:solidFill>
                  <a:schemeClr val="tx1"/>
                </a:solidFill>
                <a:effectLst/>
                <a:latin typeface="Arial" charset="0"/>
                <a:ea typeface="+mn-ea"/>
                <a:cs typeface="+mn-cs"/>
              </a:rPr>
              <a:t>Skal det linke hen til noget?</a:t>
            </a:r>
            <a:endParaRPr lang="da-DK" sz="140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kern="1200" dirty="0">
                <a:solidFill>
                  <a:schemeClr val="tx1"/>
                </a:solidFill>
                <a:effectLst/>
                <a:latin typeface="Arial" charset="0"/>
                <a:ea typeface="+mn-ea"/>
                <a:cs typeface="+mn-cs"/>
              </a:rPr>
              <a:t> </a:t>
            </a:r>
            <a:endParaRPr lang="da-DK" sz="1400" dirty="0">
              <a:effectLst/>
            </a:endParaRPr>
          </a:p>
          <a:p>
            <a:r>
              <a:rPr lang="da-DK" sz="1400" kern="1200" dirty="0">
                <a:solidFill>
                  <a:schemeClr val="tx1"/>
                </a:solidFill>
                <a:effectLst/>
                <a:latin typeface="Arial" charset="0"/>
                <a:ea typeface="+mn-ea"/>
                <a:cs typeface="+mn-cs"/>
              </a:rPr>
              <a:t>Her kan</a:t>
            </a:r>
            <a:r>
              <a:rPr lang="da-DK" sz="1400" kern="1200" baseline="0" dirty="0">
                <a:solidFill>
                  <a:schemeClr val="tx1"/>
                </a:solidFill>
                <a:effectLst/>
                <a:latin typeface="Arial" charset="0"/>
                <a:ea typeface="+mn-ea"/>
                <a:cs typeface="+mn-cs"/>
              </a:rPr>
              <a:t> I se et eksempel på et billede, som kun bruges dekorativt. Derfor skal I </a:t>
            </a:r>
            <a:r>
              <a:rPr lang="da-DK" sz="1400" kern="1200" baseline="0" dirty="0" err="1">
                <a:solidFill>
                  <a:schemeClr val="tx1"/>
                </a:solidFill>
                <a:effectLst/>
                <a:latin typeface="Arial" charset="0"/>
                <a:ea typeface="+mn-ea"/>
                <a:cs typeface="+mn-cs"/>
              </a:rPr>
              <a:t>i</a:t>
            </a:r>
            <a:r>
              <a:rPr lang="da-DK" sz="1400" kern="1200" baseline="0" dirty="0">
                <a:solidFill>
                  <a:schemeClr val="tx1"/>
                </a:solidFill>
                <a:effectLst/>
                <a:latin typeface="Arial" charset="0"/>
                <a:ea typeface="+mn-ea"/>
                <a:cs typeface="+mn-cs"/>
              </a:rPr>
              <a:t> </a:t>
            </a:r>
            <a:r>
              <a:rPr lang="da-DK" sz="1400" kern="1200" baseline="0" dirty="0" err="1">
                <a:solidFill>
                  <a:schemeClr val="tx1"/>
                </a:solidFill>
                <a:effectLst/>
                <a:latin typeface="Arial" charset="0"/>
                <a:ea typeface="+mn-ea"/>
                <a:cs typeface="+mn-cs"/>
              </a:rPr>
              <a:t>umbraco</a:t>
            </a:r>
            <a:r>
              <a:rPr lang="da-DK" sz="1400" kern="1200" baseline="0" dirty="0">
                <a:solidFill>
                  <a:schemeClr val="tx1"/>
                </a:solidFill>
                <a:effectLst/>
                <a:latin typeface="Arial" charset="0"/>
                <a:ea typeface="+mn-ea"/>
                <a:cs typeface="+mn-cs"/>
              </a:rPr>
              <a:t> undlade at udfylde den alternative tekst. Dvs. at hvis et billede er dekorativt, skal feltet ud for alternativ tekst være TOMT.</a:t>
            </a:r>
          </a:p>
          <a:p>
            <a:endParaRPr lang="da-DK" sz="1400" kern="1200" baseline="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dirty="0"/>
              <a:t>Er de</a:t>
            </a:r>
            <a:r>
              <a:rPr lang="da-DK" sz="1400" baseline="0" dirty="0"/>
              <a:t>r spørgsmål til dekorative billeder?</a:t>
            </a:r>
            <a:endParaRPr lang="da-DK" sz="1400" dirty="0"/>
          </a:p>
          <a:p>
            <a:endParaRPr lang="da-DK" sz="1400" dirty="0">
              <a:effectLst/>
            </a:endParaRPr>
          </a:p>
          <a:p>
            <a:r>
              <a:rPr lang="da-DK" sz="1400" kern="1200" dirty="0">
                <a:solidFill>
                  <a:schemeClr val="tx1"/>
                </a:solidFill>
                <a:effectLst/>
                <a:latin typeface="Arial" charset="0"/>
                <a:ea typeface="+mn-ea"/>
                <a:cs typeface="+mn-cs"/>
              </a:rPr>
              <a:t> </a:t>
            </a:r>
            <a:endParaRPr lang="da-DK" sz="1400" dirty="0">
              <a:effectLst/>
            </a:endParaRPr>
          </a:p>
          <a:p>
            <a:endParaRPr lang="da-DK" sz="14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14</a:t>
            </a:fld>
            <a:endParaRPr lang="da-DK"/>
          </a:p>
        </p:txBody>
      </p:sp>
    </p:spTree>
    <p:extLst>
      <p:ext uri="{BB962C8B-B14F-4D97-AF65-F5344CB8AC3E}">
        <p14:creationId xmlns:p14="http://schemas.microsoft.com/office/powerpoint/2010/main" val="3517390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kern="1200" dirty="0">
                <a:solidFill>
                  <a:schemeClr val="tx1"/>
                </a:solidFill>
                <a:effectLst/>
                <a:latin typeface="Arial" charset="0"/>
                <a:ea typeface="+mn-ea"/>
                <a:cs typeface="+mn-cs"/>
              </a:rPr>
              <a:t>Men sætter du derimod et billede ind, hvor</a:t>
            </a:r>
            <a:r>
              <a:rPr lang="da-DK" sz="1400" kern="1200" baseline="0" dirty="0">
                <a:solidFill>
                  <a:schemeClr val="tx1"/>
                </a:solidFill>
                <a:effectLst/>
                <a:latin typeface="Arial" charset="0"/>
                <a:ea typeface="+mn-ea"/>
                <a:cs typeface="+mn-cs"/>
              </a:rPr>
              <a:t> det er vigtige informationer i billedet, skal du skrive denne vigtige information i </a:t>
            </a:r>
            <a:r>
              <a:rPr lang="da-DK" sz="1400" kern="1200" dirty="0">
                <a:solidFill>
                  <a:schemeClr val="tx1"/>
                </a:solidFill>
                <a:effectLst/>
                <a:latin typeface="Arial" charset="0"/>
                <a:ea typeface="+mn-ea"/>
                <a:cs typeface="+mn-cs"/>
              </a:rPr>
              <a:t>Alternative tekst (alt-tekst).</a:t>
            </a:r>
          </a:p>
          <a:p>
            <a:r>
              <a:rPr lang="da-DK" sz="1400" kern="1200" dirty="0">
                <a:solidFill>
                  <a:schemeClr val="tx1"/>
                </a:solidFill>
                <a:effectLst/>
                <a:latin typeface="Arial" charset="0"/>
                <a:ea typeface="+mn-ea"/>
                <a:cs typeface="+mn-cs"/>
              </a:rPr>
              <a:t> </a:t>
            </a:r>
          </a:p>
          <a:p>
            <a:r>
              <a:rPr lang="da-DK" sz="1400" kern="1200" dirty="0">
                <a:solidFill>
                  <a:schemeClr val="tx1"/>
                </a:solidFill>
                <a:effectLst/>
                <a:latin typeface="Arial" charset="0"/>
                <a:ea typeface="+mn-ea"/>
                <a:cs typeface="+mn-cs"/>
              </a:rPr>
              <a:t>Prøv at sætte dig i modtagerens sted. Hvad, vil du mene, er nødvendigt at få læst op, hvis du ikke kan se billedet eller billederne? Det er denne tekst, du skal skrive i ALT-tekst-feltet.</a:t>
            </a:r>
          </a:p>
          <a:p>
            <a:endParaRPr lang="da-DK" sz="1400" kern="1200" dirty="0">
              <a:solidFill>
                <a:schemeClr val="tx1"/>
              </a:solidFill>
              <a:effectLst/>
              <a:latin typeface="Arial" charset="0"/>
              <a:ea typeface="+mn-ea"/>
              <a:cs typeface="+mn-cs"/>
            </a:endParaRPr>
          </a:p>
          <a:p>
            <a:r>
              <a:rPr lang="da-DK" sz="1400" kern="1200" dirty="0">
                <a:solidFill>
                  <a:schemeClr val="tx1"/>
                </a:solidFill>
                <a:effectLst/>
                <a:latin typeface="Arial" charset="0"/>
                <a:ea typeface="+mn-ea"/>
                <a:cs typeface="+mn-cs"/>
              </a:rPr>
              <a:t>Hvis det kræver en længere beskrivelse,</a:t>
            </a:r>
            <a:r>
              <a:rPr lang="da-DK" sz="1400" kern="1200" baseline="0" dirty="0">
                <a:solidFill>
                  <a:schemeClr val="tx1"/>
                </a:solidFill>
                <a:effectLst/>
                <a:latin typeface="Arial" charset="0"/>
                <a:ea typeface="+mn-ea"/>
                <a:cs typeface="+mn-cs"/>
              </a:rPr>
              <a:t> end der er plads til i ALT-teksten, så skal man i stedet sørge for at give de oplysninger i selve brødteksten på siden.</a:t>
            </a:r>
            <a:endParaRPr lang="da-DK" sz="1400" kern="1200" dirty="0">
              <a:solidFill>
                <a:schemeClr val="tx1"/>
              </a:solidFill>
              <a:effectLst/>
              <a:latin typeface="Arial" charset="0"/>
              <a:ea typeface="+mn-ea"/>
              <a:cs typeface="+mn-cs"/>
            </a:endParaRPr>
          </a:p>
          <a:p>
            <a:endParaRPr lang="da-DK" sz="140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dirty="0"/>
              <a:t>Er de</a:t>
            </a:r>
            <a:r>
              <a:rPr lang="da-DK" sz="1400" baseline="0" dirty="0"/>
              <a:t>r spørgsmål til ikke dekorative billeder og dermed indholdsmæssige billeder</a:t>
            </a:r>
            <a:endParaRPr lang="da-DK" sz="1400" dirty="0"/>
          </a:p>
          <a:p>
            <a:endParaRPr lang="da-DK" sz="14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15</a:t>
            </a:fld>
            <a:endParaRPr lang="da-DK"/>
          </a:p>
        </p:txBody>
      </p:sp>
    </p:spTree>
    <p:extLst>
      <p:ext uri="{BB962C8B-B14F-4D97-AF65-F5344CB8AC3E}">
        <p14:creationId xmlns:p14="http://schemas.microsoft.com/office/powerpoint/2010/main" val="170091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390775" y="355600"/>
            <a:ext cx="2355850" cy="1768475"/>
          </a:xfrm>
        </p:spPr>
      </p:sp>
      <p:sp>
        <p:nvSpPr>
          <p:cNvPr id="3" name="Pladsholder til noter 2"/>
          <p:cNvSpPr>
            <a:spLocks noGrp="1"/>
          </p:cNvSpPr>
          <p:nvPr>
            <p:ph type="body" idx="1"/>
          </p:nvPr>
        </p:nvSpPr>
        <p:spPr>
          <a:xfrm>
            <a:off x="230485" y="2299816"/>
            <a:ext cx="6408712" cy="7272808"/>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dirty="0">
                <a:latin typeface="Verdana" panose="020B0604030504040204" pitchFamily="34" charset="0"/>
                <a:ea typeface="Times New Roman" panose="02020603050405020304" pitchFamily="18" charset="0"/>
                <a:cs typeface="Arial" panose="020B0604020202020204" pitchFamily="34" charset="0"/>
              </a:rPr>
              <a:t>Her har vi</a:t>
            </a:r>
            <a:r>
              <a:rPr lang="da-DK" baseline="0" dirty="0">
                <a:latin typeface="Verdana" panose="020B0604030504040204" pitchFamily="34" charset="0"/>
                <a:ea typeface="Times New Roman" panose="02020603050405020304" pitchFamily="18" charset="0"/>
                <a:cs typeface="Arial" panose="020B0604020202020204" pitchFamily="34" charset="0"/>
              </a:rPr>
              <a:t> taget et eksempel fra Statsministeriets hjemmeside.</a:t>
            </a:r>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a:latin typeface="Verdana" panose="020B0604030504040204" pitchFamily="34" charset="0"/>
                <a:ea typeface="Times New Roman" panose="02020603050405020304" pitchFamily="18" charset="0"/>
                <a:cs typeface="Arial" panose="020B0604020202020204" pitchFamily="34" charset="0"/>
              </a:rPr>
              <a:t>Der findes flere måder at beskrive ovenstående billede på:</a:t>
            </a:r>
            <a:endParaRPr lang="da-DK" dirty="0"/>
          </a:p>
          <a:p>
            <a:endParaRPr lang="da-DK" dirty="0"/>
          </a:p>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”Billede af Mette Frederiksen” – er ikke korrekt, da vi aldrig skal starte med Billede af, da en skærmlæser</a:t>
            </a:r>
            <a:r>
              <a:rPr lang="da-DK" baseline="0" dirty="0">
                <a:latin typeface="Verdana" panose="020B0604030504040204" pitchFamily="34" charset="0"/>
                <a:ea typeface="Times New Roman" panose="02020603050405020304" pitchFamily="18" charset="0"/>
                <a:cs typeface="Arial" panose="020B0604020202020204" pitchFamily="34" charset="0"/>
              </a:rPr>
              <a:t> altid vil starte med billede/image, når det møder et billede.</a:t>
            </a:r>
            <a:endParaRPr lang="da-DK" dirty="0">
              <a:latin typeface="Verdana" panose="020B060403050404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endParaRPr lang="da-DK" dirty="0">
              <a:latin typeface="Verdana" panose="020B060403050404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Mette Frederiksen, Statsminister – er heller ikke korrekt, da man alene ud fra billedet ikke kan</a:t>
            </a:r>
            <a:r>
              <a:rPr lang="da-DK" baseline="0" dirty="0">
                <a:latin typeface="Verdana" panose="020B0604030504040204" pitchFamily="34" charset="0"/>
                <a:ea typeface="Times New Roman" panose="02020603050405020304" pitchFamily="18" charset="0"/>
                <a:cs typeface="Arial" panose="020B0604020202020204" pitchFamily="34" charset="0"/>
              </a:rPr>
              <a:t> se, at Mette Frederiksen er statsminister</a:t>
            </a:r>
          </a:p>
          <a:p>
            <a:pPr marL="342900" lvl="0" indent="-342900">
              <a:spcAft>
                <a:spcPts val="0"/>
              </a:spcAft>
              <a:buFont typeface="+mj-lt"/>
              <a:buAutoNum type="arabicPeriod"/>
            </a:pPr>
            <a:endParaRPr lang="da-DK" dirty="0">
              <a:solidFill>
                <a:srgbClr val="70AD47"/>
              </a:solidFill>
              <a:latin typeface="Verdana" panose="020B060403050404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r>
              <a:rPr lang="da-DK" dirty="0">
                <a:solidFill>
                  <a:srgbClr val="70AD47"/>
                </a:solidFill>
                <a:latin typeface="Verdana" panose="020B0604030504040204" pitchFamily="34" charset="0"/>
                <a:ea typeface="Times New Roman" panose="02020603050405020304" pitchFamily="18" charset="0"/>
                <a:cs typeface="Arial" panose="020B0604020202020204" pitchFamily="34" charset="0"/>
              </a:rPr>
              <a:t>alt=”” (tom alt-tekst – dvs. billedet vurderes som dekorativt) – Denne kan sagtens bruges, da en blind ikke nødvendigvis vil have nogen ekstra gavn af at vide, at der</a:t>
            </a:r>
            <a:r>
              <a:rPr lang="da-DK" baseline="0" dirty="0">
                <a:solidFill>
                  <a:srgbClr val="70AD47"/>
                </a:solidFill>
                <a:latin typeface="Verdana" panose="020B0604030504040204" pitchFamily="34" charset="0"/>
                <a:ea typeface="Times New Roman" panose="02020603050405020304" pitchFamily="18" charset="0"/>
                <a:cs typeface="Arial" panose="020B0604020202020204" pitchFamily="34" charset="0"/>
              </a:rPr>
              <a:t> er et billede af Mette, da de jo ikke kan se det.</a:t>
            </a:r>
          </a:p>
          <a:p>
            <a:pPr marL="342900" lvl="0" indent="-342900">
              <a:spcAft>
                <a:spcPts val="0"/>
              </a:spcAft>
              <a:buFont typeface="+mj-lt"/>
              <a:buAutoNum type="arabicPeriod"/>
            </a:pPr>
            <a:endParaRPr lang="da-DK" dirty="0">
              <a:solidFill>
                <a:srgbClr val="70AD47"/>
              </a:solidFill>
              <a:latin typeface="Verdana" panose="020B0604030504040204" pitchFamily="34" charset="0"/>
              <a:ea typeface="Times New Roman" panose="02020603050405020304" pitchFamily="18" charset="0"/>
              <a:cs typeface="Arial" panose="020B0604020202020204" pitchFamily="34" charset="0"/>
            </a:endParaRPr>
          </a:p>
          <a:p>
            <a:pPr marL="342900" lvl="0" indent="-342900">
              <a:spcAft>
                <a:spcPts val="0"/>
              </a:spcAft>
              <a:buFont typeface="+mj-lt"/>
              <a:buAutoNum type="arabicPeriod"/>
            </a:pPr>
            <a:r>
              <a:rPr lang="da-DK" dirty="0">
                <a:solidFill>
                  <a:srgbClr val="70AD47"/>
                </a:solidFill>
                <a:latin typeface="Verdana" panose="020B0604030504040204" pitchFamily="34" charset="0"/>
                <a:ea typeface="Times New Roman" panose="02020603050405020304" pitchFamily="18" charset="0"/>
                <a:cs typeface="Arial" panose="020B0604020202020204" pitchFamily="34" charset="0"/>
              </a:rPr>
              <a:t>Mette Frederiksen – denne kan ligeledes bruges, da det præcist gengiver,</a:t>
            </a:r>
            <a:r>
              <a:rPr lang="da-DK" baseline="0" dirty="0">
                <a:solidFill>
                  <a:srgbClr val="70AD47"/>
                </a:solidFill>
                <a:latin typeface="Verdana" panose="020B0604030504040204" pitchFamily="34" charset="0"/>
                <a:ea typeface="Times New Roman" panose="02020603050405020304" pitchFamily="18" charset="0"/>
                <a:cs typeface="Arial" panose="020B0604020202020204" pitchFamily="34" charset="0"/>
              </a:rPr>
              <a:t> hvad der er på billedet.</a:t>
            </a:r>
          </a:p>
          <a:p>
            <a:pPr marL="0" lvl="0" indent="0">
              <a:spcAft>
                <a:spcPts val="0"/>
              </a:spcAft>
              <a:buFont typeface="+mj-lt"/>
              <a:buNone/>
            </a:pPr>
            <a:endParaRPr lang="da-DK" dirty="0">
              <a:latin typeface="Verdana" panose="020B0604030504040204" pitchFamily="34" charset="0"/>
              <a:cs typeface="Arial" panose="020B0604020202020204" pitchFamily="34" charset="0"/>
            </a:endParaRPr>
          </a:p>
          <a:p>
            <a:pPr marL="0" lvl="0" indent="0">
              <a:spcAft>
                <a:spcPts val="0"/>
              </a:spcAft>
              <a:buFont typeface="+mj-lt"/>
              <a:buNone/>
            </a:pPr>
            <a:r>
              <a:rPr lang="da-DK" dirty="0">
                <a:latin typeface="Verdana" panose="020B0604030504040204" pitchFamily="34" charset="0"/>
                <a:cs typeface="Arial" panose="020B0604020202020204" pitchFamily="34" charset="0"/>
              </a:rPr>
              <a:t>For at give jer en forståelse af, hvor svært det kan være at tolke tilgængelighedsloven, der er baseret på noget der hedder WCAG 2.0 standarden, så var vi til et netværksmøde omkring webtilgængelighed. Og her havde vi netop dette eksempel.</a:t>
            </a:r>
          </a:p>
          <a:p>
            <a:pPr marL="0" lvl="0" indent="0">
              <a:spcAft>
                <a:spcPts val="0"/>
              </a:spcAft>
              <a:buFont typeface="+mj-lt"/>
              <a:buNone/>
            </a:pPr>
            <a:r>
              <a:rPr lang="da-DK" dirty="0">
                <a:latin typeface="Verdana" panose="020B0604030504040204" pitchFamily="34" charset="0"/>
                <a:cs typeface="Arial" panose="020B0604020202020204" pitchFamily="34" charset="0"/>
              </a:rPr>
              <a:t>Eksperten mente, at nr. 4 var det rigtige svar, og en af deltagerne, der er en blind mand fra </a:t>
            </a:r>
            <a:r>
              <a:rPr lang="da-DK" dirty="0" err="1">
                <a:latin typeface="Verdana" panose="020B0604030504040204" pitchFamily="34" charset="0"/>
                <a:cs typeface="Arial" panose="020B0604020202020204" pitchFamily="34" charset="0"/>
              </a:rPr>
              <a:t>Diversa</a:t>
            </a:r>
            <a:r>
              <a:rPr lang="da-DK" dirty="0">
                <a:latin typeface="Verdana" panose="020B0604030504040204" pitchFamily="34" charset="0"/>
                <a:cs typeface="Arial" panose="020B0604020202020204" pitchFamily="34" charset="0"/>
              </a:rPr>
              <a:t> (der er en virksomhed, der hjælper med at gøre hjemmesider tilgængelige) mente, at nr. 3 ville være det rigtige. For han mener ikke, at han har brug for at vide, at der er et foto, når han alligevel ikke kan se det – eller for den sags skyld ved, hvordan Mette Frederiksen ser ud.</a:t>
            </a:r>
          </a:p>
          <a:p>
            <a:pPr marL="0" lvl="0" indent="0">
              <a:spcAft>
                <a:spcPts val="0"/>
              </a:spcAft>
              <a:buFont typeface="+mj-lt"/>
              <a:buNone/>
            </a:pPr>
            <a:endParaRPr lang="da-DK" dirty="0">
              <a:latin typeface="Verdana" panose="020B0604030504040204" pitchFamily="34" charset="0"/>
              <a:cs typeface="Arial" panose="020B0604020202020204" pitchFamily="34" charset="0"/>
            </a:endParaRPr>
          </a:p>
          <a:p>
            <a:pPr marL="0" lvl="0" indent="0">
              <a:spcAft>
                <a:spcPts val="0"/>
              </a:spcAft>
              <a:buFont typeface="+mj-lt"/>
              <a:buNone/>
            </a:pPr>
            <a:r>
              <a:rPr lang="da-DK" dirty="0">
                <a:latin typeface="Verdana" panose="020B0604030504040204" pitchFamily="34" charset="0"/>
                <a:cs typeface="Arial" panose="020B0604020202020204" pitchFamily="34" charset="0"/>
              </a:rPr>
              <a:t>Så derfor vil både 3 og 4 kunne bruges, men overvej nøje, om en alternativ tekst på et billede, vil hjælpe den blinde. </a:t>
            </a:r>
          </a:p>
          <a:p>
            <a:pPr marL="0" lvl="0" indent="0">
              <a:spcAft>
                <a:spcPts val="0"/>
              </a:spcAft>
              <a:buFont typeface="+mj-lt"/>
              <a:buNone/>
            </a:pPr>
            <a:endParaRPr lang="da-DK" dirty="0">
              <a:latin typeface="Verdana" panose="020B060403050404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ts val="0"/>
              </a:spcAft>
              <a:buClrTx/>
              <a:buSzTx/>
              <a:buFont typeface="+mj-lt"/>
              <a:buNone/>
              <a:tabLst/>
              <a:defRPr/>
            </a:pPr>
            <a:r>
              <a:rPr lang="da-DK" dirty="0">
                <a:latin typeface="Verdana" panose="020B0604030504040204" pitchFamily="34" charset="0"/>
                <a:cs typeface="Arial" panose="020B0604020202020204" pitchFamily="34" charset="0"/>
              </a:rPr>
              <a:t>Er der spørgsmål til denne slide</a:t>
            </a:r>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16</a:t>
            </a:fld>
            <a:endParaRPr lang="da-DK"/>
          </a:p>
        </p:txBody>
      </p:sp>
    </p:spTree>
    <p:extLst>
      <p:ext uri="{BB962C8B-B14F-4D97-AF65-F5344CB8AC3E}">
        <p14:creationId xmlns:p14="http://schemas.microsoft.com/office/powerpoint/2010/main" val="2571160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238250" y="571500"/>
            <a:ext cx="3776663" cy="2833688"/>
          </a:xfrm>
        </p:spPr>
      </p:sp>
      <p:sp>
        <p:nvSpPr>
          <p:cNvPr id="3" name="Pladsholder til noter 2"/>
          <p:cNvSpPr>
            <a:spLocks noGrp="1"/>
          </p:cNvSpPr>
          <p:nvPr>
            <p:ph type="body" idx="1"/>
          </p:nvPr>
        </p:nvSpPr>
        <p:spPr>
          <a:xfrm>
            <a:off x="230485" y="3667969"/>
            <a:ext cx="5887423" cy="5515640"/>
          </a:xfrm>
        </p:spPr>
        <p:txBody>
          <a:bodyPr/>
          <a:lstStyle/>
          <a:p>
            <a:r>
              <a:rPr lang="da-DK" sz="1400" dirty="0"/>
              <a:t>Det</a:t>
            </a:r>
            <a:r>
              <a:rPr lang="da-DK" sz="1400" baseline="0" dirty="0"/>
              <a:t> kan nogle gange være nødvendigt at indsætte billeder, med tegninger, der f.eks. beskriver nogle forhold, der bedst forklares visuelt.</a:t>
            </a:r>
          </a:p>
          <a:p>
            <a:endParaRPr lang="da-DK" sz="1400" baseline="0" dirty="0"/>
          </a:p>
          <a:p>
            <a:r>
              <a:rPr lang="da-DK" sz="1400" baseline="0" dirty="0"/>
              <a:t>Men som udgangspunkt er retningslinjerne at der skal anvendes tekst fremfor billeder. Så man må ikke indsætte en tekst i et billede. Det kan nogle gange være nødvendigt, men så taler vi f.eks. om logoer.</a:t>
            </a:r>
          </a:p>
          <a:p>
            <a:endParaRPr lang="da-DK" sz="14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kern="1200" dirty="0">
                <a:solidFill>
                  <a:schemeClr val="tx1"/>
                </a:solidFill>
                <a:effectLst/>
                <a:latin typeface="Arial" charset="0"/>
                <a:ea typeface="+mn-ea"/>
                <a:cs typeface="+mn-cs"/>
              </a:rPr>
              <a:t>Så vores opfordring er, at du skal undlade at benytte billeder, hvor der er tekst i selve billedet. Det kan en skærmlæser ikke fortolke, og dermed ikke læse op.</a:t>
            </a:r>
          </a:p>
          <a:p>
            <a:endParaRPr lang="da-DK" sz="1400" baseline="0" dirty="0"/>
          </a:p>
          <a:p>
            <a:r>
              <a:rPr lang="da-DK" sz="1400" baseline="0" dirty="0"/>
              <a:t>I eksemplerne på denne slide, er vi i dialog med vores leverandør. Vi har bedt dem udvikle nogle knapper til os, som overholder loven, og som kan indsættes i vores højre spalte.</a:t>
            </a:r>
          </a:p>
          <a:p>
            <a:endParaRPr lang="da-DK" sz="1400" baseline="0" dirty="0"/>
          </a:p>
          <a:p>
            <a:r>
              <a:rPr lang="da-DK" sz="1400" baseline="0" dirty="0"/>
              <a:t>I hører mere, så snart denne opgave er løst.</a:t>
            </a:r>
          </a:p>
          <a:p>
            <a:endParaRPr lang="da-DK" sz="14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400" dirty="0"/>
              <a:t>Er de</a:t>
            </a:r>
            <a:r>
              <a:rPr lang="da-DK" sz="1400" baseline="0" dirty="0"/>
              <a:t>r spørgsmål til tekst i billeder</a:t>
            </a:r>
            <a:endParaRPr lang="da-DK" sz="1400" dirty="0"/>
          </a:p>
          <a:p>
            <a:endParaRPr lang="da-DK" sz="1400" baseline="0" dirty="0"/>
          </a:p>
          <a:p>
            <a:endParaRPr lang="da-DK" sz="1400" baseline="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17</a:t>
            </a:fld>
            <a:endParaRPr lang="da-DK"/>
          </a:p>
        </p:txBody>
      </p:sp>
    </p:spTree>
    <p:extLst>
      <p:ext uri="{BB962C8B-B14F-4D97-AF65-F5344CB8AC3E}">
        <p14:creationId xmlns:p14="http://schemas.microsoft.com/office/powerpoint/2010/main" val="3459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98613" y="500063"/>
            <a:ext cx="3454400" cy="2592387"/>
          </a:xfrm>
        </p:spPr>
      </p:sp>
      <p:sp>
        <p:nvSpPr>
          <p:cNvPr id="3" name="Pladsholder til noter 2"/>
          <p:cNvSpPr>
            <a:spLocks noGrp="1"/>
          </p:cNvSpPr>
          <p:nvPr>
            <p:ph type="body" idx="1"/>
          </p:nvPr>
        </p:nvSpPr>
        <p:spPr>
          <a:xfrm>
            <a:off x="374501" y="3092450"/>
            <a:ext cx="6120680" cy="6337641"/>
          </a:xfrm>
        </p:spPr>
        <p:txBody>
          <a:bodyPr/>
          <a:lstStyle/>
          <a:p>
            <a:r>
              <a:rPr lang="da-DK" dirty="0"/>
              <a:t>Vi vil gerne slå et slag for at I om muligt undgår brugen af komplicerede tabeller på websiderne. </a:t>
            </a:r>
            <a:r>
              <a:rPr lang="da-DK" baseline="0" dirty="0"/>
              <a:t>Det gælder egentlig både i dokumenter og på hjemmesiden.</a:t>
            </a:r>
          </a:p>
          <a:p>
            <a:endParaRPr lang="da-DK" baseline="0" dirty="0"/>
          </a:p>
          <a:p>
            <a:r>
              <a:rPr lang="da-DK" dirty="0"/>
              <a:t>Vi ved godt, at det</a:t>
            </a:r>
            <a:r>
              <a:rPr lang="da-DK" baseline="0" dirty="0"/>
              <a:t> ikke altid er muligt, men hav gerne fokus på, at de nye skærmlæsere bedst kan håndtere simple tabeller. Vi ved godt, at det bliver svært at præsentere budgetter og andre talopstillinger uden brug af tabeller. Vi beder jer bare forholde jer kritisk, når I bruger tabeller, og vær opmærksomme på, at de ikke altid er tilgængelige for personer, der bruger skærmoplæsere.</a:t>
            </a:r>
          </a:p>
          <a:p>
            <a:endParaRPr lang="da-DK" baseline="0" dirty="0"/>
          </a:p>
          <a:p>
            <a:r>
              <a:rPr lang="da-DK" baseline="0" dirty="0"/>
              <a:t>Komplekse tabeller skal nogle gange brydes op i flere tabeller af hensyn til overskueligheden. </a:t>
            </a:r>
          </a:p>
          <a:p>
            <a:endParaRPr lang="da-DK" baseline="0" dirty="0"/>
          </a:p>
          <a:p>
            <a:r>
              <a:rPr lang="da-DK" baseline="0" dirty="0"/>
              <a:t>Når man begynder at flette celler, bliver tabellerne straks mere komplekse og dermed mindre tilgængelige.</a:t>
            </a:r>
          </a:p>
          <a:p>
            <a:endParaRPr lang="da-DK" baseline="0" dirty="0"/>
          </a:p>
          <a:p>
            <a:r>
              <a:rPr lang="da-DK" baseline="0" dirty="0"/>
              <a:t>Nogle gange kan listeform erstatte brugen af tabeller. Det vil måske være en løsning i den første tabel i ser her.</a:t>
            </a:r>
          </a:p>
          <a:p>
            <a:endParaRPr lang="da-DK" baseline="0" dirty="0"/>
          </a:p>
          <a:p>
            <a:r>
              <a:rPr lang="da-DK" baseline="0" dirty="0"/>
              <a:t>Ved den anden tabel, har man nok valgt at bruge en tabel, da man ikke kan bruge tabulatorer eller indryk på nettet. Her er vi i dialog med Limbo. Vi har bedt dem udvikle en eller flere fleksible løsninger, der vil tilbyde en webtilgængelig men samtidig overskuelig opstilling af flere informationer. </a:t>
            </a:r>
          </a:p>
          <a:p>
            <a:endParaRPr lang="da-DK" baseline="0" dirty="0"/>
          </a:p>
          <a:p>
            <a:r>
              <a:rPr lang="da-DK" baseline="0" dirty="0"/>
              <a:t>Når der er en løsning klar, melder vi det ud til jer.</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tabeller?</a:t>
            </a:r>
            <a:endParaRPr lang="da-DK" sz="1200" dirty="0"/>
          </a:p>
          <a:p>
            <a:endParaRPr lang="da-DK" baseline="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18</a:t>
            </a:fld>
            <a:endParaRPr lang="da-DK"/>
          </a:p>
        </p:txBody>
      </p:sp>
    </p:spTree>
    <p:extLst>
      <p:ext uri="{BB962C8B-B14F-4D97-AF65-F5344CB8AC3E}">
        <p14:creationId xmlns:p14="http://schemas.microsoft.com/office/powerpoint/2010/main" val="4021839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598613" y="427038"/>
            <a:ext cx="3633787" cy="2725737"/>
          </a:xfrm>
        </p:spPr>
      </p:sp>
      <p:sp>
        <p:nvSpPr>
          <p:cNvPr id="3" name="Pladsholder til noter 2"/>
          <p:cNvSpPr>
            <a:spLocks noGrp="1"/>
          </p:cNvSpPr>
          <p:nvPr>
            <p:ph type="body" idx="1"/>
          </p:nvPr>
        </p:nvSpPr>
        <p:spPr>
          <a:xfrm>
            <a:off x="590525" y="3667969"/>
            <a:ext cx="5527383" cy="5515640"/>
          </a:xfrm>
        </p:spPr>
        <p:txBody>
          <a:bodyPr/>
          <a:lstStyle/>
          <a:p>
            <a:r>
              <a:rPr lang="da-DK" dirty="0"/>
              <a:t>På aabenraa.dk bruger vi en del </a:t>
            </a:r>
            <a:r>
              <a:rPr lang="da-DK" dirty="0" err="1"/>
              <a:t>iFrames</a:t>
            </a:r>
            <a:r>
              <a:rPr lang="da-DK" dirty="0"/>
              <a:t> for at hente indhold ind på aabenraa.dk fra andre hjemmesider. Det kan være</a:t>
            </a:r>
            <a:r>
              <a:rPr lang="da-DK" baseline="0" dirty="0"/>
              <a:t> </a:t>
            </a:r>
            <a:r>
              <a:rPr lang="da-DK" baseline="0" dirty="0" err="1"/>
              <a:t>Conventus</a:t>
            </a:r>
            <a:r>
              <a:rPr lang="da-DK" baseline="0" dirty="0"/>
              <a:t>, Gis kort eller HR Manager for bare at nævne et par stykker.</a:t>
            </a:r>
          </a:p>
          <a:p>
            <a:endParaRPr lang="da-DK" baseline="0" dirty="0"/>
          </a:p>
          <a:p>
            <a:r>
              <a:rPr lang="da-DK" dirty="0"/>
              <a:t>Når</a:t>
            </a:r>
            <a:r>
              <a:rPr lang="da-DK" baseline="0" dirty="0"/>
              <a:t> man bruger </a:t>
            </a:r>
            <a:r>
              <a:rPr lang="da-DK" baseline="0" dirty="0" err="1"/>
              <a:t>iFrames</a:t>
            </a:r>
            <a:r>
              <a:rPr lang="da-DK" baseline="0" dirty="0"/>
              <a:t>  </a:t>
            </a:r>
            <a:r>
              <a:rPr lang="da-DK" dirty="0"/>
              <a:t>skal man angive alternative tekster til </a:t>
            </a:r>
            <a:r>
              <a:rPr lang="da-DK" dirty="0" err="1"/>
              <a:t>iFrames</a:t>
            </a:r>
            <a:r>
              <a:rPr lang="da-DK" dirty="0"/>
              <a:t>, men det er ikke så ligetil.</a:t>
            </a:r>
            <a:r>
              <a:rPr lang="da-DK" baseline="0" dirty="0"/>
              <a:t> </a:t>
            </a:r>
          </a:p>
          <a:p>
            <a:endParaRPr lang="da-DK" baseline="0" dirty="0"/>
          </a:p>
          <a:p>
            <a:r>
              <a:rPr lang="da-DK" baseline="0" dirty="0"/>
              <a:t>De </a:t>
            </a:r>
            <a:r>
              <a:rPr lang="da-DK" baseline="0" dirty="0" err="1"/>
              <a:t>iFrames</a:t>
            </a:r>
            <a:r>
              <a:rPr lang="da-DK" baseline="0" dirty="0"/>
              <a:t> vi bruger i dag, vil desværre ikke kunne få læst den alternative tekst op af en skærmlæser.</a:t>
            </a:r>
          </a:p>
          <a:p>
            <a:endParaRPr lang="da-DK" baseline="0" dirty="0"/>
          </a:p>
          <a:p>
            <a:r>
              <a:rPr lang="da-DK" baseline="0" dirty="0"/>
              <a:t>For at løse problemet skal implementeringen laves om fra leverandørens side (dvs. </a:t>
            </a:r>
            <a:r>
              <a:rPr lang="da-DK" baseline="0" dirty="0" err="1"/>
              <a:t>netGis</a:t>
            </a:r>
            <a:r>
              <a:rPr lang="da-DK" baseline="0" dirty="0"/>
              <a:t>, </a:t>
            </a:r>
            <a:r>
              <a:rPr lang="da-DK" baseline="0" dirty="0" err="1"/>
              <a:t>Conventus</a:t>
            </a:r>
            <a:r>
              <a:rPr lang="da-DK" baseline="0" dirty="0"/>
              <a:t>, HR Manager m.fl.) eller også skal implementeringen konverteres til en API baseret udgave, hvor der er fuld råderet over hvordan </a:t>
            </a:r>
            <a:r>
              <a:rPr lang="da-DK" baseline="0" dirty="0" err="1"/>
              <a:t>data'en</a:t>
            </a:r>
            <a:r>
              <a:rPr lang="da-DK" baseline="0" dirty="0"/>
              <a:t> præsenteres. Det er lidt teknisk, men det har vores leverandør Limbo styr på.</a:t>
            </a:r>
          </a:p>
          <a:p>
            <a:endParaRPr lang="da-DK" baseline="0" dirty="0"/>
          </a:p>
          <a:p>
            <a:r>
              <a:rPr lang="da-DK" baseline="0" dirty="0"/>
              <a:t>Vi har valgt at arbejde videre med API tanken og starter i første omgang med GIS-kortene, da det er dem vi har hentet oftest ind på aabenraa.dk. Vi håber så at vi får den nødvendige viden til, at vi kan fortsætte med de resterende </a:t>
            </a:r>
            <a:r>
              <a:rPr lang="da-DK" baseline="0" dirty="0" err="1"/>
              <a:t>iFrames</a:t>
            </a:r>
            <a:r>
              <a:rPr lang="da-DK" baseline="0" dirty="0"/>
              <a:t> efterfølgende.</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denne </a:t>
            </a:r>
            <a:r>
              <a:rPr lang="da-DK" sz="1200" baseline="0" dirty="0" err="1"/>
              <a:t>iFrames</a:t>
            </a:r>
            <a:r>
              <a:rPr lang="da-DK" sz="1200" baseline="0" dirty="0"/>
              <a:t>?</a:t>
            </a: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19</a:t>
            </a:fld>
            <a:endParaRPr lang="da-DK"/>
          </a:p>
        </p:txBody>
      </p:sp>
    </p:spTree>
    <p:extLst>
      <p:ext uri="{BB962C8B-B14F-4D97-AF65-F5344CB8AC3E}">
        <p14:creationId xmlns:p14="http://schemas.microsoft.com/office/powerpoint/2010/main" val="27962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206500" y="500063"/>
            <a:ext cx="4137025" cy="3103562"/>
          </a:xfrm>
        </p:spPr>
      </p:sp>
      <p:sp>
        <p:nvSpPr>
          <p:cNvPr id="3" name="Pladsholder til noter 2"/>
          <p:cNvSpPr>
            <a:spLocks noGrp="1"/>
          </p:cNvSpPr>
          <p:nvPr>
            <p:ph type="body" idx="1"/>
          </p:nvPr>
        </p:nvSpPr>
        <p:spPr>
          <a:xfrm>
            <a:off x="302493" y="3864531"/>
            <a:ext cx="6192688" cy="5708093"/>
          </a:xfrm>
        </p:spPr>
        <p:txBody>
          <a:bodyPr/>
          <a:lstStyle/>
          <a:p>
            <a:r>
              <a:rPr lang="da-DK" sz="1400" dirty="0"/>
              <a:t>Vi har lavet en dagsorden for</a:t>
            </a:r>
            <a:r>
              <a:rPr lang="da-DK" sz="1400" baseline="0" dirty="0"/>
              <a:t> mødet, som i korte træk betyder, at I vil få l</a:t>
            </a:r>
            <a:r>
              <a:rPr lang="da-DK" sz="1400" dirty="0"/>
              <a:t>idt information om Webtilgængelighedsloven</a:t>
            </a:r>
          </a:p>
          <a:p>
            <a:endParaRPr lang="da-DK" sz="1400" dirty="0"/>
          </a:p>
          <a:p>
            <a:r>
              <a:rPr lang="da-DK" sz="1400" dirty="0"/>
              <a:t>Vi kommer ind på Implementering af webtilgængelighedsloven samt jeres</a:t>
            </a:r>
            <a:r>
              <a:rPr lang="da-DK" sz="1400" baseline="0" dirty="0"/>
              <a:t> og vores roller. Jeg ved godt, at indholdsleverandørerne ikke er inviteret med til dette møde, men jeg vil alligevel kort skitsere deres arbejdsopgaver.</a:t>
            </a:r>
          </a:p>
          <a:p>
            <a:endParaRPr lang="da-DK" sz="1400" baseline="0" dirty="0"/>
          </a:p>
          <a:p>
            <a:r>
              <a:rPr lang="da-DK" sz="1400" baseline="0" dirty="0"/>
              <a:t>Vi vil vise nogle eksempler på, hvad I fremover skal huske, ligesom vi også vil fortælle, hvad I ikke længere må gøre.</a:t>
            </a:r>
          </a:p>
          <a:p>
            <a:endParaRPr lang="da-DK" sz="1400" baseline="0" dirty="0"/>
          </a:p>
          <a:p>
            <a:r>
              <a:rPr lang="da-DK" sz="1400" baseline="0" dirty="0"/>
              <a:t>Og så slutter vi kort af med et hurtigt kig på Medarbejderportalen, hvor vi har lavet et område om Webtilgængelighed.</a:t>
            </a:r>
          </a:p>
          <a:p>
            <a:endParaRPr lang="da-DK" sz="1400" baseline="0" dirty="0"/>
          </a:p>
          <a:p>
            <a:r>
              <a:rPr lang="da-DK" sz="1400" baseline="0" dirty="0"/>
              <a:t>Vi kommer ikke ind på dagsordner og referater i dag, da denne opgave ligger i byrådssekretariatet.</a:t>
            </a:r>
          </a:p>
          <a:p>
            <a:endParaRPr lang="da-DK" sz="1400" baseline="0" dirty="0"/>
          </a:p>
          <a:p>
            <a:r>
              <a:rPr lang="da-DK" sz="1400" baseline="0" dirty="0"/>
              <a:t>Inden vi går i gang med selve præsentationen, kan vi også fortælle jer, at emnet webtilgængelighed har været på dagsordenen i Den digitale styregruppe et par gange allerede og at de i (Juni eller) august – vil få en status på, hvor langt vi er kommet i forhold til at gøre aabenraa.dk og bilagene på aabenraa.dk tilgængelige.</a:t>
            </a:r>
          </a:p>
          <a:p>
            <a:endParaRPr lang="da-DK" sz="1000" dirty="0"/>
          </a:p>
        </p:txBody>
      </p:sp>
      <p:sp>
        <p:nvSpPr>
          <p:cNvPr id="4" name="Pladsholder til diasnummer 3"/>
          <p:cNvSpPr>
            <a:spLocks noGrp="1"/>
          </p:cNvSpPr>
          <p:nvPr>
            <p:ph type="sldNum" sz="quarter" idx="10"/>
          </p:nvPr>
        </p:nvSpPr>
        <p:spPr/>
        <p:txBody>
          <a:bodyPr/>
          <a:lstStyle/>
          <a:p>
            <a:pPr>
              <a:defRPr/>
            </a:pPr>
            <a:fld id="{4A072C7F-F206-46CB-B378-9697C5D838FE}" type="slidenum">
              <a:rPr lang="da-DK" smtClean="0"/>
              <a:pPr>
                <a:defRPr/>
              </a:pPr>
              <a:t>2</a:t>
            </a:fld>
            <a:endParaRPr lang="da-DK"/>
          </a:p>
        </p:txBody>
      </p:sp>
    </p:spTree>
    <p:extLst>
      <p:ext uri="{BB962C8B-B14F-4D97-AF65-F5344CB8AC3E}">
        <p14:creationId xmlns:p14="http://schemas.microsoft.com/office/powerpoint/2010/main" val="204355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Jeg har været lidt inde på PDF-filer tidligere, men jeg kommer lige kort ind på dem igen.</a:t>
            </a:r>
          </a:p>
          <a:p>
            <a:endParaRPr lang="da-DK" baseline="0" dirty="0"/>
          </a:p>
          <a:p>
            <a:r>
              <a:rPr lang="da-DK" baseline="0" dirty="0"/>
              <a:t>Vores opfordring til jer er, at I fremover, hvis I køber løsninger ude i byen skal stille krav til leverandørerne om, at de skal levere webtilgængelige </a:t>
            </a:r>
            <a:r>
              <a:rPr lang="da-DK" baseline="0" dirty="0" err="1"/>
              <a:t>PDFér</a:t>
            </a:r>
            <a:r>
              <a:rPr lang="da-DK" baseline="0" dirty="0"/>
              <a:t> til jer, hvis de skal lægges på nettet.</a:t>
            </a:r>
          </a:p>
          <a:p>
            <a:endParaRPr lang="da-DK" baseline="0" dirty="0"/>
          </a:p>
          <a:p>
            <a:r>
              <a:rPr lang="da-DK" baseline="0" dirty="0"/>
              <a:t>I har tidligere modtaget en mail fra os om, at der er lagt et lille program på jeres </a:t>
            </a:r>
            <a:r>
              <a:rPr lang="da-DK" baseline="0" dirty="0" err="1"/>
              <a:t>citrix</a:t>
            </a:r>
            <a:r>
              <a:rPr lang="da-DK" baseline="0" dirty="0"/>
              <a:t> skrivebord. Programmet hedder PAC3 og kan bruges til at teste om PDF-filer er tilgængelige og kan læses af skærmlæsere.</a:t>
            </a:r>
          </a:p>
          <a:p>
            <a:endParaRPr lang="da-DK" baseline="0" dirty="0"/>
          </a:p>
          <a:p>
            <a:r>
              <a:rPr lang="da-DK" baseline="0" dirty="0"/>
              <a:t>Her er det vigtigt at pointere, at man altid skal gemme som PDF og IKKE udskrive til PDF. Udskriver man til PDF, så bliver filen komplet </a:t>
            </a:r>
            <a:r>
              <a:rPr lang="da-DK" baseline="0" dirty="0" err="1"/>
              <a:t>ulæsbar</a:t>
            </a:r>
            <a:r>
              <a:rPr lang="da-DK" baseline="0" dirty="0"/>
              <a:t> for skærmlæsere. Og filen er ikke tilgængelig overhovedet.</a:t>
            </a:r>
          </a:p>
          <a:p>
            <a:endParaRPr lang="da-DK" baseline="0" dirty="0"/>
          </a:p>
          <a:p>
            <a:r>
              <a:rPr lang="da-DK" baseline="0" dirty="0"/>
              <a:t>Så husk ALTID at gemme som PDF. </a:t>
            </a:r>
            <a:r>
              <a:rPr lang="da-DK" dirty="0"/>
              <a:t>ALDRIG udskrive til PDF</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PDF-filer eller konverteringen af filerne?</a:t>
            </a: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20</a:t>
            </a:fld>
            <a:endParaRPr lang="da-DK"/>
          </a:p>
        </p:txBody>
      </p:sp>
    </p:spTree>
    <p:extLst>
      <p:ext uri="{BB962C8B-B14F-4D97-AF65-F5344CB8AC3E}">
        <p14:creationId xmlns:p14="http://schemas.microsoft.com/office/powerpoint/2010/main" val="223054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958975" y="284163"/>
            <a:ext cx="2951163" cy="2214562"/>
          </a:xfrm>
        </p:spPr>
      </p:sp>
      <p:sp>
        <p:nvSpPr>
          <p:cNvPr id="3" name="Pladsholder til noter 2"/>
          <p:cNvSpPr>
            <a:spLocks noGrp="1"/>
          </p:cNvSpPr>
          <p:nvPr>
            <p:ph type="body" idx="1"/>
          </p:nvPr>
        </p:nvSpPr>
        <p:spPr>
          <a:xfrm>
            <a:off x="374501" y="2659856"/>
            <a:ext cx="6264696" cy="6797934"/>
          </a:xfrm>
        </p:spPr>
        <p:txBody>
          <a:bodyPr/>
          <a:lstStyle/>
          <a:p>
            <a:r>
              <a:rPr lang="da-DK" dirty="0"/>
              <a:t>Der</a:t>
            </a:r>
            <a:r>
              <a:rPr lang="da-DK" baseline="0" dirty="0"/>
              <a:t> er også lavet tilgængelighedsregler for video og lydfiler. Derfor skal </a:t>
            </a:r>
            <a:r>
              <a:rPr lang="da-DK" dirty="0"/>
              <a:t>I</a:t>
            </a:r>
            <a:r>
              <a:rPr lang="da-DK" baseline="0" dirty="0"/>
              <a:t> vide, at hvis I lægger enten </a:t>
            </a:r>
            <a:r>
              <a:rPr lang="da-DK" dirty="0"/>
              <a:t>Video- eller</a:t>
            </a:r>
            <a:r>
              <a:rPr lang="da-DK" baseline="0" dirty="0"/>
              <a:t> </a:t>
            </a:r>
            <a:r>
              <a:rPr lang="da-DK" dirty="0"/>
              <a:t>lydfiler på aabenraa.dk, så skal disse filer</a:t>
            </a:r>
            <a:r>
              <a:rPr lang="da-DK" baseline="0" dirty="0"/>
              <a:t> </a:t>
            </a:r>
            <a:r>
              <a:rPr lang="da-DK" dirty="0"/>
              <a:t>undertekstes – af hensyn til de døve.</a:t>
            </a:r>
          </a:p>
          <a:p>
            <a:endParaRPr lang="da-DK" dirty="0"/>
          </a:p>
          <a:p>
            <a:r>
              <a:rPr lang="da-DK" dirty="0"/>
              <a:t>Hvis vi kun snakker videofiler, så</a:t>
            </a:r>
            <a:r>
              <a:rPr lang="da-DK" baseline="0" dirty="0"/>
              <a:t> skal disse ydermere synstolkes – og det er af hensyn til de blinde.</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a:t>Synstolkning – eller beskrivende fortælling - er en mundtlig beskrivelse, der skal give information om handling, karakter, sceneskift og f.eks. tekst, der vises på skærmen. Dvs. at en stemme f.eks. Fortæller, at manden åbner døren, og går ind….eller lignende…</a:t>
            </a:r>
          </a:p>
          <a:p>
            <a:endParaRPr lang="da-DK" baseline="0" dirty="0"/>
          </a:p>
          <a:p>
            <a:r>
              <a:rPr lang="da-DK" baseline="0" dirty="0"/>
              <a:t>Det eneste tidspunkt video- og lydfiler ikke skal undertekstes eller syntolkes, er hvis filerne er lagt på nettet som et alternativ til en tekst, der allerede findes på siden. I de tilfælde er det vigtigt, at disse filer er beskrevet som værende et alternativ til en eksisterende tekst.</a:t>
            </a:r>
          </a:p>
          <a:p>
            <a:endParaRPr lang="da-DK" dirty="0"/>
          </a:p>
          <a:p>
            <a:r>
              <a:rPr lang="da-DK" dirty="0"/>
              <a:t>Så husk at stille krav om både undertekster og synstolkning,</a:t>
            </a:r>
            <a:r>
              <a:rPr lang="da-DK" baseline="0" dirty="0"/>
              <a:t> hvis I får videoer eller lydfiler lavet ude i byen.</a:t>
            </a:r>
            <a:endParaRPr lang="da-DK" dirty="0"/>
          </a:p>
          <a:p>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a:t>Live-video og </a:t>
            </a:r>
            <a:r>
              <a:rPr lang="da-DK" dirty="0" err="1"/>
              <a:t>liveaudio</a:t>
            </a:r>
            <a:r>
              <a:rPr lang="da-DK" dirty="0"/>
              <a:t> er undtaget loven om undertekster</a:t>
            </a:r>
            <a:r>
              <a:rPr lang="da-DK" baseline="0" dirty="0"/>
              <a:t> og synstolkning. M</a:t>
            </a:r>
            <a:r>
              <a:rPr lang="da-DK" dirty="0"/>
              <a:t>en hvis de efter live-fremstillingen og efter 23. september 2020 bliver bevaret på webstedet, skal de gøres tilgængelige 14 arbejdsdage fra datoen for den oprindelige udsendelse. Et</a:t>
            </a:r>
            <a:r>
              <a:rPr lang="da-DK" baseline="0" dirty="0"/>
              <a:t> eksempel her kunne være byrådsmøderne, hvis vi efterfølgende gør dem tilgængelige for borgerne.</a:t>
            </a:r>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dirty="0"/>
              <a:t>Video og audio, som er offentliggjort før den 23. september 2020, er undtaget. Dvs. at videoer skal undertekstes og synstolkes fra</a:t>
            </a:r>
            <a:r>
              <a:rPr lang="da-DK" baseline="0" dirty="0"/>
              <a:t> den 23. september 2020 og frem.</a:t>
            </a:r>
            <a:endParaRPr lang="da-DK" dirty="0"/>
          </a:p>
          <a:p>
            <a:endParaRPr lang="da-DK" dirty="0"/>
          </a:p>
          <a:p>
            <a:r>
              <a:rPr lang="da-DK" dirty="0"/>
              <a:t>Vi har ikke så mange videoer</a:t>
            </a:r>
            <a:r>
              <a:rPr lang="da-DK" baseline="0" dirty="0"/>
              <a:t> eller lydfiler på aabenraa.dk, men vi har nogle, og det er vigtigt fremadrettet at være opmærksom på kravene til video- og lydfiler.</a:t>
            </a:r>
            <a:endParaRPr lang="da-DK" dirty="0"/>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video og lydfiler</a:t>
            </a: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21</a:t>
            </a:fld>
            <a:endParaRPr lang="da-DK"/>
          </a:p>
        </p:txBody>
      </p:sp>
    </p:spTree>
    <p:extLst>
      <p:ext uri="{BB962C8B-B14F-4D97-AF65-F5344CB8AC3E}">
        <p14:creationId xmlns:p14="http://schemas.microsoft.com/office/powerpoint/2010/main" val="242138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833563" y="355600"/>
            <a:ext cx="3130550" cy="2347913"/>
          </a:xfrm>
        </p:spPr>
      </p:sp>
      <p:sp>
        <p:nvSpPr>
          <p:cNvPr id="3" name="Pladsholder til noter 2"/>
          <p:cNvSpPr>
            <a:spLocks noGrp="1"/>
          </p:cNvSpPr>
          <p:nvPr>
            <p:ph type="body" idx="1"/>
          </p:nvPr>
        </p:nvSpPr>
        <p:spPr>
          <a:xfrm>
            <a:off x="302493" y="3091904"/>
            <a:ext cx="6264696" cy="6552728"/>
          </a:xfrm>
        </p:spPr>
        <p:txBody>
          <a:bodyPr/>
          <a:lstStyle/>
          <a:p>
            <a:r>
              <a:rPr lang="da-DK" dirty="0"/>
              <a:t>Her kan I se</a:t>
            </a:r>
            <a:r>
              <a:rPr lang="da-DK" baseline="0" dirty="0"/>
              <a:t> en held almindelig side på aabenraa.dk, hvor jeg har slået et </a:t>
            </a:r>
            <a:r>
              <a:rPr lang="da-DK" baseline="0" dirty="0" err="1"/>
              <a:t>tilgængelighedprogram</a:t>
            </a:r>
            <a:r>
              <a:rPr lang="da-DK" baseline="0" dirty="0"/>
              <a:t> til.</a:t>
            </a:r>
          </a:p>
          <a:p>
            <a:endParaRPr lang="da-DK" baseline="0" dirty="0"/>
          </a:p>
          <a:p>
            <a:r>
              <a:rPr lang="da-DK" baseline="0" dirty="0"/>
              <a:t>Så kan man se de</a:t>
            </a:r>
            <a:r>
              <a:rPr lang="da-DK" dirty="0"/>
              <a:t> forskellige overskrifter vi arbejder med. Selve titlen</a:t>
            </a:r>
            <a:r>
              <a:rPr lang="da-DK" baseline="0" dirty="0"/>
              <a:t> på siden vil altid være </a:t>
            </a:r>
            <a:r>
              <a:rPr lang="da-DK" baseline="0" dirty="0" err="1"/>
              <a:t>heading</a:t>
            </a:r>
            <a:r>
              <a:rPr lang="da-DK" baseline="0" dirty="0"/>
              <a:t> 1, og evt. </a:t>
            </a:r>
            <a:r>
              <a:rPr lang="da-DK" baseline="0" dirty="0" err="1"/>
              <a:t>teasertekst</a:t>
            </a:r>
            <a:r>
              <a:rPr lang="da-DK" baseline="0" dirty="0"/>
              <a:t> vil altid være </a:t>
            </a:r>
            <a:r>
              <a:rPr lang="da-DK" baseline="0" dirty="0" err="1"/>
              <a:t>heading</a:t>
            </a:r>
            <a:r>
              <a:rPr lang="da-DK" baseline="0" dirty="0"/>
              <a:t> 2. Her skal I ikke gøre andet end udfylde teksterne. Så sørger systemet for at de rette typografier er valgt.</a:t>
            </a:r>
          </a:p>
          <a:p>
            <a:endParaRPr lang="da-DK" baseline="0" dirty="0"/>
          </a:p>
          <a:p>
            <a:r>
              <a:rPr lang="da-DK" baseline="0" dirty="0"/>
              <a:t>Når I skriver selve brødteksten, skal I være </a:t>
            </a:r>
            <a:r>
              <a:rPr lang="da-DK" baseline="0" dirty="0" err="1"/>
              <a:t>obs</a:t>
            </a:r>
            <a:r>
              <a:rPr lang="da-DK" baseline="0" dirty="0"/>
              <a:t> på, at I bruger overskrifter, hvis I skriver længere tekster, så brugerne hurtigt kan hoppe til det område, der er relevant for dem. Overskrifter skal markeres og I skal herefter vælge typografien Underoverskrift 2. Vi har fået en forespørgsel på om det er muligt at arbejde med endnu en overskrift i brødteksten som hedder H3. Det er vi netop ved at undersøge sammen med vores leverandør.</a:t>
            </a:r>
          </a:p>
          <a:p>
            <a:endParaRPr lang="da-DK" baseline="0" dirty="0"/>
          </a:p>
          <a:p>
            <a:r>
              <a:rPr lang="da-DK" baseline="0" dirty="0"/>
              <a:t>Selvbetjening er pt. sat som overskrift 3, og relaterede sider, Kom hurtigt til med mere er sat som H4 – altså overskrift 4.</a:t>
            </a:r>
          </a:p>
          <a:p>
            <a:endParaRPr lang="da-DK" baseline="0" dirty="0"/>
          </a:p>
          <a:p>
            <a:r>
              <a:rPr lang="da-DK" baseline="0" dirty="0"/>
              <a:t>Når I indsætter et eller flere billeder på en side, skal I som tidligere, altid vurdere, om billedet er dekorativt, eller om det er informationsgivende, og dermed skal beskrives.</a:t>
            </a:r>
          </a:p>
          <a:p>
            <a:endParaRPr lang="da-DK" baseline="0" dirty="0"/>
          </a:p>
          <a:p>
            <a:r>
              <a:rPr lang="da-DK" baseline="0" dirty="0"/>
              <a:t>Det tilgængelighedsværktøj jeg har brugt hedder </a:t>
            </a:r>
            <a:r>
              <a:rPr lang="da-DK" baseline="0" dirty="0" err="1"/>
              <a:t>Wave</a:t>
            </a:r>
            <a:r>
              <a:rPr lang="da-DK" baseline="0" dirty="0"/>
              <a:t> - web </a:t>
            </a:r>
            <a:r>
              <a:rPr lang="da-DK" baseline="0" dirty="0" err="1"/>
              <a:t>accessibility</a:t>
            </a:r>
            <a:r>
              <a:rPr lang="da-DK" baseline="0" dirty="0"/>
              <a:t> </a:t>
            </a:r>
            <a:r>
              <a:rPr lang="da-DK" baseline="0" dirty="0" err="1"/>
              <a:t>evaluation</a:t>
            </a:r>
            <a:r>
              <a:rPr lang="da-DK" baseline="0" dirty="0"/>
              <a:t> </a:t>
            </a:r>
            <a:r>
              <a:rPr lang="da-DK" baseline="0" dirty="0" err="1"/>
              <a:t>tool</a:t>
            </a:r>
            <a:r>
              <a:rPr lang="da-DK" baseline="0" dirty="0"/>
              <a:t>. I </a:t>
            </a:r>
            <a:r>
              <a:rPr lang="da-DK" baseline="0" dirty="0" err="1"/>
              <a:t>chrome</a:t>
            </a:r>
            <a:r>
              <a:rPr lang="da-DK" baseline="0" dirty="0"/>
              <a:t> kan man hente </a:t>
            </a:r>
            <a:r>
              <a:rPr lang="da-DK" baseline="0" dirty="0" err="1"/>
              <a:t>Wave</a:t>
            </a:r>
            <a:r>
              <a:rPr lang="da-DK" baseline="0" dirty="0"/>
              <a:t> </a:t>
            </a:r>
            <a:r>
              <a:rPr lang="da-DK" baseline="0" dirty="0" err="1"/>
              <a:t>chrome</a:t>
            </a:r>
            <a:r>
              <a:rPr lang="da-DK" baseline="0" dirty="0"/>
              <a:t> plugin ind – det er et lille hjælpeværktøj, der giver hurtig overblik over overskrifter, billede og deres alt tekster </a:t>
            </a:r>
            <a:r>
              <a:rPr lang="da-DK" baseline="0" dirty="0" err="1"/>
              <a:t>m.m</a:t>
            </a:r>
            <a:endParaRPr lang="da-DK" baseline="0" dirty="0"/>
          </a:p>
          <a:p>
            <a:endParaRPr lang="da-DK" baseline="0" dirty="0"/>
          </a:p>
          <a:p>
            <a:r>
              <a:rPr lang="da-DK" baseline="0" dirty="0"/>
              <a:t>https://www.aabenraa.dk/playgroundomraade/sanne-test/webtilgaengelighed/ </a:t>
            </a:r>
          </a:p>
          <a:p>
            <a:endParaRPr lang="da-DK" baseline="0" dirty="0"/>
          </a:p>
          <a:p>
            <a:r>
              <a:rPr lang="da-DK" baseline="0" dirty="0"/>
              <a:t>Er der spørgsmål til opbygningen af en standardside</a:t>
            </a:r>
          </a:p>
          <a:p>
            <a:endParaRPr lang="da-DK" baseline="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22</a:t>
            </a:fld>
            <a:endParaRPr lang="da-DK"/>
          </a:p>
        </p:txBody>
      </p:sp>
    </p:spTree>
    <p:extLst>
      <p:ext uri="{BB962C8B-B14F-4D97-AF65-F5344CB8AC3E}">
        <p14:creationId xmlns:p14="http://schemas.microsoft.com/office/powerpoint/2010/main" val="784226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400" dirty="0"/>
              <a:t>Vi har som nævnt tidligere udarbejdet</a:t>
            </a:r>
            <a:r>
              <a:rPr lang="da-DK" sz="1400" baseline="0" dirty="0"/>
              <a:t> forskellige video- og PDF-vejledninger, der gerne skal støtte jer i arbejdet med webtilgængelighed.</a:t>
            </a:r>
          </a:p>
          <a:p>
            <a:endParaRPr lang="da-DK" sz="1400" baseline="0" dirty="0"/>
          </a:p>
          <a:p>
            <a:r>
              <a:rPr lang="da-DK" sz="1400" baseline="0" dirty="0"/>
              <a:t>Vejledningerne ligger på Medarbejderportalen under Hjælp til alle – It og digitalisering – Web – Vigtig info til webredaktører og hedder webtilgængelighed. I kan også bare gå ind og søge på Webtilgængelighed.</a:t>
            </a:r>
          </a:p>
          <a:p>
            <a:endParaRPr lang="da-DK" sz="1400" baseline="0" dirty="0"/>
          </a:p>
          <a:p>
            <a:r>
              <a:rPr lang="da-DK" sz="1400" baseline="0" dirty="0"/>
              <a:t>Der ligger også noget generel information om loven om webtilgængelighed på digitaliseringsstyrelsens hjemmeside.</a:t>
            </a:r>
          </a:p>
          <a:p>
            <a:endParaRPr lang="da-DK" sz="1400" baseline="0" dirty="0"/>
          </a:p>
          <a:p>
            <a:r>
              <a:rPr lang="da-DK" sz="1400" baseline="0" dirty="0"/>
              <a:t>Sidder I tilbage med nogle spørgsmål jeg ikke har fået svaret på, så stil dem endelig nu, eller tag fat i os i webgruppen efterfølgende.</a:t>
            </a:r>
          </a:p>
          <a:p>
            <a:endParaRPr lang="da-DK" sz="1400" baseline="0" dirty="0"/>
          </a:p>
          <a:p>
            <a:r>
              <a:rPr lang="da-DK" sz="1400" baseline="0" dirty="0"/>
              <a:t>Hvis I ikke har mere, vil jeg gerne sige tak for i dag – og tag endelig fat I os, hvis der er noget, vi kan hjælpe med.</a:t>
            </a:r>
            <a:endParaRPr lang="da-DK" sz="14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23</a:t>
            </a:fld>
            <a:endParaRPr lang="da-DK"/>
          </a:p>
        </p:txBody>
      </p:sp>
    </p:spTree>
    <p:extLst>
      <p:ext uri="{BB962C8B-B14F-4D97-AF65-F5344CB8AC3E}">
        <p14:creationId xmlns:p14="http://schemas.microsoft.com/office/powerpoint/2010/main" val="142069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093788" y="715963"/>
            <a:ext cx="4137025" cy="3103562"/>
          </a:xfrm>
        </p:spPr>
      </p:sp>
      <p:sp>
        <p:nvSpPr>
          <p:cNvPr id="3" name="Pladsholder til noter 2"/>
          <p:cNvSpPr>
            <a:spLocks noGrp="1"/>
          </p:cNvSpPr>
          <p:nvPr>
            <p:ph type="body" idx="1"/>
          </p:nvPr>
        </p:nvSpPr>
        <p:spPr>
          <a:xfrm>
            <a:off x="302493" y="4100016"/>
            <a:ext cx="6048672" cy="5400600"/>
          </a:xfrm>
        </p:spPr>
        <p:txBody>
          <a:bodyPr/>
          <a:lstStyle/>
          <a:p>
            <a:r>
              <a:rPr lang="da-DK" dirty="0"/>
              <a:t>Hvorfor er det så lige, at webtilgængelighed</a:t>
            </a:r>
            <a:r>
              <a:rPr lang="da-DK" baseline="0" dirty="0"/>
              <a:t> er så vigtig, at det er kommet en lov om det?</a:t>
            </a:r>
          </a:p>
          <a:p>
            <a:endParaRPr lang="da-DK" baseline="0" dirty="0"/>
          </a:p>
          <a:p>
            <a:r>
              <a:rPr lang="da-DK" dirty="0"/>
              <a:t>Loven</a:t>
            </a:r>
            <a:r>
              <a:rPr lang="da-DK" baseline="0" dirty="0"/>
              <a:t> om webtilgængelighed er naturligvis kommet for at blive, og der er ingen tvivl om, at loven vil få stor indflydelse på den måde vi arbejder med hjemmesider fremover.</a:t>
            </a:r>
          </a:p>
          <a:p>
            <a:endParaRPr lang="da-DK" baseline="0" dirty="0"/>
          </a:p>
          <a:p>
            <a:r>
              <a:rPr lang="da-DK" baseline="0" dirty="0"/>
              <a:t>Derfor er det også vigtigt, at I forstår, hvorfor der er så stor fokus på netop webtilgængelighed. Webtilgængelighed er </a:t>
            </a:r>
            <a:r>
              <a:rPr lang="da-DK" b="1" baseline="0" dirty="0"/>
              <a:t>ikke</a:t>
            </a:r>
            <a:r>
              <a:rPr lang="da-DK" baseline="0" dirty="0"/>
              <a:t> kun for de blinde.</a:t>
            </a:r>
          </a:p>
          <a:p>
            <a:endParaRPr lang="da-DK" baseline="0" dirty="0"/>
          </a:p>
          <a:p>
            <a:r>
              <a:rPr lang="da-DK" baseline="0" dirty="0"/>
              <a:t>Webtilgængelighed er for de ca. 7 % af befolkningen, der er ordblinde. Og er for de 8-9% der er medfødt farveblinde. </a:t>
            </a:r>
          </a:p>
          <a:p>
            <a:r>
              <a:rPr lang="da-DK" baseline="0" dirty="0"/>
              <a:t>Man regner med at der er et sted mellem 25.000-50.000 personer, der er enten blinde eller svagsynede, og så er der de 4.000 personer, der er døve samt 800.000 der har høreproblemer. Den sidste gruppe vil primært være udfordret, når vi lægger videoer op.</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a:t>Når man lægger disse tal sammen, så ender man på, at ca. 15 % af befolkningen i Danmark på den ene eller anden måde vil være udfordret i brugen af hjemmesider.  Af de 15% </a:t>
            </a:r>
            <a:r>
              <a:rPr lang="da-DK" sz="1200" dirty="0"/>
              <a:t>siger 71% af besøgende med handicap, at de forlader et website, der ikke har tilgængelige alternativer til dem.</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hvorfor det er vi skal arbejde med webtilgængelighed?</a:t>
            </a:r>
            <a:endParaRPr lang="da-DK"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3</a:t>
            </a:fld>
            <a:endParaRPr lang="da-DK"/>
          </a:p>
        </p:txBody>
      </p:sp>
    </p:spTree>
    <p:extLst>
      <p:ext uri="{BB962C8B-B14F-4D97-AF65-F5344CB8AC3E}">
        <p14:creationId xmlns:p14="http://schemas.microsoft.com/office/powerpoint/2010/main" val="407781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2713" y="284163"/>
            <a:ext cx="3609975" cy="2708275"/>
          </a:xfrm>
        </p:spPr>
      </p:sp>
      <p:sp>
        <p:nvSpPr>
          <p:cNvPr id="3" name="Pladsholder til noter 2"/>
          <p:cNvSpPr>
            <a:spLocks noGrp="1"/>
          </p:cNvSpPr>
          <p:nvPr>
            <p:ph type="body" idx="1"/>
          </p:nvPr>
        </p:nvSpPr>
        <p:spPr>
          <a:xfrm>
            <a:off x="374501" y="3307929"/>
            <a:ext cx="6048672" cy="6480720"/>
          </a:xfrm>
        </p:spPr>
        <p:txBody>
          <a:bodyPr/>
          <a:lstStyle/>
          <a:p>
            <a:pPr marL="0" indent="0">
              <a:buNone/>
            </a:pPr>
            <a:r>
              <a:rPr lang="da-DK" sz="1200" dirty="0"/>
              <a:t>Kort fortalt handler webtilgængelighedsloven om at offentlige</a:t>
            </a:r>
            <a:r>
              <a:rPr lang="da-DK" sz="1200" baseline="0" dirty="0"/>
              <a:t> hjemmesider</a:t>
            </a:r>
            <a:r>
              <a:rPr lang="da-DK" sz="1200" dirty="0"/>
              <a:t> og </a:t>
            </a:r>
            <a:r>
              <a:rPr lang="da-DK" sz="1200" dirty="0" err="1"/>
              <a:t>apps</a:t>
            </a:r>
            <a:r>
              <a:rPr lang="da-DK" sz="1200" dirty="0"/>
              <a:t> skal være tilgængelige for folk med diverse handicaps. </a:t>
            </a:r>
          </a:p>
          <a:p>
            <a:pPr marL="0" indent="0">
              <a:buNone/>
            </a:pPr>
            <a:r>
              <a:rPr lang="da-DK" sz="1200" dirty="0"/>
              <a:t>Aabenraa.dk</a:t>
            </a:r>
            <a:r>
              <a:rPr lang="da-DK" sz="1200" baseline="0" dirty="0"/>
              <a:t> </a:t>
            </a:r>
            <a:r>
              <a:rPr lang="da-DK" sz="1200" dirty="0"/>
              <a:t>og vores institutionssider skal eksempelvis kunne læses af en skærmlæser senest den 23.</a:t>
            </a:r>
            <a:r>
              <a:rPr lang="da-DK" sz="1200" baseline="0" dirty="0"/>
              <a:t> september i år</a:t>
            </a:r>
            <a:r>
              <a:rPr lang="da-DK" sz="1200" dirty="0"/>
              <a:t>.</a:t>
            </a:r>
          </a:p>
          <a:p>
            <a:pPr marL="0" indent="0">
              <a:buNone/>
            </a:pPr>
            <a:endParaRPr lang="da-DK" sz="1200" dirty="0"/>
          </a:p>
          <a:p>
            <a:pPr marL="0" indent="0">
              <a:buNone/>
            </a:pPr>
            <a:r>
              <a:rPr lang="da-DK" sz="1200" dirty="0"/>
              <a:t>Loven baserer sig på WCAG 2.1 - WCAG står for Web Content Accessibility Guidelines, som direkte oversat betyder “Tilgængelighedsretningslinjer for Internet indhold”. </a:t>
            </a:r>
            <a:r>
              <a:rPr lang="da-DK" sz="1200" baseline="0" dirty="0"/>
              <a:t>WCAG 2.1 deler kravene til tilgængelighed op i 3 niveauer. A, AA og AAA. I henhold til Digitaliseringsstyrelsen, så er det niveauerne A og AA, vi pt. skal leve op til.</a:t>
            </a:r>
          </a:p>
          <a:p>
            <a:pPr marL="0" indent="0">
              <a:buNone/>
            </a:pPr>
            <a:endParaRPr lang="da-DK" sz="1200" baseline="0" dirty="0"/>
          </a:p>
          <a:p>
            <a:pPr marL="0" indent="0">
              <a:buNone/>
            </a:pPr>
            <a:r>
              <a:rPr lang="da-DK" sz="1200" dirty="0"/>
              <a:t>For medarbejderportalen gælder det først, når vi enten laver en ny medarbejderportal eller hvis vi laver</a:t>
            </a:r>
            <a:r>
              <a:rPr lang="da-DK" sz="1200" baseline="0" dirty="0"/>
              <a:t> store designmæssige og strukturelle ændringer.</a:t>
            </a:r>
          </a:p>
          <a:p>
            <a:pPr marL="0" indent="0">
              <a:buNone/>
            </a:pPr>
            <a:endParaRPr lang="da-DK" sz="1200" baseline="0" dirty="0"/>
          </a:p>
          <a:p>
            <a:pPr marL="0" indent="0">
              <a:buNone/>
            </a:pPr>
            <a:r>
              <a:rPr lang="da-DK" sz="1200" baseline="0" dirty="0"/>
              <a:t>Vi mener dog, at det også på Medarbejderportalen giver værdi allerede nu at implementere de funktioner, der er lige til. Også fordi flere af vores webredaktører er redaktører på både aabenraa.dk og Medarbejderportalen.</a:t>
            </a:r>
            <a:endParaRPr lang="da-DK" sz="1200" dirty="0"/>
          </a:p>
          <a:p>
            <a:pPr marL="0" indent="0">
              <a:buNone/>
            </a:pPr>
            <a:endParaRPr lang="da-DK" sz="1200" dirty="0"/>
          </a:p>
          <a:p>
            <a:pPr marL="0" indent="0">
              <a:buNone/>
            </a:pPr>
            <a:r>
              <a:rPr lang="da-DK" sz="1200" dirty="0"/>
              <a:t>Tilgængelighed er dog ikke udelukkende et spørgsmål om teknologi. Det handler i høj grad også om kommunikation.</a:t>
            </a:r>
          </a:p>
          <a:p>
            <a:pPr marL="0" indent="0">
              <a:buNone/>
            </a:pPr>
            <a:endParaRPr lang="da-DK" sz="1200" dirty="0"/>
          </a:p>
          <a:p>
            <a:pPr marL="0" indent="0">
              <a:buNone/>
            </a:pPr>
            <a:r>
              <a:rPr lang="da-DK" sz="1200" dirty="0"/>
              <a:t>Dvs. at man er opmærksom på, hvordan man formulerer sig. Det gælder bl.a. om at formulere sig kort og præcist,</a:t>
            </a:r>
            <a:r>
              <a:rPr lang="da-DK" sz="1200" baseline="0" dirty="0"/>
              <a:t> og ikke bruger mange svære </a:t>
            </a:r>
            <a:r>
              <a:rPr lang="da-DK" sz="1200" baseline="0" dirty="0" err="1"/>
              <a:t>fagord</a:t>
            </a:r>
            <a:r>
              <a:rPr lang="da-DK" sz="1200" baseline="0" dirty="0"/>
              <a:t>. </a:t>
            </a:r>
            <a:r>
              <a:rPr lang="da-DK" sz="1200" baseline="0" dirty="0" err="1"/>
              <a:t>Lix-tallet</a:t>
            </a:r>
            <a:r>
              <a:rPr lang="da-DK" sz="1200" baseline="0" dirty="0"/>
              <a:t> må ikke være for højt.</a:t>
            </a:r>
          </a:p>
          <a:p>
            <a:pPr marL="0" indent="0">
              <a:buNone/>
            </a:pPr>
            <a:endParaRPr lang="da-DK"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Man kan sige, at webtilgængelighed er en nødvendighed for nogle, men en fordel for ALLE.</a:t>
            </a:r>
          </a:p>
          <a:p>
            <a:pPr marL="0" indent="0">
              <a:buNone/>
            </a:pPr>
            <a:endParaRPr lang="da-DK"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loven</a:t>
            </a:r>
            <a:endParaRPr lang="da-DK" sz="1200" dirty="0"/>
          </a:p>
          <a:p>
            <a:endParaRPr lang="da-DK" dirty="0"/>
          </a:p>
        </p:txBody>
      </p:sp>
      <p:sp>
        <p:nvSpPr>
          <p:cNvPr id="4" name="Pladsholder til diasnummer 3"/>
          <p:cNvSpPr>
            <a:spLocks noGrp="1"/>
          </p:cNvSpPr>
          <p:nvPr>
            <p:ph type="sldNum" sz="quarter" idx="10"/>
          </p:nvPr>
        </p:nvSpPr>
        <p:spPr/>
        <p:txBody>
          <a:bodyPr/>
          <a:lstStyle/>
          <a:p>
            <a:pPr>
              <a:defRPr/>
            </a:pPr>
            <a:fld id="{4A072C7F-F206-46CB-B378-9697C5D838FE}" type="slidenum">
              <a:rPr lang="da-DK" smtClean="0"/>
              <a:pPr>
                <a:defRPr/>
              </a:pPr>
              <a:t>4</a:t>
            </a:fld>
            <a:endParaRPr lang="da-DK"/>
          </a:p>
        </p:txBody>
      </p:sp>
    </p:spTree>
    <p:extLst>
      <p:ext uri="{BB962C8B-B14F-4D97-AF65-F5344CB8AC3E}">
        <p14:creationId xmlns:p14="http://schemas.microsoft.com/office/powerpoint/2010/main" val="100327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Loven om webtilgængelighed bliver implementeret i faser.</a:t>
            </a:r>
          </a:p>
          <a:p>
            <a:endParaRPr lang="da-DK" dirty="0"/>
          </a:p>
          <a:p>
            <a:r>
              <a:rPr lang="da-DK" sz="1200" dirty="0"/>
              <a:t>Ældre hjemmesider (offentliggjort før den 23. september 2018) skal overholde lovens krav fra den 23. september 2020.</a:t>
            </a:r>
          </a:p>
          <a:p>
            <a:pPr marL="0" indent="0">
              <a:buNone/>
            </a:pPr>
            <a:endParaRPr lang="da-DK" sz="1200" dirty="0"/>
          </a:p>
          <a:p>
            <a:r>
              <a:rPr lang="da-DK" sz="1200" dirty="0"/>
              <a:t>Hjemmesider, der går i luften nu – dvs. efter</a:t>
            </a:r>
            <a:r>
              <a:rPr lang="da-DK" sz="1200" baseline="0" dirty="0"/>
              <a:t> den 23. september 2018</a:t>
            </a:r>
            <a:r>
              <a:rPr lang="da-DK" sz="1200" dirty="0"/>
              <a:t>, skal overholde loven fra den dag,</a:t>
            </a:r>
            <a:r>
              <a:rPr lang="da-DK" sz="1200" baseline="0" dirty="0"/>
              <a:t> de går i luften</a:t>
            </a:r>
            <a:r>
              <a:rPr lang="da-DK" sz="1200" dirty="0"/>
              <a:t>.</a:t>
            </a:r>
          </a:p>
          <a:p>
            <a:pPr marL="0" indent="0">
              <a:buNone/>
            </a:pPr>
            <a:endParaRPr lang="da-DK" sz="1200" dirty="0"/>
          </a:p>
          <a:p>
            <a:r>
              <a:rPr lang="da-DK" sz="1200" dirty="0"/>
              <a:t>Da aabenraa.dk er fra før den 23. september 2018, betyder det at vi skal opfylde loven fra den 23. september 2020</a:t>
            </a:r>
          </a:p>
          <a:p>
            <a:endParaRPr lang="da-DK" sz="1200" dirty="0"/>
          </a:p>
          <a:p>
            <a:r>
              <a:rPr lang="da-DK" sz="1200" dirty="0"/>
              <a:t>Mobilapplikationer (dvs. </a:t>
            </a:r>
            <a:r>
              <a:rPr lang="da-DK" sz="1200" dirty="0" err="1"/>
              <a:t>apps</a:t>
            </a:r>
            <a:r>
              <a:rPr lang="da-DK" sz="1200" dirty="0"/>
              <a:t>) skal overholde lovens krav fra den 23. juni 2021. Det er som udgangspunkt</a:t>
            </a:r>
            <a:r>
              <a:rPr lang="da-DK" sz="1200" baseline="0" dirty="0"/>
              <a:t> ikke relevant for os, men hvis I på et tidspunkt skal i gang med at arbejde med </a:t>
            </a:r>
            <a:r>
              <a:rPr lang="da-DK" sz="1200" baseline="0" dirty="0" err="1"/>
              <a:t>apps</a:t>
            </a:r>
            <a:r>
              <a:rPr lang="da-DK" sz="1200" baseline="0" dirty="0"/>
              <a:t>, så er det vigtigt, at I er opmærksomme på, at </a:t>
            </a:r>
            <a:r>
              <a:rPr lang="da-DK" sz="1200" baseline="0" dirty="0" err="1"/>
              <a:t>apps</a:t>
            </a:r>
            <a:r>
              <a:rPr lang="da-DK" sz="1200" baseline="0" dirty="0"/>
              <a:t> også skal overholde webtilgængelighedsloven. Og jeg vil tro, at det er både nemmere og billigere, hvis man tænker tilgængelighed ind fra starten</a:t>
            </a:r>
            <a:endParaRPr lang="da-DK" sz="1200" dirty="0"/>
          </a:p>
          <a:p>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denne slide</a:t>
            </a: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5</a:t>
            </a:fld>
            <a:endParaRPr lang="da-DK"/>
          </a:p>
        </p:txBody>
      </p:sp>
    </p:spTree>
    <p:extLst>
      <p:ext uri="{BB962C8B-B14F-4D97-AF65-F5344CB8AC3E}">
        <p14:creationId xmlns:p14="http://schemas.microsoft.com/office/powerpoint/2010/main" val="56765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670050" y="500063"/>
            <a:ext cx="3095625" cy="2322512"/>
          </a:xfrm>
        </p:spPr>
      </p:sp>
      <p:sp>
        <p:nvSpPr>
          <p:cNvPr id="3" name="Pladsholder til noter 2"/>
          <p:cNvSpPr>
            <a:spLocks noGrp="1"/>
          </p:cNvSpPr>
          <p:nvPr>
            <p:ph type="body" idx="1"/>
          </p:nvPr>
        </p:nvSpPr>
        <p:spPr>
          <a:xfrm>
            <a:off x="230485" y="3091904"/>
            <a:ext cx="6408712" cy="6696744"/>
          </a:xfrm>
        </p:spPr>
        <p:txBody>
          <a:bodyPr/>
          <a:lstStyle/>
          <a:p>
            <a:r>
              <a:rPr lang="da-DK" dirty="0"/>
              <a:t>Når vi ønsker at implementere</a:t>
            </a:r>
            <a:r>
              <a:rPr lang="da-DK" baseline="0" dirty="0"/>
              <a:t> de nye krav, der gør, at aabenraa.dk lever op til loven om webtilgængelighed, har vi pt. fokus på 2 ting.</a:t>
            </a:r>
          </a:p>
          <a:p>
            <a:endParaRPr lang="da-DK" baseline="0" dirty="0"/>
          </a:p>
          <a:p>
            <a:r>
              <a:rPr lang="da-DK" baseline="0" dirty="0"/>
              <a:t>Den ene er, at </a:t>
            </a:r>
            <a:r>
              <a:rPr lang="da-DK" baseline="0" dirty="0" err="1"/>
              <a:t>Umbraco</a:t>
            </a:r>
            <a:r>
              <a:rPr lang="da-DK" baseline="0" dirty="0"/>
              <a:t> – der er vores CMS – skal tilpasses, så I skal forholde jer til mindst muligt for at loven overholdes. Her er vi allerede nået langt i samarbejdet med vores leverandør Limbo. Eksempelvis er det kommet en understregning på vores links, hvilket vi ikke havde fra starten. Og vi har fået tilpasset farverne, så de overholder loven omhandlende kontraster.</a:t>
            </a:r>
          </a:p>
          <a:p>
            <a:endParaRPr lang="da-DK" baseline="0" dirty="0"/>
          </a:p>
          <a:p>
            <a:r>
              <a:rPr lang="da-DK" baseline="0" dirty="0"/>
              <a:t>Den anden ting, vi har fokus på, er </a:t>
            </a:r>
            <a:r>
              <a:rPr lang="da-DK" baseline="0" dirty="0" err="1"/>
              <a:t>officepakken</a:t>
            </a:r>
            <a:r>
              <a:rPr lang="da-DK" baseline="0" dirty="0"/>
              <a:t> – og herunder i særdeleshed Word, da det er her vi laver de fleste af de bilag, der ligger på aabenraa.dk. Vi har fået </a:t>
            </a:r>
            <a:r>
              <a:rPr lang="da-DK" baseline="0" dirty="0" err="1"/>
              <a:t>AccessibilityFixer</a:t>
            </a:r>
            <a:r>
              <a:rPr lang="da-DK" baseline="0" dirty="0"/>
              <a:t> lagt ind i </a:t>
            </a:r>
            <a:r>
              <a:rPr lang="da-DK" baseline="0" dirty="0" err="1"/>
              <a:t>Officepakken</a:t>
            </a:r>
            <a:r>
              <a:rPr lang="da-DK" baseline="0" dirty="0"/>
              <a:t>. </a:t>
            </a:r>
          </a:p>
          <a:p>
            <a:r>
              <a:rPr lang="da-DK" baseline="0" dirty="0" err="1"/>
              <a:t>AccessibilityFixeren</a:t>
            </a:r>
            <a:r>
              <a:rPr lang="da-DK" baseline="0" dirty="0"/>
              <a:t> ligger som et selvstændigt faneblad i toppen af </a:t>
            </a:r>
            <a:r>
              <a:rPr lang="da-DK" baseline="0" dirty="0" err="1"/>
              <a:t>officepakken</a:t>
            </a:r>
            <a:r>
              <a:rPr lang="da-DK" baseline="0" dirty="0"/>
              <a:t>. Hvis man slår </a:t>
            </a:r>
            <a:r>
              <a:rPr lang="da-DK" baseline="0" dirty="0" err="1"/>
              <a:t>AccessibilityFixer</a:t>
            </a:r>
            <a:r>
              <a:rPr lang="da-DK" baseline="0" dirty="0"/>
              <a:t> til, så guider den dig igennem dokumentet og gør dig opmærksom på, hvilke ting, man skal udfylde.</a:t>
            </a:r>
          </a:p>
          <a:p>
            <a:endParaRPr lang="da-DK" baseline="0" dirty="0"/>
          </a:p>
          <a:p>
            <a:r>
              <a:rPr lang="da-DK" baseline="0" dirty="0"/>
              <a:t>For at understøtte implementering af loven vil der – når vi igen må mødes – blive booket undervisningslokaler, hvor I kan sidde og arbejde med tilgængeligheden, og hvor Daniel og jeg vil være til stede.</a:t>
            </a:r>
          </a:p>
          <a:p>
            <a:endParaRPr lang="da-DK" baseline="0" dirty="0"/>
          </a:p>
          <a:p>
            <a:r>
              <a:rPr lang="da-DK" baseline="0" dirty="0"/>
              <a:t>Derudover har vi oprettet et område på Medarbejderportalen, der handler om webtilgængelighed. Her ligger der både PDF- og videovejledninger, som gerne skal være en støtte til jer. Der ligger bl.a. en vejledning i brugen af </a:t>
            </a:r>
            <a:r>
              <a:rPr lang="da-DK" baseline="0" dirty="0" err="1"/>
              <a:t>accessibilityfixeren</a:t>
            </a:r>
            <a:r>
              <a:rPr lang="da-DK" baseline="0" dirty="0"/>
              <a:t> eller hvordan I kan teste om et PDF dokument er tilgængeligt. Der ligger også en vejledning til jer webredaktører, som handler om hvordan man laver webtilgængelige sider i </a:t>
            </a:r>
            <a:r>
              <a:rPr lang="da-DK" baseline="0" dirty="0" err="1"/>
              <a:t>umbraco</a:t>
            </a:r>
            <a:r>
              <a:rPr lang="da-DK" baseline="0" dirty="0"/>
              <a:t>. Denne vejledning vil også indeholde store dele af de ting, vi kommer ind på senere i dag.</a:t>
            </a:r>
          </a:p>
          <a:p>
            <a:endParaRPr lang="da-DK" baseline="0" dirty="0"/>
          </a:p>
          <a:p>
            <a:r>
              <a:rPr lang="da-DK" baseline="0" dirty="0"/>
              <a:t>Området udvides løbende.</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f.eks. Implementering?</a:t>
            </a:r>
            <a:endParaRPr lang="da-DK" sz="120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6</a:t>
            </a:fld>
            <a:endParaRPr lang="da-DK"/>
          </a:p>
        </p:txBody>
      </p:sp>
    </p:spTree>
    <p:extLst>
      <p:ext uri="{BB962C8B-B14F-4D97-AF65-F5344CB8AC3E}">
        <p14:creationId xmlns:p14="http://schemas.microsoft.com/office/powerpoint/2010/main" val="142649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319338" y="257175"/>
            <a:ext cx="1943100" cy="1457325"/>
          </a:xfrm>
        </p:spPr>
      </p:sp>
      <p:sp>
        <p:nvSpPr>
          <p:cNvPr id="3" name="Pladsholder til noter 2"/>
          <p:cNvSpPr>
            <a:spLocks noGrp="1"/>
          </p:cNvSpPr>
          <p:nvPr>
            <p:ph type="body" idx="1"/>
          </p:nvPr>
        </p:nvSpPr>
        <p:spPr>
          <a:xfrm>
            <a:off x="230485" y="1916038"/>
            <a:ext cx="6445162" cy="7776864"/>
          </a:xfrm>
        </p:spPr>
        <p:txBody>
          <a:bodyPr/>
          <a:lstStyle/>
          <a:p>
            <a:r>
              <a:rPr lang="da-DK" sz="1100" dirty="0"/>
              <a:t>Når vi taler om webtilgængelighed,</a:t>
            </a:r>
            <a:r>
              <a:rPr lang="da-DK" sz="1100" baseline="0" dirty="0"/>
              <a:t> er vi også nødt til at komme ind på PDF-filer, da der ligger rigtigt mange PDF-filer på aabenraa.dk.</a:t>
            </a:r>
          </a:p>
          <a:p>
            <a:endParaRPr lang="da-DK" sz="1100" baseline="0" dirty="0"/>
          </a:p>
          <a:p>
            <a:r>
              <a:rPr lang="da-DK" sz="1100" baseline="0" dirty="0"/>
              <a:t>Der ligger også enkelte Word, </a:t>
            </a:r>
            <a:r>
              <a:rPr lang="da-DK" sz="1100" baseline="0" dirty="0" err="1"/>
              <a:t>excel</a:t>
            </a:r>
            <a:r>
              <a:rPr lang="da-DK" sz="1100" baseline="0" dirty="0"/>
              <a:t> og </a:t>
            </a:r>
            <a:r>
              <a:rPr lang="da-DK" sz="1100" baseline="0" dirty="0" err="1"/>
              <a:t>powerpoint</a:t>
            </a:r>
            <a:r>
              <a:rPr lang="da-DK" sz="1100" baseline="0" dirty="0"/>
              <a:t> filer. Men heldigvis ligger flest PDF-filer.</a:t>
            </a:r>
          </a:p>
          <a:p>
            <a:endParaRPr lang="da-DK" sz="1100" baseline="0" dirty="0"/>
          </a:p>
          <a:p>
            <a:r>
              <a:rPr lang="da-DK" sz="1100" baseline="0" dirty="0"/>
              <a:t>Vi ønsker fremadrettet IKKE, at I lægger </a:t>
            </a:r>
            <a:r>
              <a:rPr lang="da-DK" sz="1100" baseline="0" dirty="0" err="1"/>
              <a:t>word</a:t>
            </a:r>
            <a:r>
              <a:rPr lang="da-DK" sz="1100" baseline="0" dirty="0"/>
              <a:t>, </a:t>
            </a:r>
            <a:r>
              <a:rPr lang="da-DK" sz="1100" baseline="0" dirty="0" err="1"/>
              <a:t>excel</a:t>
            </a:r>
            <a:r>
              <a:rPr lang="da-DK" sz="1100" baseline="0" dirty="0"/>
              <a:t> eller </a:t>
            </a:r>
            <a:r>
              <a:rPr lang="da-DK" sz="1100" baseline="0" dirty="0" err="1"/>
              <a:t>powepoint</a:t>
            </a:r>
            <a:r>
              <a:rPr lang="da-DK" sz="1100" baseline="0" dirty="0"/>
              <a:t> filer ind på aabenraa.dk. </a:t>
            </a:r>
          </a:p>
          <a:p>
            <a:endParaRPr lang="da-DK" sz="1100" baseline="0" dirty="0"/>
          </a:p>
          <a:p>
            <a:r>
              <a:rPr lang="da-DK" sz="1100" baseline="0" dirty="0"/>
              <a:t>Vi vil generelt gerne minimere antallet af filer, men er det nødvendigt at lægge filer ind på hjemmesiden, gør I selvfølgelig bare det. Dog skal I sikre, at disse filer konverteres til webtilgængelige PDF-filer.</a:t>
            </a:r>
          </a:p>
          <a:p>
            <a:endParaRPr lang="da-DK" sz="1100" baseline="0" dirty="0"/>
          </a:p>
          <a:p>
            <a:r>
              <a:rPr lang="da-DK" sz="1100" baseline="0" dirty="0"/>
              <a:t>Har man PDF-filer, der kun består af en enkelt side eller to, skal man vurdere, om ikke det er en god idé at lægge den information ind på en webside i </a:t>
            </a:r>
            <a:r>
              <a:rPr lang="da-DK" sz="1100" baseline="0" dirty="0" err="1"/>
              <a:t>umbraco</a:t>
            </a:r>
            <a:r>
              <a:rPr lang="da-DK" sz="1100" baseline="0" dirty="0"/>
              <a:t> i stedet. </a:t>
            </a:r>
          </a:p>
          <a:p>
            <a:r>
              <a:rPr lang="da-DK" sz="1100" baseline="0" dirty="0"/>
              <a:t>Vi oplever, at der ligger mange filer i mediearkivet, der ikke længere er gældende, men som ikke er blevet slettet. Det er vigtigt, at I er opmærksomme på at slette gamle filer, når I har lagt en ny version op, eller bare slettet linket til filen på en side.</a:t>
            </a:r>
          </a:p>
          <a:p>
            <a:endParaRPr lang="da-DK" sz="1100" dirty="0"/>
          </a:p>
          <a:p>
            <a:r>
              <a:rPr lang="da-DK" sz="1100" dirty="0"/>
              <a:t>På</a:t>
            </a:r>
            <a:r>
              <a:rPr lang="da-DK" sz="1100" baseline="0" dirty="0"/>
              <a:t> aabenraa.dk ligger der c</a:t>
            </a:r>
            <a:r>
              <a:rPr lang="da-DK" sz="1100" dirty="0"/>
              <a:t>a. 700 filer, der skal være. tilgængelige fra den 23. september. Henrik har en liste</a:t>
            </a:r>
            <a:r>
              <a:rPr lang="da-DK" sz="1100" baseline="0" dirty="0"/>
              <a:t> over de 700 filer, der skal </a:t>
            </a:r>
            <a:r>
              <a:rPr lang="da-DK" sz="1100" baseline="0" dirty="0" err="1"/>
              <a:t>checkes</a:t>
            </a:r>
            <a:r>
              <a:rPr lang="da-DK" sz="1100" baseline="0" dirty="0"/>
              <a:t> for tilgængelighed.  Han kan sagtens trække en liste til jer, over de filer, der er på jeres område i mediearkivet. </a:t>
            </a:r>
          </a:p>
          <a:p>
            <a:endParaRPr lang="da-DK" sz="1100" baseline="0" dirty="0"/>
          </a:p>
          <a:p>
            <a:r>
              <a:rPr lang="da-DK" sz="1100" baseline="0" dirty="0"/>
              <a:t>Hvis det har jeres interesse, må I meget gerne sende Henrik en mail og bede om de filer, der ligger på jeres område. I skal huske at oplyse, hvilke områder i mediearkivet, det drejer sig om.</a:t>
            </a:r>
            <a:endParaRPr lang="da-DK" sz="1100" dirty="0"/>
          </a:p>
          <a:p>
            <a:endParaRPr lang="da-DK" sz="1100" dirty="0"/>
          </a:p>
          <a:p>
            <a:r>
              <a:rPr lang="da-DK" sz="1100" baseline="0" dirty="0"/>
              <a:t>I forhold til dokumenter, der er lagt på aabenraa.dk FØR den 23. september 2018, skal disse kun overholde lovens krav om webtilgængelighed, hvis de er ”nødvendige for aktive administrative processer”. Det kan for eksempel være dokumenter, der vejleder i brugen af en selvbetjeningsløsning eller dokumenter, som indgår i selvbetjeningsløsningen.</a:t>
            </a:r>
          </a:p>
          <a:p>
            <a:endParaRPr lang="da-DK" sz="1100" baseline="0" dirty="0"/>
          </a:p>
          <a:p>
            <a:r>
              <a:rPr lang="da-DK" sz="1100" baseline="0" dirty="0"/>
              <a:t>Der er også undtagelser  - Undtagelserne tager typisk afsæt i, at det er svært at gøre indholdet tilgængeligt med den nuværende teknologi eller, at indholdet er uden for myndighedens kontrol. Det kan være dokumenter vi f.eks. modtager fra tredje part og som vi ikke har bedt om.</a:t>
            </a:r>
          </a:p>
          <a:p>
            <a:endParaRPr lang="da-DK" sz="1100" baseline="0" dirty="0"/>
          </a:p>
          <a:p>
            <a:r>
              <a:rPr lang="da-DK" sz="1100" baseline="0" dirty="0"/>
              <a:t>Jeg kommer kort ind på PDF-filer lidt senere, når vi kommer til eksempler, hvad man skal og ikke skal gøre.</a:t>
            </a:r>
          </a:p>
          <a:p>
            <a:endParaRPr lang="da-DK" sz="11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100" dirty="0"/>
              <a:t>Er de</a:t>
            </a:r>
            <a:r>
              <a:rPr lang="da-DK" sz="1100" baseline="0" dirty="0"/>
              <a:t>r spørgsmål til  PDF filer</a:t>
            </a:r>
            <a:endParaRPr lang="da-DK" sz="1100" dirty="0"/>
          </a:p>
          <a:p>
            <a:endParaRPr lang="da-DK" sz="1100" baseline="0" dirty="0"/>
          </a:p>
          <a:p>
            <a:endParaRPr lang="da-DK" sz="1100" baseline="0" dirty="0"/>
          </a:p>
          <a:p>
            <a:endParaRPr lang="da-DK" sz="1100" baseline="0" dirty="0"/>
          </a:p>
          <a:p>
            <a:endParaRPr lang="da-DK" sz="1100" baseline="0" dirty="0"/>
          </a:p>
          <a:p>
            <a:endParaRPr lang="da-DK" sz="11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7</a:t>
            </a:fld>
            <a:endParaRPr lang="da-DK"/>
          </a:p>
        </p:txBody>
      </p:sp>
    </p:spTree>
    <p:extLst>
      <p:ext uri="{BB962C8B-B14F-4D97-AF65-F5344CB8AC3E}">
        <p14:creationId xmlns:p14="http://schemas.microsoft.com/office/powerpoint/2010/main" val="28759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822575" y="355600"/>
            <a:ext cx="2395538" cy="1798638"/>
          </a:xfrm>
        </p:spPr>
      </p:sp>
      <p:sp>
        <p:nvSpPr>
          <p:cNvPr id="3" name="Pladsholder til noter 2"/>
          <p:cNvSpPr>
            <a:spLocks noGrp="1"/>
          </p:cNvSpPr>
          <p:nvPr>
            <p:ph type="body" idx="1"/>
          </p:nvPr>
        </p:nvSpPr>
        <p:spPr>
          <a:xfrm>
            <a:off x="230485" y="1795760"/>
            <a:ext cx="6192688" cy="7776864"/>
          </a:xfrm>
        </p:spPr>
        <p:txBody>
          <a:bodyPr/>
          <a:lstStyle/>
          <a:p>
            <a:r>
              <a:rPr lang="da-DK" baseline="0" dirty="0"/>
              <a:t>Så er vi kommet til roller.</a:t>
            </a:r>
          </a:p>
          <a:p>
            <a:endParaRPr lang="da-DK" baseline="0" dirty="0"/>
          </a:p>
          <a:p>
            <a:r>
              <a:rPr lang="da-DK" baseline="0" dirty="0"/>
              <a:t>Jeg starter lige med vores egen roller her i webgruppen. Vores opgave er det bl.a. at sikre, at </a:t>
            </a:r>
            <a:r>
              <a:rPr lang="da-DK" baseline="0" dirty="0" err="1"/>
              <a:t>Umbraco</a:t>
            </a:r>
            <a:r>
              <a:rPr lang="da-DK" baseline="0" dirty="0"/>
              <a:t> understøtter webtilgængelighed. Det betyder f.eks. at I kan skrive alternative tekster på billeder, der ikke er dekorative, eller at I kan undlade at udfylde alternativ tekst, såfremt billedet er dekorativt. Denne opgave er vi næsten i mål med.</a:t>
            </a:r>
          </a:p>
          <a:p>
            <a:endParaRPr lang="da-DK" baseline="0" dirty="0"/>
          </a:p>
          <a:p>
            <a:r>
              <a:rPr lang="da-DK" baseline="0" dirty="0"/>
              <a:t>Derudover har vi fået implementeret den førnævnte </a:t>
            </a:r>
            <a:r>
              <a:rPr lang="da-DK" baseline="0" dirty="0" err="1"/>
              <a:t>accessibilityfixer</a:t>
            </a:r>
            <a:r>
              <a:rPr lang="da-DK" baseline="0" dirty="0"/>
              <a:t> i </a:t>
            </a:r>
            <a:r>
              <a:rPr lang="da-DK" baseline="0" dirty="0" err="1"/>
              <a:t>officepakken</a:t>
            </a:r>
            <a:r>
              <a:rPr lang="da-DK" baseline="0" dirty="0"/>
              <a:t>. Det er et hjælpeprogram til jer, når I skal udarbejde webtilgængelige filer.</a:t>
            </a:r>
          </a:p>
          <a:p>
            <a:endParaRPr lang="da-DK"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dirty="0"/>
              <a:t>Vi vil gøre hvad vi kan, for at få jer klædt bedst muligt på til opgaven, og det betyder </a:t>
            </a:r>
            <a:r>
              <a:rPr lang="da-DK" baseline="0" dirty="0" err="1"/>
              <a:t>bl</a:t>
            </a:r>
            <a:r>
              <a:rPr lang="da-DK" baseline="0" dirty="0"/>
              <a:t>..a. at vi har udarbejdet vejledninger, der ligger på Medarbejderportalen.</a:t>
            </a:r>
          </a:p>
          <a:p>
            <a:endParaRPr lang="da-DK" baseline="0" dirty="0"/>
          </a:p>
          <a:p>
            <a:r>
              <a:rPr lang="da-DK" baseline="0" dirty="0"/>
              <a:t>Vi har købt adgang til </a:t>
            </a:r>
            <a:r>
              <a:rPr lang="da-DK" baseline="0" dirty="0" err="1"/>
              <a:t>SiteImprove</a:t>
            </a:r>
            <a:r>
              <a:rPr lang="da-DK" baseline="0" dirty="0"/>
              <a:t>, der bl.a. tester aabenraa.dk for tilgængelighed, og giver os besked om, hvor vi ikke lever op til loven, eller hvor der er ting, vi skal tage stilling til. F.eks. skal vi tage stilling til om det er korrekt, når billeder er markeret som dekorative. Vi får vist, om kontrasterne på aabenraa.dk overholder kravene </a:t>
            </a:r>
            <a:r>
              <a:rPr lang="da-DK" baseline="0" dirty="0" err="1"/>
              <a:t>m.m</a:t>
            </a:r>
            <a:endParaRPr lang="da-DK" baseline="0" dirty="0"/>
          </a:p>
          <a:p>
            <a:endParaRPr lang="da-DK" baseline="0" dirty="0"/>
          </a:p>
          <a:p>
            <a:r>
              <a:rPr lang="da-DK" baseline="0" dirty="0"/>
              <a:t>Vi skal sikre, at vores sitemap opdateres løbende. Dvs. at hvis vi ændrer sidestrukturen, skal vi sikre, at sitemap tilpasses. Det skal vi nok nå i mål med inden 23. september 2020.</a:t>
            </a:r>
          </a:p>
          <a:p>
            <a:endParaRPr lang="da-DK" baseline="0" dirty="0"/>
          </a:p>
          <a:p>
            <a:r>
              <a:rPr lang="da-DK" sz="1200" dirty="0"/>
              <a:t>Vi skal sikre, at der findes alternative tekniske løsninger til </a:t>
            </a:r>
            <a:r>
              <a:rPr lang="da-DK" sz="1200" dirty="0" err="1"/>
              <a:t>iFrames</a:t>
            </a:r>
            <a:r>
              <a:rPr lang="da-DK" sz="1200" dirty="0"/>
              <a:t> og tabeller,</a:t>
            </a:r>
            <a:r>
              <a:rPr lang="da-DK" sz="1200" baseline="0" dirty="0"/>
              <a:t> men det </a:t>
            </a:r>
            <a:r>
              <a:rPr lang="da-DK" baseline="0" dirty="0"/>
              <a:t>vender jeg tilbage til senere i præsentationen.</a:t>
            </a:r>
          </a:p>
          <a:p>
            <a:endParaRPr lang="da-DK" baseline="0" dirty="0"/>
          </a:p>
          <a:p>
            <a:r>
              <a:rPr lang="da-DK" baseline="0" dirty="0"/>
              <a:t>Og slutteligt har vi ansvaret for at få udfyldt en webtilgængelighedserklæring, der skal lægges på aabenraa.dk senest den 23. september 2020 – hvilket er lige om lidt.</a:t>
            </a:r>
          </a:p>
          <a:p>
            <a:r>
              <a:rPr lang="da-DK" baseline="0" dirty="0"/>
              <a:t>En tilgængelighedserklæring kan sammenlignes med en form for varedeklaration. Tilgængelighedserklæringen skal blandt andet deklarere i hvilket omfang, aabenraa.dk overholder lovens krav om webtilgængelighed. Denne erklæring skal opdateres en gang årligt. I denne erklæring er det vores opgave at angive, hvor aabenraa.dk ikke lever op til loven.</a:t>
            </a:r>
          </a:p>
          <a:p>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nogen der har spørgsmål til hvad vores rolle er omkring webtilgængelighed?</a:t>
            </a:r>
            <a:endParaRPr lang="da-DK" sz="1200"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8</a:t>
            </a:fld>
            <a:endParaRPr lang="da-DK" dirty="0"/>
          </a:p>
        </p:txBody>
      </p:sp>
    </p:spTree>
    <p:extLst>
      <p:ext uri="{BB962C8B-B14F-4D97-AF65-F5344CB8AC3E}">
        <p14:creationId xmlns:p14="http://schemas.microsoft.com/office/powerpoint/2010/main" val="202410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Selvom indholdsleverandørerne</a:t>
            </a:r>
            <a:r>
              <a:rPr lang="da-DK" baseline="0" dirty="0"/>
              <a:t> ikke er her i da, så skal I vide, at det er deres rolle at have fokus på kommunikation og struktur- både i henhold til den information, der skal ind på siderne i </a:t>
            </a:r>
            <a:r>
              <a:rPr lang="da-DK" baseline="0" dirty="0" err="1"/>
              <a:t>umbraco</a:t>
            </a:r>
            <a:r>
              <a:rPr lang="da-DK" baseline="0" dirty="0"/>
              <a:t> samt evt. bilag, der skal lægges på hjemmesiden. </a:t>
            </a:r>
          </a:p>
          <a:p>
            <a:endParaRPr lang="da-DK" baseline="0" dirty="0"/>
          </a:p>
          <a:p>
            <a:r>
              <a:rPr lang="da-DK" baseline="0" dirty="0"/>
              <a:t>Dvs. at de skal skrive i et simpelt sprog, undgå </a:t>
            </a:r>
            <a:r>
              <a:rPr lang="da-DK" baseline="0" dirty="0" err="1"/>
              <a:t>fagord</a:t>
            </a:r>
            <a:r>
              <a:rPr lang="da-DK" baseline="0" dirty="0"/>
              <a:t>, undgå komplekse ord og lange sætninger. De skal undgå stavefejl og gøre brug af overskrifter og logisk opbygning af siderne.</a:t>
            </a:r>
          </a:p>
          <a:p>
            <a:endParaRPr lang="da-DK" baseline="0" dirty="0"/>
          </a:p>
          <a:p>
            <a:r>
              <a:rPr lang="da-DK" baseline="0" dirty="0"/>
              <a:t>Jeg kender ikke jeres arbejdsgange, men jeg vil anbefale, at det er indholdsleverandørernes eget ansvar at gøre evt. filer, der skal lægges på aabenraa.dk webtilgængelige. </a:t>
            </a:r>
          </a:p>
          <a:p>
            <a:endParaRPr lang="da-DK" dirty="0"/>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dirty="0"/>
              <a:t>Er de</a:t>
            </a:r>
            <a:r>
              <a:rPr lang="da-DK" sz="1200" baseline="0" dirty="0"/>
              <a:t>r spørgsmål til indholdsleverandørernes rolle?</a:t>
            </a:r>
            <a:endParaRPr lang="da-DK" sz="1200" dirty="0"/>
          </a:p>
          <a:p>
            <a:endParaRPr lang="da-DK" dirty="0"/>
          </a:p>
        </p:txBody>
      </p:sp>
      <p:sp>
        <p:nvSpPr>
          <p:cNvPr id="4" name="Pladsholder til slidenummer 3"/>
          <p:cNvSpPr>
            <a:spLocks noGrp="1"/>
          </p:cNvSpPr>
          <p:nvPr>
            <p:ph type="sldNum" sz="quarter" idx="10"/>
          </p:nvPr>
        </p:nvSpPr>
        <p:spPr/>
        <p:txBody>
          <a:bodyPr/>
          <a:lstStyle/>
          <a:p>
            <a:pPr>
              <a:defRPr/>
            </a:pPr>
            <a:fld id="{4A072C7F-F206-46CB-B378-9697C5D838FE}" type="slidenum">
              <a:rPr lang="da-DK" smtClean="0"/>
              <a:pPr>
                <a:defRPr/>
              </a:pPr>
              <a:t>9</a:t>
            </a:fld>
            <a:endParaRPr lang="da-DK"/>
          </a:p>
        </p:txBody>
      </p:sp>
    </p:spTree>
    <p:extLst>
      <p:ext uri="{BB962C8B-B14F-4D97-AF65-F5344CB8AC3E}">
        <p14:creationId xmlns:p14="http://schemas.microsoft.com/office/powerpoint/2010/main" val="4263056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37363"/>
          </a:xfrm>
          <a:prstGeom prst="rect">
            <a:avLst/>
          </a:prstGeom>
          <a:noFill/>
          <a:ln w="9525">
            <a:noFill/>
            <a:miter lim="800000"/>
            <a:headEnd/>
            <a:tailEnd/>
          </a:ln>
        </p:spPr>
      </p:pic>
      <p:sp>
        <p:nvSpPr>
          <p:cNvPr id="3075" name="Rectangle 3"/>
          <p:cNvSpPr>
            <a:spLocks noGrp="1" noChangeArrowheads="1"/>
          </p:cNvSpPr>
          <p:nvPr>
            <p:ph type="ctrTitle"/>
          </p:nvPr>
        </p:nvSpPr>
        <p:spPr>
          <a:xfrm>
            <a:off x="685800" y="1628775"/>
            <a:ext cx="7772400" cy="1470025"/>
          </a:xfrm>
        </p:spPr>
        <p:txBody>
          <a:bodyPr/>
          <a:lstStyle>
            <a:lvl1pPr>
              <a:defRPr sz="4000"/>
            </a:lvl1pPr>
          </a:lstStyle>
          <a:p>
            <a:r>
              <a:rPr lang="da-DK"/>
              <a:t>Klik for at redigere titeltypografi i masteren</a:t>
            </a:r>
          </a:p>
        </p:txBody>
      </p:sp>
      <p:sp>
        <p:nvSpPr>
          <p:cNvPr id="3076" name="Rectangle 4"/>
          <p:cNvSpPr>
            <a:spLocks noGrp="1" noChangeArrowheads="1"/>
          </p:cNvSpPr>
          <p:nvPr>
            <p:ph type="subTitle" idx="1"/>
          </p:nvPr>
        </p:nvSpPr>
        <p:spPr>
          <a:xfrm>
            <a:off x="1371600" y="3644900"/>
            <a:ext cx="6400800" cy="1439863"/>
          </a:xfrm>
        </p:spPr>
        <p:txBody>
          <a:bodyPr/>
          <a:lstStyle>
            <a:lvl1pPr marL="0" indent="0" algn="ctr">
              <a:buFontTx/>
              <a:buNone/>
              <a:defRPr/>
            </a:lvl1pPr>
          </a:lstStyle>
          <a:p>
            <a:r>
              <a:rPr lang="da-DK"/>
              <a:t>Klik for at redigere undertiteltypografien i masteren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9"/>
          <p:cNvSpPr>
            <a:spLocks noGrp="1" noChangeArrowheads="1"/>
          </p:cNvSpPr>
          <p:nvPr>
            <p:ph type="sldNum" sz="quarter" idx="10"/>
          </p:nvPr>
        </p:nvSpPr>
        <p:spPr>
          <a:ln/>
        </p:spPr>
        <p:txBody>
          <a:bodyPr/>
          <a:lstStyle>
            <a:lvl1pPr>
              <a:defRPr/>
            </a:lvl1pPr>
          </a:lstStyle>
          <a:p>
            <a:pPr>
              <a:defRPr/>
            </a:pPr>
            <a:fld id="{34EC5610-CC1D-434B-9D83-DB11ED7B5385}"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620713"/>
            <a:ext cx="2057400" cy="5903912"/>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620713"/>
            <a:ext cx="6019800" cy="5903912"/>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9"/>
          <p:cNvSpPr>
            <a:spLocks noGrp="1" noChangeArrowheads="1"/>
          </p:cNvSpPr>
          <p:nvPr>
            <p:ph type="sldNum" sz="quarter" idx="10"/>
          </p:nvPr>
        </p:nvSpPr>
        <p:spPr>
          <a:ln/>
        </p:spPr>
        <p:txBody>
          <a:bodyPr/>
          <a:lstStyle>
            <a:lvl1pPr>
              <a:defRPr/>
            </a:lvl1pPr>
          </a:lstStyle>
          <a:p>
            <a:pPr>
              <a:defRPr/>
            </a:pPr>
            <a:fld id="{7A421975-57FA-4C71-948B-B72AE5C0CF2C}"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9"/>
          <p:cNvSpPr>
            <a:spLocks noGrp="1" noChangeArrowheads="1"/>
          </p:cNvSpPr>
          <p:nvPr>
            <p:ph type="sldNum" sz="quarter" idx="10"/>
          </p:nvPr>
        </p:nvSpPr>
        <p:spPr>
          <a:ln/>
        </p:spPr>
        <p:txBody>
          <a:bodyPr/>
          <a:lstStyle>
            <a:lvl1pPr>
              <a:defRPr/>
            </a:lvl1pPr>
          </a:lstStyle>
          <a:p>
            <a:pPr>
              <a:defRPr/>
            </a:pPr>
            <a:fld id="{163E6032-8BFD-41BC-8020-D78F621D2C51}"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9"/>
          <p:cNvSpPr>
            <a:spLocks noGrp="1" noChangeArrowheads="1"/>
          </p:cNvSpPr>
          <p:nvPr>
            <p:ph type="sldNum" sz="quarter" idx="10"/>
          </p:nvPr>
        </p:nvSpPr>
        <p:spPr>
          <a:ln/>
        </p:spPr>
        <p:txBody>
          <a:bodyPr/>
          <a:lstStyle>
            <a:lvl1pPr>
              <a:defRPr/>
            </a:lvl1pPr>
          </a:lstStyle>
          <a:p>
            <a:pPr>
              <a:defRPr/>
            </a:pPr>
            <a:fld id="{16393CEB-1A30-4AA6-8113-374B46B0195C}"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9986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9986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9"/>
          <p:cNvSpPr>
            <a:spLocks noGrp="1" noChangeArrowheads="1"/>
          </p:cNvSpPr>
          <p:nvPr>
            <p:ph type="sldNum" sz="quarter" idx="10"/>
          </p:nvPr>
        </p:nvSpPr>
        <p:spPr>
          <a:ln/>
        </p:spPr>
        <p:txBody>
          <a:bodyPr/>
          <a:lstStyle>
            <a:lvl1pPr>
              <a:defRPr/>
            </a:lvl1pPr>
          </a:lstStyle>
          <a:p>
            <a:pPr>
              <a:defRPr/>
            </a:pPr>
            <a:fld id="{A5078850-C978-44F2-8074-FEDDEB57E22A}"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9"/>
          <p:cNvSpPr>
            <a:spLocks noGrp="1" noChangeArrowheads="1"/>
          </p:cNvSpPr>
          <p:nvPr>
            <p:ph type="sldNum" sz="quarter" idx="10"/>
          </p:nvPr>
        </p:nvSpPr>
        <p:spPr>
          <a:ln/>
        </p:spPr>
        <p:txBody>
          <a:bodyPr/>
          <a:lstStyle>
            <a:lvl1pPr>
              <a:defRPr/>
            </a:lvl1pPr>
          </a:lstStyle>
          <a:p>
            <a:pPr>
              <a:defRPr/>
            </a:pPr>
            <a:fld id="{3247ABEC-995E-429E-BBFC-B04EA9073886}"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Rectangle 9"/>
          <p:cNvSpPr>
            <a:spLocks noGrp="1" noChangeArrowheads="1"/>
          </p:cNvSpPr>
          <p:nvPr>
            <p:ph type="sldNum" sz="quarter" idx="10"/>
          </p:nvPr>
        </p:nvSpPr>
        <p:spPr>
          <a:ln/>
        </p:spPr>
        <p:txBody>
          <a:bodyPr/>
          <a:lstStyle>
            <a:lvl1pPr>
              <a:defRPr/>
            </a:lvl1pPr>
          </a:lstStyle>
          <a:p>
            <a:pPr>
              <a:defRPr/>
            </a:pPr>
            <a:fld id="{B1A594FB-0A4A-482A-A975-61C41ED69236}"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B1A5052E-2307-4CE7-B205-C6100D282EFF}"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9"/>
          <p:cNvSpPr>
            <a:spLocks noGrp="1" noChangeArrowheads="1"/>
          </p:cNvSpPr>
          <p:nvPr>
            <p:ph type="sldNum" sz="quarter" idx="10"/>
          </p:nvPr>
        </p:nvSpPr>
        <p:spPr>
          <a:ln/>
        </p:spPr>
        <p:txBody>
          <a:bodyPr/>
          <a:lstStyle>
            <a:lvl1pPr>
              <a:defRPr/>
            </a:lvl1pPr>
          </a:lstStyle>
          <a:p>
            <a:pPr>
              <a:defRPr/>
            </a:pPr>
            <a:fld id="{AA785401-0C83-49B2-A35F-56F11271535B}"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9"/>
          <p:cNvSpPr>
            <a:spLocks noGrp="1" noChangeArrowheads="1"/>
          </p:cNvSpPr>
          <p:nvPr>
            <p:ph type="sldNum" sz="quarter" idx="10"/>
          </p:nvPr>
        </p:nvSpPr>
        <p:spPr>
          <a:ln/>
        </p:spPr>
        <p:txBody>
          <a:bodyPr/>
          <a:lstStyle>
            <a:lvl1pPr>
              <a:defRPr/>
            </a:lvl1pPr>
          </a:lstStyle>
          <a:p>
            <a:pPr>
              <a:defRPr/>
            </a:pPr>
            <a:fld id="{A1720A82-F5A4-4DFF-A373-B9D0E9C655D4}"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6207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8" name="Rectangle 3"/>
          <p:cNvSpPr>
            <a:spLocks noGrp="1" noChangeArrowheads="1"/>
          </p:cNvSpPr>
          <p:nvPr>
            <p:ph type="body" idx="1"/>
          </p:nvPr>
        </p:nvSpPr>
        <p:spPr bwMode="auto">
          <a:xfrm>
            <a:off x="457200" y="19986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33" name="Rectangle 9"/>
          <p:cNvSpPr>
            <a:spLocks noGrp="1" noChangeArrowheads="1"/>
          </p:cNvSpPr>
          <p:nvPr>
            <p:ph type="sldNum" sz="quarter" idx="4"/>
          </p:nvPr>
        </p:nvSpPr>
        <p:spPr bwMode="auto">
          <a:xfrm>
            <a:off x="8712200" y="6237288"/>
            <a:ext cx="53975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fld id="{A0814E3C-B992-4BCD-92CE-FE6EDCECD38B}"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eaLnBrk="1" fontAlgn="base" hangingPunct="1">
        <a:spcBef>
          <a:spcPct val="0"/>
        </a:spcBef>
        <a:spcAft>
          <a:spcPct val="0"/>
        </a:spcAft>
        <a:defRPr sz="3200">
          <a:solidFill>
            <a:srgbClr val="0071E2"/>
          </a:solidFill>
          <a:latin typeface="+mj-lt"/>
          <a:ea typeface="+mj-ea"/>
          <a:cs typeface="+mj-cs"/>
        </a:defRPr>
      </a:lvl1pPr>
      <a:lvl2pPr algn="ctr" rtl="0" eaLnBrk="1" fontAlgn="base" hangingPunct="1">
        <a:spcBef>
          <a:spcPct val="0"/>
        </a:spcBef>
        <a:spcAft>
          <a:spcPct val="0"/>
        </a:spcAft>
        <a:defRPr sz="3200">
          <a:solidFill>
            <a:srgbClr val="0071E2"/>
          </a:solidFill>
          <a:latin typeface="Verdana" pitchFamily="34" charset="0"/>
        </a:defRPr>
      </a:lvl2pPr>
      <a:lvl3pPr algn="ctr" rtl="0" eaLnBrk="1" fontAlgn="base" hangingPunct="1">
        <a:spcBef>
          <a:spcPct val="0"/>
        </a:spcBef>
        <a:spcAft>
          <a:spcPct val="0"/>
        </a:spcAft>
        <a:defRPr sz="3200">
          <a:solidFill>
            <a:srgbClr val="0071E2"/>
          </a:solidFill>
          <a:latin typeface="Verdana" pitchFamily="34" charset="0"/>
        </a:defRPr>
      </a:lvl3pPr>
      <a:lvl4pPr algn="ctr" rtl="0" eaLnBrk="1" fontAlgn="base" hangingPunct="1">
        <a:spcBef>
          <a:spcPct val="0"/>
        </a:spcBef>
        <a:spcAft>
          <a:spcPct val="0"/>
        </a:spcAft>
        <a:defRPr sz="3200">
          <a:solidFill>
            <a:srgbClr val="0071E2"/>
          </a:solidFill>
          <a:latin typeface="Verdana" pitchFamily="34" charset="0"/>
        </a:defRPr>
      </a:lvl4pPr>
      <a:lvl5pPr algn="ctr" rtl="0" eaLnBrk="1" fontAlgn="base" hangingPunct="1">
        <a:spcBef>
          <a:spcPct val="0"/>
        </a:spcBef>
        <a:spcAft>
          <a:spcPct val="0"/>
        </a:spcAft>
        <a:defRPr sz="3200">
          <a:solidFill>
            <a:srgbClr val="0071E2"/>
          </a:solidFill>
          <a:latin typeface="Verdana" pitchFamily="34" charset="0"/>
        </a:defRPr>
      </a:lvl5pPr>
      <a:lvl6pPr marL="457200" algn="ctr" rtl="0" eaLnBrk="1" fontAlgn="base" hangingPunct="1">
        <a:spcBef>
          <a:spcPct val="0"/>
        </a:spcBef>
        <a:spcAft>
          <a:spcPct val="0"/>
        </a:spcAft>
        <a:defRPr sz="3200">
          <a:solidFill>
            <a:srgbClr val="0071E2"/>
          </a:solidFill>
          <a:latin typeface="Verdana" pitchFamily="34" charset="0"/>
        </a:defRPr>
      </a:lvl6pPr>
      <a:lvl7pPr marL="914400" algn="ctr" rtl="0" eaLnBrk="1" fontAlgn="base" hangingPunct="1">
        <a:spcBef>
          <a:spcPct val="0"/>
        </a:spcBef>
        <a:spcAft>
          <a:spcPct val="0"/>
        </a:spcAft>
        <a:defRPr sz="3200">
          <a:solidFill>
            <a:srgbClr val="0071E2"/>
          </a:solidFill>
          <a:latin typeface="Verdana" pitchFamily="34" charset="0"/>
        </a:defRPr>
      </a:lvl7pPr>
      <a:lvl8pPr marL="1371600" algn="ctr" rtl="0" eaLnBrk="1" fontAlgn="base" hangingPunct="1">
        <a:spcBef>
          <a:spcPct val="0"/>
        </a:spcBef>
        <a:spcAft>
          <a:spcPct val="0"/>
        </a:spcAft>
        <a:defRPr sz="3200">
          <a:solidFill>
            <a:srgbClr val="0071E2"/>
          </a:solidFill>
          <a:latin typeface="Verdana" pitchFamily="34" charset="0"/>
        </a:defRPr>
      </a:lvl8pPr>
      <a:lvl9pPr marL="1828800" algn="ctr" rtl="0" eaLnBrk="1" fontAlgn="base" hangingPunct="1">
        <a:spcBef>
          <a:spcPct val="0"/>
        </a:spcBef>
        <a:spcAft>
          <a:spcPct val="0"/>
        </a:spcAft>
        <a:defRPr sz="3200">
          <a:solidFill>
            <a:srgbClr val="0071E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darbejderportalen.aabenraa.dk/hjaelp-til-alle/it-og-digitalisering/web/vigtig-info-til-webredaktoerer/webtilgaengelighe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digst.dk/digital-service/webtilgaengelighed/"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855" y="1052736"/>
            <a:ext cx="8229600" cy="1143000"/>
          </a:xfrm>
        </p:spPr>
        <p:txBody>
          <a:bodyPr/>
          <a:lstStyle/>
          <a:p>
            <a:r>
              <a:rPr lang="da-DK" sz="2800" dirty="0"/>
              <a:t>Webtilgængelighed for </a:t>
            </a:r>
            <a:br>
              <a:rPr lang="da-DK" sz="2800" dirty="0"/>
            </a:br>
            <a:r>
              <a:rPr lang="da-DK" sz="2800" dirty="0"/>
              <a:t>webredaktører</a:t>
            </a:r>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1</a:t>
            </a:fld>
            <a:endParaRPr lang="da-DK"/>
          </a:p>
        </p:txBody>
      </p:sp>
      <p:pic>
        <p:nvPicPr>
          <p:cNvPr id="1026" name="Picture 2" descr="Relateret bill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053" y="2492896"/>
            <a:ext cx="4933203" cy="2774927"/>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4E3A5CFE-2756-5F40-8272-52DAB63F357A}"/>
              </a:ext>
            </a:extLst>
          </p:cNvPr>
          <p:cNvSpPr txBox="1">
            <a:spLocks/>
          </p:cNvSpPr>
          <p:nvPr/>
        </p:nvSpPr>
        <p:spPr bwMode="auto">
          <a:xfrm>
            <a:off x="251519" y="5381625"/>
            <a:ext cx="843593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rgbClr val="0071E2"/>
                </a:solidFill>
                <a:latin typeface="+mj-lt"/>
                <a:ea typeface="+mj-ea"/>
                <a:cs typeface="+mj-cs"/>
              </a:defRPr>
            </a:lvl1pPr>
            <a:lvl2pPr algn="ctr" rtl="0" eaLnBrk="1" fontAlgn="base" hangingPunct="1">
              <a:spcBef>
                <a:spcPct val="0"/>
              </a:spcBef>
              <a:spcAft>
                <a:spcPct val="0"/>
              </a:spcAft>
              <a:defRPr sz="3200">
                <a:solidFill>
                  <a:srgbClr val="0071E2"/>
                </a:solidFill>
                <a:latin typeface="Verdana" pitchFamily="34" charset="0"/>
              </a:defRPr>
            </a:lvl2pPr>
            <a:lvl3pPr algn="ctr" rtl="0" eaLnBrk="1" fontAlgn="base" hangingPunct="1">
              <a:spcBef>
                <a:spcPct val="0"/>
              </a:spcBef>
              <a:spcAft>
                <a:spcPct val="0"/>
              </a:spcAft>
              <a:defRPr sz="3200">
                <a:solidFill>
                  <a:srgbClr val="0071E2"/>
                </a:solidFill>
                <a:latin typeface="Verdana" pitchFamily="34" charset="0"/>
              </a:defRPr>
            </a:lvl3pPr>
            <a:lvl4pPr algn="ctr" rtl="0" eaLnBrk="1" fontAlgn="base" hangingPunct="1">
              <a:spcBef>
                <a:spcPct val="0"/>
              </a:spcBef>
              <a:spcAft>
                <a:spcPct val="0"/>
              </a:spcAft>
              <a:defRPr sz="3200">
                <a:solidFill>
                  <a:srgbClr val="0071E2"/>
                </a:solidFill>
                <a:latin typeface="Verdana" pitchFamily="34" charset="0"/>
              </a:defRPr>
            </a:lvl4pPr>
            <a:lvl5pPr algn="ctr" rtl="0" eaLnBrk="1" fontAlgn="base" hangingPunct="1">
              <a:spcBef>
                <a:spcPct val="0"/>
              </a:spcBef>
              <a:spcAft>
                <a:spcPct val="0"/>
              </a:spcAft>
              <a:defRPr sz="3200">
                <a:solidFill>
                  <a:srgbClr val="0071E2"/>
                </a:solidFill>
                <a:latin typeface="Verdana" pitchFamily="34" charset="0"/>
              </a:defRPr>
            </a:lvl5pPr>
            <a:lvl6pPr marL="457200" algn="ctr" rtl="0" eaLnBrk="1" fontAlgn="base" hangingPunct="1">
              <a:spcBef>
                <a:spcPct val="0"/>
              </a:spcBef>
              <a:spcAft>
                <a:spcPct val="0"/>
              </a:spcAft>
              <a:defRPr sz="3200">
                <a:solidFill>
                  <a:srgbClr val="0071E2"/>
                </a:solidFill>
                <a:latin typeface="Verdana" pitchFamily="34" charset="0"/>
              </a:defRPr>
            </a:lvl6pPr>
            <a:lvl7pPr marL="914400" algn="ctr" rtl="0" eaLnBrk="1" fontAlgn="base" hangingPunct="1">
              <a:spcBef>
                <a:spcPct val="0"/>
              </a:spcBef>
              <a:spcAft>
                <a:spcPct val="0"/>
              </a:spcAft>
              <a:defRPr sz="3200">
                <a:solidFill>
                  <a:srgbClr val="0071E2"/>
                </a:solidFill>
                <a:latin typeface="Verdana" pitchFamily="34" charset="0"/>
              </a:defRPr>
            </a:lvl7pPr>
            <a:lvl8pPr marL="1371600" algn="ctr" rtl="0" eaLnBrk="1" fontAlgn="base" hangingPunct="1">
              <a:spcBef>
                <a:spcPct val="0"/>
              </a:spcBef>
              <a:spcAft>
                <a:spcPct val="0"/>
              </a:spcAft>
              <a:defRPr sz="3200">
                <a:solidFill>
                  <a:srgbClr val="0071E2"/>
                </a:solidFill>
                <a:latin typeface="Verdana" pitchFamily="34" charset="0"/>
              </a:defRPr>
            </a:lvl8pPr>
            <a:lvl9pPr marL="1828800" algn="ctr" rtl="0" eaLnBrk="1" fontAlgn="base" hangingPunct="1">
              <a:spcBef>
                <a:spcPct val="0"/>
              </a:spcBef>
              <a:spcAft>
                <a:spcPct val="0"/>
              </a:spcAft>
              <a:defRPr sz="3200">
                <a:solidFill>
                  <a:srgbClr val="0071E2"/>
                </a:solidFill>
                <a:latin typeface="Verdana" pitchFamily="34" charset="0"/>
              </a:defRPr>
            </a:lvl9pPr>
          </a:lstStyle>
          <a:p>
            <a:r>
              <a:rPr lang="da-DK" sz="2200" kern="0" dirty="0">
                <a:solidFill>
                  <a:srgbClr val="FF0000"/>
                </a:solidFill>
              </a:rPr>
              <a:t>Vi anbefaler, at I slukker for jeres kamera og mikrofon</a:t>
            </a:r>
          </a:p>
        </p:txBody>
      </p:sp>
    </p:spTree>
    <p:extLst>
      <p:ext uri="{BB962C8B-B14F-4D97-AF65-F5344CB8AC3E}">
        <p14:creationId xmlns:p14="http://schemas.microsoft.com/office/powerpoint/2010/main" val="1694108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10</a:t>
            </a:fld>
            <a:endParaRPr lang="da-DK"/>
          </a:p>
        </p:txBody>
      </p:sp>
      <p:sp>
        <p:nvSpPr>
          <p:cNvPr id="5" name="Titel 1"/>
          <p:cNvSpPr txBox="1">
            <a:spLocks/>
          </p:cNvSpPr>
          <p:nvPr/>
        </p:nvSpPr>
        <p:spPr bwMode="auto">
          <a:xfrm>
            <a:off x="609600" y="7731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rgbClr val="0071E2"/>
                </a:solidFill>
                <a:latin typeface="+mj-lt"/>
                <a:ea typeface="+mj-ea"/>
                <a:cs typeface="+mj-cs"/>
              </a:defRPr>
            </a:lvl1pPr>
            <a:lvl2pPr algn="ctr" rtl="0" eaLnBrk="1" fontAlgn="base" hangingPunct="1">
              <a:spcBef>
                <a:spcPct val="0"/>
              </a:spcBef>
              <a:spcAft>
                <a:spcPct val="0"/>
              </a:spcAft>
              <a:defRPr sz="3200">
                <a:solidFill>
                  <a:srgbClr val="0071E2"/>
                </a:solidFill>
                <a:latin typeface="Verdana" pitchFamily="34" charset="0"/>
              </a:defRPr>
            </a:lvl2pPr>
            <a:lvl3pPr algn="ctr" rtl="0" eaLnBrk="1" fontAlgn="base" hangingPunct="1">
              <a:spcBef>
                <a:spcPct val="0"/>
              </a:spcBef>
              <a:spcAft>
                <a:spcPct val="0"/>
              </a:spcAft>
              <a:defRPr sz="3200">
                <a:solidFill>
                  <a:srgbClr val="0071E2"/>
                </a:solidFill>
                <a:latin typeface="Verdana" pitchFamily="34" charset="0"/>
              </a:defRPr>
            </a:lvl3pPr>
            <a:lvl4pPr algn="ctr" rtl="0" eaLnBrk="1" fontAlgn="base" hangingPunct="1">
              <a:spcBef>
                <a:spcPct val="0"/>
              </a:spcBef>
              <a:spcAft>
                <a:spcPct val="0"/>
              </a:spcAft>
              <a:defRPr sz="3200">
                <a:solidFill>
                  <a:srgbClr val="0071E2"/>
                </a:solidFill>
                <a:latin typeface="Verdana" pitchFamily="34" charset="0"/>
              </a:defRPr>
            </a:lvl4pPr>
            <a:lvl5pPr algn="ctr" rtl="0" eaLnBrk="1" fontAlgn="base" hangingPunct="1">
              <a:spcBef>
                <a:spcPct val="0"/>
              </a:spcBef>
              <a:spcAft>
                <a:spcPct val="0"/>
              </a:spcAft>
              <a:defRPr sz="3200">
                <a:solidFill>
                  <a:srgbClr val="0071E2"/>
                </a:solidFill>
                <a:latin typeface="Verdana" pitchFamily="34" charset="0"/>
              </a:defRPr>
            </a:lvl5pPr>
            <a:lvl6pPr marL="457200" algn="ctr" rtl="0" eaLnBrk="1" fontAlgn="base" hangingPunct="1">
              <a:spcBef>
                <a:spcPct val="0"/>
              </a:spcBef>
              <a:spcAft>
                <a:spcPct val="0"/>
              </a:spcAft>
              <a:defRPr sz="3200">
                <a:solidFill>
                  <a:srgbClr val="0071E2"/>
                </a:solidFill>
                <a:latin typeface="Verdana" pitchFamily="34" charset="0"/>
              </a:defRPr>
            </a:lvl6pPr>
            <a:lvl7pPr marL="914400" algn="ctr" rtl="0" eaLnBrk="1" fontAlgn="base" hangingPunct="1">
              <a:spcBef>
                <a:spcPct val="0"/>
              </a:spcBef>
              <a:spcAft>
                <a:spcPct val="0"/>
              </a:spcAft>
              <a:defRPr sz="3200">
                <a:solidFill>
                  <a:srgbClr val="0071E2"/>
                </a:solidFill>
                <a:latin typeface="Verdana" pitchFamily="34" charset="0"/>
              </a:defRPr>
            </a:lvl7pPr>
            <a:lvl8pPr marL="1371600" algn="ctr" rtl="0" eaLnBrk="1" fontAlgn="base" hangingPunct="1">
              <a:spcBef>
                <a:spcPct val="0"/>
              </a:spcBef>
              <a:spcAft>
                <a:spcPct val="0"/>
              </a:spcAft>
              <a:defRPr sz="3200">
                <a:solidFill>
                  <a:srgbClr val="0071E2"/>
                </a:solidFill>
                <a:latin typeface="Verdana" pitchFamily="34" charset="0"/>
              </a:defRPr>
            </a:lvl8pPr>
            <a:lvl9pPr marL="1828800" algn="ctr" rtl="0" eaLnBrk="1" fontAlgn="base" hangingPunct="1">
              <a:spcBef>
                <a:spcPct val="0"/>
              </a:spcBef>
              <a:spcAft>
                <a:spcPct val="0"/>
              </a:spcAft>
              <a:defRPr sz="3200">
                <a:solidFill>
                  <a:srgbClr val="0071E2"/>
                </a:solidFill>
                <a:latin typeface="Verdana" pitchFamily="34" charset="0"/>
              </a:defRPr>
            </a:lvl9pPr>
          </a:lstStyle>
          <a:p>
            <a:r>
              <a:rPr lang="da-DK" dirty="0"/>
              <a:t>Webredaktørernes rolle</a:t>
            </a:r>
          </a:p>
        </p:txBody>
      </p:sp>
      <p:sp>
        <p:nvSpPr>
          <p:cNvPr id="6" name="Pladsholder til indhold 2"/>
          <p:cNvSpPr txBox="1">
            <a:spLocks/>
          </p:cNvSpPr>
          <p:nvPr/>
        </p:nvSpPr>
        <p:spPr bwMode="auto">
          <a:xfrm>
            <a:off x="609600" y="21510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da-DK" dirty="0"/>
              <a:t>Som webredaktør skal fokus være på:</a:t>
            </a:r>
          </a:p>
          <a:p>
            <a:pPr lvl="1"/>
            <a:r>
              <a:rPr lang="da-DK" sz="2000" dirty="0"/>
              <a:t>at udfylde </a:t>
            </a:r>
            <a:r>
              <a:rPr lang="da-DK" sz="2000" dirty="0" err="1"/>
              <a:t>meta</a:t>
            </a:r>
            <a:r>
              <a:rPr lang="da-DK" sz="2000" dirty="0"/>
              <a:t> </a:t>
            </a:r>
            <a:r>
              <a:rPr lang="da-DK" sz="2000" dirty="0" err="1"/>
              <a:t>descriptions</a:t>
            </a:r>
            <a:r>
              <a:rPr lang="da-DK" sz="2000" dirty="0"/>
              <a:t>, titler og overskrifter skal markeres korrekt</a:t>
            </a:r>
          </a:p>
          <a:p>
            <a:pPr lvl="1"/>
            <a:r>
              <a:rPr lang="da-DK" sz="2000" dirty="0"/>
              <a:t>at anvende linktekster så det tydeliggøres, hvor brugeren sendes hen og undgå links som "Læs mere".</a:t>
            </a:r>
          </a:p>
          <a:p>
            <a:pPr lvl="1"/>
            <a:r>
              <a:rPr lang="da-DK" sz="2000" dirty="0"/>
              <a:t>at sikre at alle links virker.</a:t>
            </a:r>
          </a:p>
          <a:p>
            <a:pPr lvl="1"/>
            <a:r>
              <a:rPr lang="da-DK" sz="2000" dirty="0"/>
              <a:t>at angive alternative tekster (ALT-tekster) til billeder, der ikke blot er dekorative.</a:t>
            </a:r>
          </a:p>
          <a:p>
            <a:pPr lvl="1"/>
            <a:r>
              <a:rPr lang="da-DK" sz="2000" dirty="0"/>
              <a:t>Aldrig at indsætte tekst på billeder, da det ikke kan aflæses af computeren.</a:t>
            </a:r>
          </a:p>
          <a:p>
            <a:pPr lvl="1"/>
            <a:r>
              <a:rPr lang="da-DK" sz="2000" dirty="0"/>
              <a:t>PDF-filer skal være webtilgængelige før de uploades.</a:t>
            </a:r>
          </a:p>
          <a:p>
            <a:pPr lvl="1"/>
            <a:endParaRPr lang="da-DK" sz="2000" dirty="0"/>
          </a:p>
          <a:p>
            <a:pPr lvl="1"/>
            <a:endParaRPr lang="da-DK" dirty="0"/>
          </a:p>
        </p:txBody>
      </p:sp>
    </p:spTree>
    <p:extLst>
      <p:ext uri="{BB962C8B-B14F-4D97-AF65-F5344CB8AC3E}">
        <p14:creationId xmlns:p14="http://schemas.microsoft.com/office/powerpoint/2010/main" val="46040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763713"/>
          </a:xfrm>
        </p:spPr>
        <p:txBody>
          <a:bodyPr/>
          <a:lstStyle/>
          <a:p>
            <a:r>
              <a:rPr lang="da-DK" dirty="0"/>
              <a:t/>
            </a:r>
            <a:br>
              <a:rPr lang="da-DK" dirty="0"/>
            </a:br>
            <a:r>
              <a:rPr lang="da-DK" dirty="0"/>
              <a:t>Eksempler</a:t>
            </a:r>
            <a:br>
              <a:rPr lang="da-DK" dirty="0"/>
            </a:br>
            <a:r>
              <a:rPr lang="da-DK" sz="2800" dirty="0"/>
              <a:t>Overskriftstypografi</a:t>
            </a:r>
          </a:p>
        </p:txBody>
      </p:sp>
      <p:pic>
        <p:nvPicPr>
          <p:cNvPr id="5" name="Pladsholder til indhold 4"/>
          <p:cNvPicPr>
            <a:picLocks noGrp="1" noChangeAspect="1"/>
          </p:cNvPicPr>
          <p:nvPr>
            <p:ph idx="1"/>
          </p:nvPr>
        </p:nvPicPr>
        <p:blipFill>
          <a:blip r:embed="rId3"/>
          <a:stretch>
            <a:fillRect/>
          </a:stretch>
        </p:blipFill>
        <p:spPr>
          <a:xfrm>
            <a:off x="457200" y="1763713"/>
            <a:ext cx="8229600" cy="4227878"/>
          </a:xfrm>
          <a:prstGeom prst="rect">
            <a:avLst/>
          </a:prstGeom>
        </p:spPr>
      </p:pic>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11</a:t>
            </a:fld>
            <a:endParaRPr lang="da-DK"/>
          </a:p>
        </p:txBody>
      </p:sp>
      <p:sp>
        <p:nvSpPr>
          <p:cNvPr id="6" name="Ellipse 5"/>
          <p:cNvSpPr/>
          <p:nvPr/>
        </p:nvSpPr>
        <p:spPr>
          <a:xfrm>
            <a:off x="2123728" y="3015459"/>
            <a:ext cx="2088232" cy="574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5659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Links - sigende tekster</a:t>
            </a:r>
          </a:p>
        </p:txBody>
      </p:sp>
      <p:pic>
        <p:nvPicPr>
          <p:cNvPr id="5" name="Pladsholder til indhold 4"/>
          <p:cNvPicPr>
            <a:picLocks noGrp="1" noChangeAspect="1"/>
          </p:cNvPicPr>
          <p:nvPr>
            <p:ph idx="1"/>
          </p:nvPr>
        </p:nvPicPr>
        <p:blipFill>
          <a:blip r:embed="rId3"/>
          <a:stretch>
            <a:fillRect/>
          </a:stretch>
        </p:blipFill>
        <p:spPr>
          <a:xfrm>
            <a:off x="482600" y="1981902"/>
            <a:ext cx="8229600" cy="4399054"/>
          </a:xfrm>
          <a:prstGeom prst="rect">
            <a:avLst/>
          </a:prstGeom>
        </p:spPr>
      </p:pic>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12</a:t>
            </a:fld>
            <a:endParaRPr lang="da-DK"/>
          </a:p>
        </p:txBody>
      </p:sp>
      <p:sp>
        <p:nvSpPr>
          <p:cNvPr id="6" name="Ellipse 5"/>
          <p:cNvSpPr/>
          <p:nvPr/>
        </p:nvSpPr>
        <p:spPr>
          <a:xfrm>
            <a:off x="3913324" y="2019049"/>
            <a:ext cx="1368152" cy="574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3131840" y="5949280"/>
            <a:ext cx="1080120" cy="511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2872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Links – No go</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13</a:t>
            </a:fld>
            <a:endParaRPr lang="da-DK"/>
          </a:p>
        </p:txBody>
      </p:sp>
      <p:pic>
        <p:nvPicPr>
          <p:cNvPr id="5" name="Billede 4"/>
          <p:cNvPicPr>
            <a:picLocks noChangeAspect="1"/>
          </p:cNvPicPr>
          <p:nvPr/>
        </p:nvPicPr>
        <p:blipFill rotWithShape="1">
          <a:blip r:embed="rId3"/>
          <a:srcRect t="-486" r="25674" b="486"/>
          <a:stretch/>
        </p:blipFill>
        <p:spPr>
          <a:xfrm>
            <a:off x="323528" y="3068960"/>
            <a:ext cx="8241685" cy="2628877"/>
          </a:xfrm>
          <a:prstGeom prst="rect">
            <a:avLst/>
          </a:prstGeom>
        </p:spPr>
      </p:pic>
      <p:sp>
        <p:nvSpPr>
          <p:cNvPr id="6" name="Ellipse 5"/>
          <p:cNvSpPr/>
          <p:nvPr/>
        </p:nvSpPr>
        <p:spPr>
          <a:xfrm>
            <a:off x="4211960" y="3645024"/>
            <a:ext cx="1080120" cy="511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7496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Dekorative billeder</a:t>
            </a:r>
          </a:p>
        </p:txBody>
      </p:sp>
      <p:pic>
        <p:nvPicPr>
          <p:cNvPr id="5" name="Pladsholder til indhold 4"/>
          <p:cNvPicPr>
            <a:picLocks noGrp="1" noChangeAspect="1"/>
          </p:cNvPicPr>
          <p:nvPr>
            <p:ph idx="1"/>
          </p:nvPr>
        </p:nvPicPr>
        <p:blipFill>
          <a:blip r:embed="rId3"/>
          <a:stretch>
            <a:fillRect/>
          </a:stretch>
        </p:blipFill>
        <p:spPr>
          <a:xfrm>
            <a:off x="422212" y="1772260"/>
            <a:ext cx="4657973" cy="3350781"/>
          </a:xfrm>
          <a:prstGeom prst="rect">
            <a:avLst/>
          </a:prstGeom>
        </p:spPr>
      </p:pic>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14</a:t>
            </a:fld>
            <a:endParaRPr lang="da-DK"/>
          </a:p>
        </p:txBody>
      </p:sp>
      <p:pic>
        <p:nvPicPr>
          <p:cNvPr id="6" name="Billede 5"/>
          <p:cNvPicPr>
            <a:picLocks noChangeAspect="1"/>
          </p:cNvPicPr>
          <p:nvPr/>
        </p:nvPicPr>
        <p:blipFill>
          <a:blip r:embed="rId4"/>
          <a:stretch>
            <a:fillRect/>
          </a:stretch>
        </p:blipFill>
        <p:spPr>
          <a:xfrm>
            <a:off x="4139952" y="3120162"/>
            <a:ext cx="4493860" cy="3212309"/>
          </a:xfrm>
          <a:prstGeom prst="rect">
            <a:avLst/>
          </a:prstGeom>
        </p:spPr>
      </p:pic>
      <p:sp>
        <p:nvSpPr>
          <p:cNvPr id="7" name="Ellipse 6"/>
          <p:cNvSpPr/>
          <p:nvPr/>
        </p:nvSpPr>
        <p:spPr>
          <a:xfrm>
            <a:off x="3851920" y="5874418"/>
            <a:ext cx="4781892" cy="511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3315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Ikke dekorative billeder</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15</a:t>
            </a:fld>
            <a:endParaRPr lang="da-DK"/>
          </a:p>
        </p:txBody>
      </p:sp>
      <p:pic>
        <p:nvPicPr>
          <p:cNvPr id="6" name="Billede 5"/>
          <p:cNvPicPr>
            <a:picLocks noChangeAspect="1"/>
          </p:cNvPicPr>
          <p:nvPr/>
        </p:nvPicPr>
        <p:blipFill>
          <a:blip r:embed="rId3"/>
          <a:stretch>
            <a:fillRect/>
          </a:stretch>
        </p:blipFill>
        <p:spPr>
          <a:xfrm>
            <a:off x="293404" y="1763712"/>
            <a:ext cx="4664922" cy="2601391"/>
          </a:xfrm>
          <a:prstGeom prst="rect">
            <a:avLst/>
          </a:prstGeom>
        </p:spPr>
      </p:pic>
      <p:pic>
        <p:nvPicPr>
          <p:cNvPr id="8" name="Billede 7"/>
          <p:cNvPicPr>
            <a:picLocks noChangeAspect="1"/>
          </p:cNvPicPr>
          <p:nvPr/>
        </p:nvPicPr>
        <p:blipFill>
          <a:blip r:embed="rId4"/>
          <a:stretch>
            <a:fillRect/>
          </a:stretch>
        </p:blipFill>
        <p:spPr>
          <a:xfrm>
            <a:off x="3707904" y="3193428"/>
            <a:ext cx="4618856" cy="3043860"/>
          </a:xfrm>
          <a:prstGeom prst="rect">
            <a:avLst/>
          </a:prstGeom>
        </p:spPr>
      </p:pic>
    </p:spTree>
    <p:extLst>
      <p:ext uri="{BB962C8B-B14F-4D97-AF65-F5344CB8AC3E}">
        <p14:creationId xmlns:p14="http://schemas.microsoft.com/office/powerpoint/2010/main" val="1144096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Eksempel fra statsministeriets hjemmeside</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16</a:t>
            </a:fld>
            <a:endParaRPr lang="da-DK"/>
          </a:p>
        </p:txBody>
      </p:sp>
      <p:pic>
        <p:nvPicPr>
          <p:cNvPr id="5" name="Pladsholder til indhold 4" descr="Screendumb af statsmisteriets hjemmeside, der viser og beskriver Mette Frederikse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2139046"/>
            <a:ext cx="4752875" cy="2485141"/>
          </a:xfrm>
          <a:prstGeom prst="rect">
            <a:avLst/>
          </a:prstGeom>
          <a:noFill/>
          <a:ln>
            <a:noFill/>
          </a:ln>
        </p:spPr>
      </p:pic>
      <p:sp>
        <p:nvSpPr>
          <p:cNvPr id="6" name="Rektangel 5"/>
          <p:cNvSpPr/>
          <p:nvPr/>
        </p:nvSpPr>
        <p:spPr>
          <a:xfrm>
            <a:off x="471064" y="4999521"/>
            <a:ext cx="8260517" cy="1200329"/>
          </a:xfrm>
          <a:prstGeom prst="rect">
            <a:avLst/>
          </a:prstGeom>
        </p:spPr>
        <p:txBody>
          <a:bodyPr wrap="square">
            <a:spAutoFit/>
          </a:bodyPr>
          <a:lstStyle/>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”Billede af Mette Frederiksen”</a:t>
            </a:r>
          </a:p>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Mette Frederiksen, Statsminister</a:t>
            </a:r>
          </a:p>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alt=”” (tom alt-tekst – dvs. billedet vurderes som dekorativt) </a:t>
            </a:r>
          </a:p>
          <a:p>
            <a:pPr marL="342900" lvl="0" indent="-342900">
              <a:spcAft>
                <a:spcPts val="0"/>
              </a:spcAft>
              <a:buFont typeface="+mj-lt"/>
              <a:buAutoNum type="arabicPeriod"/>
            </a:pPr>
            <a:r>
              <a:rPr lang="da-DK" dirty="0">
                <a:latin typeface="Verdana" panose="020B0604030504040204" pitchFamily="34" charset="0"/>
                <a:ea typeface="Times New Roman" panose="02020603050405020304" pitchFamily="18" charset="0"/>
                <a:cs typeface="Arial" panose="020B0604020202020204" pitchFamily="34" charset="0"/>
              </a:rPr>
              <a:t>Mette Frederiksen</a:t>
            </a:r>
          </a:p>
        </p:txBody>
      </p:sp>
    </p:spTree>
    <p:extLst>
      <p:ext uri="{BB962C8B-B14F-4D97-AF65-F5344CB8AC3E}">
        <p14:creationId xmlns:p14="http://schemas.microsoft.com/office/powerpoint/2010/main" val="143361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Ingen tekst i billeder</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17</a:t>
            </a:fld>
            <a:endParaRPr lang="da-DK"/>
          </a:p>
        </p:txBody>
      </p:sp>
      <p:pic>
        <p:nvPicPr>
          <p:cNvPr id="3" name="Billede 2"/>
          <p:cNvPicPr>
            <a:picLocks noChangeAspect="1"/>
          </p:cNvPicPr>
          <p:nvPr/>
        </p:nvPicPr>
        <p:blipFill rotWithShape="1">
          <a:blip r:embed="rId3"/>
          <a:srcRect l="19729" t="9454" r="18423" b="41958"/>
          <a:stretch/>
        </p:blipFill>
        <p:spPr>
          <a:xfrm>
            <a:off x="1043607" y="1988840"/>
            <a:ext cx="5245783" cy="2232248"/>
          </a:xfrm>
          <a:prstGeom prst="rect">
            <a:avLst/>
          </a:prstGeom>
        </p:spPr>
      </p:pic>
      <p:pic>
        <p:nvPicPr>
          <p:cNvPr id="6" name="Billede 5"/>
          <p:cNvPicPr>
            <a:picLocks noChangeAspect="1"/>
          </p:cNvPicPr>
          <p:nvPr/>
        </p:nvPicPr>
        <p:blipFill rotWithShape="1">
          <a:blip r:embed="rId4"/>
          <a:srcRect l="16926" t="6384" r="14563" b="38370"/>
          <a:stretch/>
        </p:blipFill>
        <p:spPr>
          <a:xfrm>
            <a:off x="3707904" y="3968249"/>
            <a:ext cx="5150371" cy="2249587"/>
          </a:xfrm>
          <a:prstGeom prst="rect">
            <a:avLst/>
          </a:prstGeom>
        </p:spPr>
      </p:pic>
      <p:sp>
        <p:nvSpPr>
          <p:cNvPr id="7" name="Ellipse 6"/>
          <p:cNvSpPr/>
          <p:nvPr/>
        </p:nvSpPr>
        <p:spPr>
          <a:xfrm>
            <a:off x="6801956" y="4799094"/>
            <a:ext cx="1730484" cy="862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355976" y="2205454"/>
            <a:ext cx="1730484" cy="15376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96296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Undgå komplicerede tabeller</a:t>
            </a:r>
          </a:p>
        </p:txBody>
      </p:sp>
      <p:pic>
        <p:nvPicPr>
          <p:cNvPr id="5" name="Pladsholder til indhold 4"/>
          <p:cNvPicPr>
            <a:picLocks noGrp="1" noChangeAspect="1"/>
          </p:cNvPicPr>
          <p:nvPr>
            <p:ph idx="1"/>
          </p:nvPr>
        </p:nvPicPr>
        <p:blipFill>
          <a:blip r:embed="rId3"/>
          <a:stretch>
            <a:fillRect/>
          </a:stretch>
        </p:blipFill>
        <p:spPr>
          <a:xfrm>
            <a:off x="634337" y="1650889"/>
            <a:ext cx="4585735" cy="3582802"/>
          </a:xfrm>
          <a:prstGeom prst="rect">
            <a:avLst/>
          </a:prstGeom>
        </p:spPr>
      </p:pic>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18</a:t>
            </a:fld>
            <a:endParaRPr lang="da-DK"/>
          </a:p>
        </p:txBody>
      </p:sp>
      <p:pic>
        <p:nvPicPr>
          <p:cNvPr id="6" name="Billede 5"/>
          <p:cNvPicPr>
            <a:picLocks noChangeAspect="1"/>
          </p:cNvPicPr>
          <p:nvPr/>
        </p:nvPicPr>
        <p:blipFill>
          <a:blip r:embed="rId4"/>
          <a:stretch>
            <a:fillRect/>
          </a:stretch>
        </p:blipFill>
        <p:spPr>
          <a:xfrm>
            <a:off x="3851920" y="2793889"/>
            <a:ext cx="4834880" cy="3409000"/>
          </a:xfrm>
          <a:prstGeom prst="rect">
            <a:avLst/>
          </a:prstGeom>
        </p:spPr>
      </p:pic>
    </p:spTree>
    <p:extLst>
      <p:ext uri="{BB962C8B-B14F-4D97-AF65-F5344CB8AC3E}">
        <p14:creationId xmlns:p14="http://schemas.microsoft.com/office/powerpoint/2010/main" val="1100423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iFrames</a:t>
            </a:r>
            <a:endParaRPr lang="da-DK" dirty="0"/>
          </a:p>
        </p:txBody>
      </p:sp>
      <p:sp>
        <p:nvSpPr>
          <p:cNvPr id="3" name="Pladsholder til indhold 2"/>
          <p:cNvSpPr>
            <a:spLocks noGrp="1"/>
          </p:cNvSpPr>
          <p:nvPr>
            <p:ph idx="1"/>
          </p:nvPr>
        </p:nvSpPr>
        <p:spPr/>
        <p:txBody>
          <a:bodyPr/>
          <a:lstStyle/>
          <a:p>
            <a:endParaRPr lang="da-DK" dirty="0"/>
          </a:p>
          <a:p>
            <a:r>
              <a:rPr lang="da-DK" dirty="0"/>
              <a:t>Aabenraa.dk benytter mange </a:t>
            </a:r>
            <a:r>
              <a:rPr lang="da-DK" dirty="0" err="1"/>
              <a:t>iFrames</a:t>
            </a:r>
            <a:r>
              <a:rPr lang="da-DK" dirty="0"/>
              <a:t> til at præsentere data på aabenraa.dk fra andre hjemmesider.</a:t>
            </a:r>
          </a:p>
          <a:p>
            <a:r>
              <a:rPr lang="da-DK" dirty="0"/>
              <a:t>Man skal angive alternative tekster til </a:t>
            </a:r>
            <a:r>
              <a:rPr lang="da-DK" dirty="0" err="1"/>
              <a:t>iFrames</a:t>
            </a:r>
            <a:r>
              <a:rPr lang="da-DK" dirty="0"/>
              <a:t> </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19</a:t>
            </a:fld>
            <a:endParaRPr lang="da-DK"/>
          </a:p>
        </p:txBody>
      </p:sp>
    </p:spTree>
    <p:extLst>
      <p:ext uri="{BB962C8B-B14F-4D97-AF65-F5344CB8AC3E}">
        <p14:creationId xmlns:p14="http://schemas.microsoft.com/office/powerpoint/2010/main" val="344626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Dagsorden</a:t>
            </a:r>
          </a:p>
        </p:txBody>
      </p:sp>
      <p:sp>
        <p:nvSpPr>
          <p:cNvPr id="3" name="Pladsholder til indhold 2"/>
          <p:cNvSpPr>
            <a:spLocks noGrp="1"/>
          </p:cNvSpPr>
          <p:nvPr>
            <p:ph idx="1"/>
          </p:nvPr>
        </p:nvSpPr>
        <p:spPr>
          <a:xfrm>
            <a:off x="445004" y="1556792"/>
            <a:ext cx="8241796" cy="5112567"/>
          </a:xfrm>
        </p:spPr>
        <p:txBody>
          <a:bodyPr/>
          <a:lstStyle/>
          <a:p>
            <a:r>
              <a:rPr lang="da-DK" sz="2000" dirty="0"/>
              <a:t>Webtilgængelighedsloven</a:t>
            </a:r>
          </a:p>
          <a:p>
            <a:pPr lvl="1"/>
            <a:r>
              <a:rPr lang="da-DK" sz="1800" dirty="0"/>
              <a:t>Hvad er webtilgængelighedsloven</a:t>
            </a:r>
          </a:p>
          <a:p>
            <a:pPr lvl="1"/>
            <a:r>
              <a:rPr lang="da-DK" sz="1800" dirty="0"/>
              <a:t>Hvornår træder den i kraft</a:t>
            </a:r>
          </a:p>
          <a:p>
            <a:r>
              <a:rPr lang="da-DK" sz="2000" dirty="0"/>
              <a:t>Implementering af webtilgængelighedsloven</a:t>
            </a:r>
          </a:p>
          <a:p>
            <a:pPr lvl="1"/>
            <a:r>
              <a:rPr lang="da-DK" sz="1800" dirty="0"/>
              <a:t>Kurser</a:t>
            </a:r>
          </a:p>
          <a:p>
            <a:pPr lvl="1"/>
            <a:r>
              <a:rPr lang="da-DK" sz="1800" dirty="0"/>
              <a:t>Hjælpemidler</a:t>
            </a:r>
          </a:p>
          <a:p>
            <a:pPr lvl="2"/>
            <a:r>
              <a:rPr lang="da-DK" sz="1400" dirty="0" err="1"/>
              <a:t>Wordfiler</a:t>
            </a:r>
            <a:r>
              <a:rPr lang="da-DK" sz="1400" dirty="0"/>
              <a:t>, PDF-filer og skabeloncenter (Accessibility Fixer)</a:t>
            </a:r>
          </a:p>
          <a:p>
            <a:pPr lvl="2"/>
            <a:r>
              <a:rPr lang="da-DK" sz="1400" dirty="0"/>
              <a:t>Websiderne (</a:t>
            </a:r>
            <a:r>
              <a:rPr lang="da-DK" sz="1400" dirty="0" err="1"/>
              <a:t>Umbraco</a:t>
            </a:r>
            <a:r>
              <a:rPr lang="da-DK" sz="1400" dirty="0"/>
              <a:t>)</a:t>
            </a:r>
          </a:p>
          <a:p>
            <a:r>
              <a:rPr lang="da-DK" sz="2000" dirty="0"/>
              <a:t>Roller</a:t>
            </a:r>
          </a:p>
          <a:p>
            <a:pPr lvl="1"/>
            <a:r>
              <a:rPr lang="da-DK" sz="1800" dirty="0"/>
              <a:t>Webgruppens rolle</a:t>
            </a:r>
          </a:p>
          <a:p>
            <a:pPr lvl="1"/>
            <a:r>
              <a:rPr lang="da-DK" sz="1800" dirty="0"/>
              <a:t>Indholdsleverandørernes rolle</a:t>
            </a:r>
          </a:p>
          <a:p>
            <a:pPr lvl="1"/>
            <a:r>
              <a:rPr lang="da-DK" sz="1800" dirty="0"/>
              <a:t>Webredaktørernes roller</a:t>
            </a:r>
          </a:p>
          <a:p>
            <a:r>
              <a:rPr lang="da-DK" sz="2000" dirty="0"/>
              <a:t>Eksempler – Hvad er OK, og hvad skal vi undgå</a:t>
            </a:r>
          </a:p>
          <a:p>
            <a:r>
              <a:rPr lang="da-DK" sz="2000" dirty="0"/>
              <a:t>Find hjælp her – vejledninger og videovejledninger</a:t>
            </a:r>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2</a:t>
            </a:fld>
            <a:endParaRPr lang="da-DK"/>
          </a:p>
        </p:txBody>
      </p:sp>
    </p:spTree>
    <p:extLst>
      <p:ext uri="{BB962C8B-B14F-4D97-AF65-F5344CB8AC3E}">
        <p14:creationId xmlns:p14="http://schemas.microsoft.com/office/powerpoint/2010/main" val="355902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PDF-filer</a:t>
            </a:r>
          </a:p>
        </p:txBody>
      </p:sp>
      <p:sp>
        <p:nvSpPr>
          <p:cNvPr id="3" name="Pladsholder til indhold 2"/>
          <p:cNvSpPr>
            <a:spLocks noGrp="1"/>
          </p:cNvSpPr>
          <p:nvPr>
            <p:ph idx="1"/>
          </p:nvPr>
        </p:nvSpPr>
        <p:spPr/>
        <p:txBody>
          <a:bodyPr/>
          <a:lstStyle/>
          <a:p>
            <a:r>
              <a:rPr lang="da-DK" dirty="0"/>
              <a:t>Stil krav til leverandørerne om at levere webtilgængelige PDF-filer, hvis de skal på nettet</a:t>
            </a:r>
          </a:p>
          <a:p>
            <a:r>
              <a:rPr lang="da-DK" dirty="0"/>
              <a:t>Check via PAC3 om filen er tilgængelig, før I lægger den på nettet</a:t>
            </a:r>
          </a:p>
          <a:p>
            <a:r>
              <a:rPr lang="da-DK" dirty="0"/>
              <a:t>I skal altid </a:t>
            </a:r>
            <a:r>
              <a:rPr lang="da-DK" b="1" dirty="0"/>
              <a:t>gemme som PDF </a:t>
            </a:r>
            <a:r>
              <a:rPr lang="da-DK" dirty="0"/>
              <a:t>–</a:t>
            </a:r>
            <a:br>
              <a:rPr lang="da-DK" dirty="0"/>
            </a:br>
            <a:r>
              <a:rPr lang="da-DK" dirty="0">
                <a:solidFill>
                  <a:srgbClr val="FF0000"/>
                </a:solidFill>
              </a:rPr>
              <a:t>ALDRIG udskrive til </a:t>
            </a:r>
            <a:r>
              <a:rPr lang="da-DK" dirty="0" smtClean="0">
                <a:solidFill>
                  <a:srgbClr val="FF0000"/>
                </a:solidFill>
              </a:rPr>
              <a:t>PDF</a:t>
            </a:r>
          </a:p>
          <a:p>
            <a:r>
              <a:rPr lang="da-DK" dirty="0" smtClean="0"/>
              <a:t>Filnavnet på tilgængelige filer SKAL starte med </a:t>
            </a:r>
            <a:r>
              <a:rPr lang="da-DK" dirty="0" err="1" smtClean="0"/>
              <a:t>wt</a:t>
            </a:r>
            <a:r>
              <a:rPr lang="da-DK" dirty="0" smtClean="0"/>
              <a:t>-</a:t>
            </a:r>
            <a:endParaRPr lang="da-DK" dirty="0"/>
          </a:p>
          <a:p>
            <a:pPr marL="0" indent="0">
              <a:buNone/>
            </a:pPr>
            <a:endParaRPr lang="da-DK" dirty="0"/>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20</a:t>
            </a:fld>
            <a:endParaRPr lang="da-DK"/>
          </a:p>
        </p:txBody>
      </p:sp>
    </p:spTree>
    <p:extLst>
      <p:ext uri="{BB962C8B-B14F-4D97-AF65-F5344CB8AC3E}">
        <p14:creationId xmlns:p14="http://schemas.microsoft.com/office/powerpoint/2010/main" val="2048547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Video- og lydfiler</a:t>
            </a:r>
          </a:p>
        </p:txBody>
      </p:sp>
      <p:sp>
        <p:nvSpPr>
          <p:cNvPr id="3" name="Pladsholder til indhold 2"/>
          <p:cNvSpPr>
            <a:spLocks noGrp="1"/>
          </p:cNvSpPr>
          <p:nvPr>
            <p:ph idx="1"/>
          </p:nvPr>
        </p:nvSpPr>
        <p:spPr/>
        <p:txBody>
          <a:bodyPr/>
          <a:lstStyle/>
          <a:p>
            <a:r>
              <a:rPr lang="da-DK" dirty="0"/>
              <a:t>Video- og lydfiler skal undertekstes</a:t>
            </a:r>
          </a:p>
          <a:p>
            <a:r>
              <a:rPr lang="da-DK" dirty="0"/>
              <a:t>Video skal synstolkes</a:t>
            </a:r>
          </a:p>
          <a:p>
            <a:r>
              <a:rPr lang="da-DK" dirty="0"/>
              <a:t>Live-videoer skal ikke undertekstes – medmindre de efterfølgende lægges på nettet. Så skal de undertekstes inden for 14 dage</a:t>
            </a:r>
          </a:p>
          <a:p>
            <a:r>
              <a:rPr lang="da-DK" dirty="0"/>
              <a:t>Retningslinjerne gælder for de video- og lydfiler vi lægger på aabenraa.dk efter den 23. september 2020.</a:t>
            </a:r>
          </a:p>
          <a:p>
            <a:endParaRPr lang="da-DK" dirty="0"/>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21</a:t>
            </a:fld>
            <a:endParaRPr lang="da-DK"/>
          </a:p>
        </p:txBody>
      </p:sp>
    </p:spTree>
    <p:extLst>
      <p:ext uri="{BB962C8B-B14F-4D97-AF65-F5344CB8AC3E}">
        <p14:creationId xmlns:p14="http://schemas.microsoft.com/office/powerpoint/2010/main" val="1159742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Opbygning af standardside</a:t>
            </a:r>
          </a:p>
        </p:txBody>
      </p:sp>
      <p:pic>
        <p:nvPicPr>
          <p:cNvPr id="5" name="Pladsholder til indhold 4"/>
          <p:cNvPicPr>
            <a:picLocks noGrp="1" noChangeAspect="1"/>
          </p:cNvPicPr>
          <p:nvPr>
            <p:ph idx="1"/>
          </p:nvPr>
        </p:nvPicPr>
        <p:blipFill rotWithShape="1">
          <a:blip r:embed="rId3"/>
          <a:srcRect l="26249" t="4769" r="1001" b="2209"/>
          <a:stretch/>
        </p:blipFill>
        <p:spPr>
          <a:xfrm>
            <a:off x="1115616" y="1628800"/>
            <a:ext cx="6408712" cy="4510416"/>
          </a:xfrm>
          <a:prstGeom prst="rect">
            <a:avLst/>
          </a:prstGeom>
        </p:spPr>
      </p:pic>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22</a:t>
            </a:fld>
            <a:endParaRPr lang="da-DK"/>
          </a:p>
        </p:txBody>
      </p:sp>
    </p:spTree>
    <p:extLst>
      <p:ext uri="{BB962C8B-B14F-4D97-AF65-F5344CB8AC3E}">
        <p14:creationId xmlns:p14="http://schemas.microsoft.com/office/powerpoint/2010/main" val="120632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Find hjælp</a:t>
            </a:r>
          </a:p>
        </p:txBody>
      </p:sp>
      <p:sp>
        <p:nvSpPr>
          <p:cNvPr id="3" name="Pladsholder til indhold 2"/>
          <p:cNvSpPr>
            <a:spLocks noGrp="1"/>
          </p:cNvSpPr>
          <p:nvPr>
            <p:ph idx="1"/>
          </p:nvPr>
        </p:nvSpPr>
        <p:spPr/>
        <p:txBody>
          <a:bodyPr/>
          <a:lstStyle/>
          <a:p>
            <a:r>
              <a:rPr lang="da-DK" dirty="0"/>
              <a:t>På Medarbejderportalen</a:t>
            </a:r>
            <a:r>
              <a:rPr lang="da-DK" dirty="0">
                <a:hlinkClick r:id="rId3"/>
              </a:rPr>
              <a:t/>
            </a:r>
            <a:br>
              <a:rPr lang="da-DK" dirty="0">
                <a:hlinkClick r:id="rId3"/>
              </a:rPr>
            </a:br>
            <a:r>
              <a:rPr lang="da-DK" dirty="0">
                <a:hlinkClick r:id="rId3"/>
              </a:rPr>
              <a:t>https://medarbejderportalen.aabenraa.dk/hjaelp-til-alle/it-og-digitalisering/web/vigtig-info-til-webredaktoerer/webtilgaengelighed/</a:t>
            </a:r>
            <a:r>
              <a:rPr lang="da-DK" dirty="0"/>
              <a:t/>
            </a:r>
            <a:br>
              <a:rPr lang="da-DK" dirty="0"/>
            </a:br>
            <a:endParaRPr lang="da-DK" dirty="0"/>
          </a:p>
          <a:p>
            <a:r>
              <a:rPr lang="da-DK" dirty="0"/>
              <a:t>På Digitaliseringsstyrelsens hjemmeside</a:t>
            </a:r>
            <a:br>
              <a:rPr lang="da-DK" dirty="0"/>
            </a:br>
            <a:r>
              <a:rPr lang="da-DK" dirty="0">
                <a:hlinkClick r:id="rId4"/>
              </a:rPr>
              <a:t>https://digst.dk/digital-service/webtilgaengelighed/</a:t>
            </a:r>
            <a:r>
              <a:rPr lang="da-DK" dirty="0"/>
              <a:t> </a:t>
            </a:r>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23</a:t>
            </a:fld>
            <a:endParaRPr lang="da-DK"/>
          </a:p>
        </p:txBody>
      </p:sp>
    </p:spTree>
    <p:extLst>
      <p:ext uri="{BB962C8B-B14F-4D97-AF65-F5344CB8AC3E}">
        <p14:creationId xmlns:p14="http://schemas.microsoft.com/office/powerpoint/2010/main" val="169100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143000"/>
          </a:xfrm>
        </p:spPr>
        <p:txBody>
          <a:bodyPr/>
          <a:lstStyle/>
          <a:p>
            <a:r>
              <a:rPr lang="da-DK" dirty="0"/>
              <a:t>Hvorfor er webtilgængelighed vigtig?</a:t>
            </a:r>
          </a:p>
        </p:txBody>
      </p:sp>
      <p:sp>
        <p:nvSpPr>
          <p:cNvPr id="3" name="Pladsholder til indhold 2"/>
          <p:cNvSpPr>
            <a:spLocks noGrp="1"/>
          </p:cNvSpPr>
          <p:nvPr>
            <p:ph idx="1"/>
          </p:nvPr>
        </p:nvSpPr>
        <p:spPr/>
        <p:txBody>
          <a:bodyPr/>
          <a:lstStyle/>
          <a:p>
            <a:pPr marL="0" indent="0">
              <a:buNone/>
            </a:pPr>
            <a:r>
              <a:rPr lang="da-DK" sz="2000" dirty="0"/>
              <a:t>7% af befolkningen opfatter sig selv som ordblinde. </a:t>
            </a:r>
          </a:p>
          <a:p>
            <a:pPr marL="0" indent="0">
              <a:buNone/>
            </a:pPr>
            <a:endParaRPr lang="da-DK" sz="2000" dirty="0"/>
          </a:p>
          <a:p>
            <a:pPr marL="0" indent="0">
              <a:buNone/>
            </a:pPr>
            <a:r>
              <a:rPr lang="da-DK" sz="2000" dirty="0"/>
              <a:t>Ca. 8% af danske mænd er medfødt farveblinde, hvorimod kun ca. 0,4% af danske kvinder er farveblinde fra fødslen.</a:t>
            </a:r>
          </a:p>
          <a:p>
            <a:pPr marL="0" indent="0">
              <a:buNone/>
            </a:pPr>
            <a:endParaRPr lang="da-DK" sz="2000" dirty="0"/>
          </a:p>
          <a:p>
            <a:pPr marL="0" indent="0">
              <a:buNone/>
            </a:pPr>
            <a:r>
              <a:rPr lang="da-DK" sz="2000" dirty="0"/>
              <a:t>25.000 - 50.000 personer er blinde og svagsynede</a:t>
            </a:r>
          </a:p>
          <a:p>
            <a:pPr marL="0" indent="0">
              <a:buNone/>
            </a:pPr>
            <a:endParaRPr lang="da-DK" sz="2000" dirty="0"/>
          </a:p>
          <a:p>
            <a:pPr marL="0" indent="0">
              <a:buNone/>
            </a:pPr>
            <a:r>
              <a:rPr lang="da-DK" sz="2000" dirty="0"/>
              <a:t>4000 personer er døve op mod 800.000 har høreproblemer</a:t>
            </a:r>
          </a:p>
          <a:p>
            <a:pPr marL="0" indent="0">
              <a:buNone/>
            </a:pPr>
            <a:endParaRPr lang="da-DK" sz="2000" dirty="0"/>
          </a:p>
          <a:p>
            <a:pPr marL="0" indent="0">
              <a:buNone/>
            </a:pPr>
            <a:r>
              <a:rPr lang="da-DK" sz="2000" dirty="0"/>
              <a:t>Derudover siger 71% af besøgende med handicap, at de simpelthen forlader et website, der ikke har tilgængelige alternativer til dem.</a:t>
            </a:r>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3</a:t>
            </a:fld>
            <a:endParaRPr lang="da-DK"/>
          </a:p>
        </p:txBody>
      </p:sp>
    </p:spTree>
    <p:extLst>
      <p:ext uri="{BB962C8B-B14F-4D97-AF65-F5344CB8AC3E}">
        <p14:creationId xmlns:p14="http://schemas.microsoft.com/office/powerpoint/2010/main" val="4068964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36712"/>
            <a:ext cx="8229600" cy="1143000"/>
          </a:xfrm>
        </p:spPr>
        <p:txBody>
          <a:bodyPr/>
          <a:lstStyle/>
          <a:p>
            <a:r>
              <a:rPr lang="da-DK" dirty="0"/>
              <a:t>Hvad er webtilgængelighedsloven?</a:t>
            </a:r>
          </a:p>
        </p:txBody>
      </p:sp>
      <p:sp>
        <p:nvSpPr>
          <p:cNvPr id="3" name="Pladsholder til indhold 2"/>
          <p:cNvSpPr>
            <a:spLocks noGrp="1"/>
          </p:cNvSpPr>
          <p:nvPr>
            <p:ph idx="1"/>
          </p:nvPr>
        </p:nvSpPr>
        <p:spPr/>
        <p:txBody>
          <a:bodyPr/>
          <a:lstStyle/>
          <a:p>
            <a:pPr marL="0" indent="0">
              <a:buNone/>
            </a:pPr>
            <a:r>
              <a:rPr lang="da-DK" sz="2000" dirty="0"/>
              <a:t>Webtilgængelighedsloven handler om at offentlige websites og </a:t>
            </a:r>
            <a:r>
              <a:rPr lang="da-DK" sz="2000" dirty="0" err="1"/>
              <a:t>apps</a:t>
            </a:r>
            <a:r>
              <a:rPr lang="da-DK" sz="2000" dirty="0"/>
              <a:t> skal være tilgængelige for folk med diverse handicaps. </a:t>
            </a:r>
          </a:p>
          <a:p>
            <a:pPr marL="0" indent="0">
              <a:buNone/>
            </a:pPr>
            <a:endParaRPr lang="da-DK" sz="2000" dirty="0"/>
          </a:p>
          <a:p>
            <a:pPr marL="0" indent="0">
              <a:buNone/>
            </a:pPr>
            <a:r>
              <a:rPr lang="da-DK" sz="2000" dirty="0"/>
              <a:t>Aabenraa.dk og vores institutionssider skal eksempelvis kunne læses af en skærmlæser.</a:t>
            </a:r>
          </a:p>
          <a:p>
            <a:pPr marL="0" indent="0">
              <a:buNone/>
            </a:pPr>
            <a:endParaRPr lang="da-DK" sz="2000" dirty="0"/>
          </a:p>
          <a:p>
            <a:pPr marL="0" indent="0">
              <a:buNone/>
            </a:pPr>
            <a:r>
              <a:rPr lang="da-DK" sz="2000" dirty="0"/>
              <a:t>Loven baserer sig på WCAG 2.1 - WCAG står for Web Content Accessibility Guidelines</a:t>
            </a:r>
          </a:p>
          <a:p>
            <a:pPr marL="0" indent="0">
              <a:buNone/>
            </a:pPr>
            <a:endParaRPr lang="da-DK" sz="2000" dirty="0"/>
          </a:p>
          <a:p>
            <a:pPr marL="0" indent="0">
              <a:buNone/>
            </a:pPr>
            <a:r>
              <a:rPr lang="da-DK" sz="2000" dirty="0"/>
              <a:t>Webtilgængelighed er en nødvendighed for nogle, men en fordel for ALLE.</a:t>
            </a:r>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4</a:t>
            </a:fld>
            <a:endParaRPr lang="da-DK"/>
          </a:p>
        </p:txBody>
      </p:sp>
    </p:spTree>
    <p:extLst>
      <p:ext uri="{BB962C8B-B14F-4D97-AF65-F5344CB8AC3E}">
        <p14:creationId xmlns:p14="http://schemas.microsoft.com/office/powerpoint/2010/main" val="3826250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143000"/>
          </a:xfrm>
        </p:spPr>
        <p:txBody>
          <a:bodyPr/>
          <a:lstStyle/>
          <a:p>
            <a:r>
              <a:rPr lang="da-DK" dirty="0"/>
              <a:t>Hvornår træder loven i kraft for os</a:t>
            </a:r>
          </a:p>
        </p:txBody>
      </p:sp>
      <p:sp>
        <p:nvSpPr>
          <p:cNvPr id="3" name="Pladsholder til indhold 2"/>
          <p:cNvSpPr>
            <a:spLocks noGrp="1"/>
          </p:cNvSpPr>
          <p:nvPr>
            <p:ph idx="1"/>
          </p:nvPr>
        </p:nvSpPr>
        <p:spPr/>
        <p:txBody>
          <a:bodyPr/>
          <a:lstStyle/>
          <a:p>
            <a:r>
              <a:rPr lang="da-DK" sz="2000" dirty="0"/>
              <a:t>Ældre hjemmesider (offentliggjort før den 23. september 2018) skal overholde lovens krav fra den 23. september 2020.</a:t>
            </a:r>
          </a:p>
          <a:p>
            <a:pPr marL="0" indent="0">
              <a:buNone/>
            </a:pPr>
            <a:endParaRPr lang="da-DK" sz="2000" dirty="0"/>
          </a:p>
          <a:p>
            <a:r>
              <a:rPr lang="da-DK" sz="2000" dirty="0"/>
              <a:t>Hjemmesider, der går i luften nu, skal overholde loven fra dag 1.</a:t>
            </a:r>
          </a:p>
          <a:p>
            <a:pPr marL="0" indent="0">
              <a:buNone/>
            </a:pPr>
            <a:endParaRPr lang="da-DK" sz="2000" dirty="0"/>
          </a:p>
          <a:p>
            <a:r>
              <a:rPr lang="da-DK" sz="2000" dirty="0"/>
              <a:t>aabenraa.dk er fra før den 23. september 2018, og det betyder derfor at vi skal opfylde loven fra den 23. september 2020</a:t>
            </a:r>
          </a:p>
          <a:p>
            <a:endParaRPr lang="da-DK" sz="2000" dirty="0"/>
          </a:p>
          <a:p>
            <a:r>
              <a:rPr lang="da-DK" sz="2000" dirty="0" err="1"/>
              <a:t>Apps</a:t>
            </a:r>
            <a:r>
              <a:rPr lang="da-DK" sz="2000" dirty="0"/>
              <a:t> skal overholde loven fra den 23. juni 2021.</a:t>
            </a:r>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5</a:t>
            </a:fld>
            <a:endParaRPr lang="da-DK"/>
          </a:p>
        </p:txBody>
      </p:sp>
    </p:spTree>
    <p:extLst>
      <p:ext uri="{BB962C8B-B14F-4D97-AF65-F5344CB8AC3E}">
        <p14:creationId xmlns:p14="http://schemas.microsoft.com/office/powerpoint/2010/main" val="2418269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Implementering</a:t>
            </a:r>
          </a:p>
        </p:txBody>
      </p:sp>
      <p:sp>
        <p:nvSpPr>
          <p:cNvPr id="3" name="Pladsholder til indhold 2"/>
          <p:cNvSpPr>
            <a:spLocks noGrp="1"/>
          </p:cNvSpPr>
          <p:nvPr>
            <p:ph idx="1"/>
          </p:nvPr>
        </p:nvSpPr>
        <p:spPr/>
        <p:txBody>
          <a:bodyPr/>
          <a:lstStyle/>
          <a:p>
            <a:r>
              <a:rPr lang="da-DK" sz="2400" dirty="0" err="1"/>
              <a:t>Umbraco</a:t>
            </a:r>
            <a:r>
              <a:rPr lang="da-DK" sz="2400" dirty="0"/>
              <a:t> – vores CMS</a:t>
            </a:r>
          </a:p>
          <a:p>
            <a:endParaRPr lang="da-DK" sz="2400" dirty="0"/>
          </a:p>
          <a:p>
            <a:r>
              <a:rPr lang="da-DK" sz="2400" dirty="0" err="1"/>
              <a:t>Officepakken</a:t>
            </a:r>
            <a:r>
              <a:rPr lang="da-DK" sz="2400" dirty="0"/>
              <a:t> – </a:t>
            </a:r>
            <a:r>
              <a:rPr lang="da-DK" sz="2400" dirty="0" err="1"/>
              <a:t>AccessibilityFixer</a:t>
            </a:r>
            <a:r>
              <a:rPr lang="da-DK" sz="2400" dirty="0"/>
              <a:t> </a:t>
            </a:r>
          </a:p>
          <a:p>
            <a:endParaRPr lang="da-DK" sz="2400" dirty="0"/>
          </a:p>
          <a:p>
            <a:r>
              <a:rPr lang="da-DK" sz="2400" dirty="0"/>
              <a:t>Workshops</a:t>
            </a:r>
          </a:p>
          <a:p>
            <a:endParaRPr lang="da-DK" sz="2400" dirty="0"/>
          </a:p>
          <a:p>
            <a:r>
              <a:rPr lang="da-DK" sz="2400" dirty="0"/>
              <a:t>PDF-vejledninger samt videovejledninger</a:t>
            </a:r>
          </a:p>
          <a:p>
            <a:pPr marL="0" indent="0">
              <a:buNone/>
            </a:pPr>
            <a:r>
              <a:rPr lang="da-DK" dirty="0"/>
              <a:t/>
            </a:r>
            <a:br>
              <a:rPr lang="da-DK" dirty="0"/>
            </a:br>
            <a:endParaRPr lang="da-DK" dirty="0"/>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6</a:t>
            </a:fld>
            <a:endParaRPr lang="da-DK"/>
          </a:p>
        </p:txBody>
      </p:sp>
    </p:spTree>
    <p:extLst>
      <p:ext uri="{BB962C8B-B14F-4D97-AF65-F5344CB8AC3E}">
        <p14:creationId xmlns:p14="http://schemas.microsoft.com/office/powerpoint/2010/main" val="285897220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Tilgængelige PDF filer</a:t>
            </a:r>
          </a:p>
        </p:txBody>
      </p:sp>
      <p:sp>
        <p:nvSpPr>
          <p:cNvPr id="3" name="Pladsholder til indhold 2"/>
          <p:cNvSpPr>
            <a:spLocks noGrp="1"/>
          </p:cNvSpPr>
          <p:nvPr>
            <p:ph idx="1"/>
          </p:nvPr>
        </p:nvSpPr>
        <p:spPr/>
        <p:txBody>
          <a:bodyPr/>
          <a:lstStyle/>
          <a:p>
            <a:r>
              <a:rPr lang="da-DK" sz="2600" dirty="0"/>
              <a:t>PDF-filer og andre dokumenter, som er publiceret efter 23. september 2018, skal være tilgængelige fra den 23. september i år</a:t>
            </a:r>
          </a:p>
          <a:p>
            <a:endParaRPr lang="da-DK" sz="2600" dirty="0"/>
          </a:p>
          <a:p>
            <a:r>
              <a:rPr lang="da-DK" sz="2600" dirty="0"/>
              <a:t>Ca. 700 filer skal gøres tilgængelige</a:t>
            </a:r>
          </a:p>
          <a:p>
            <a:endParaRPr lang="da-DK" sz="2600" dirty="0"/>
          </a:p>
          <a:p>
            <a:r>
              <a:rPr lang="da-DK" sz="2600" dirty="0"/>
              <a:t>Undtagelser</a:t>
            </a:r>
          </a:p>
          <a:p>
            <a:pPr marL="0" indent="0">
              <a:buNone/>
            </a:pPr>
            <a:endParaRPr lang="da-DK" dirty="0"/>
          </a:p>
        </p:txBody>
      </p:sp>
      <p:sp>
        <p:nvSpPr>
          <p:cNvPr id="4" name="Pladsholder til slidenummer 3"/>
          <p:cNvSpPr>
            <a:spLocks noGrp="1"/>
          </p:cNvSpPr>
          <p:nvPr>
            <p:ph type="sldNum" sz="quarter" idx="10"/>
          </p:nvPr>
        </p:nvSpPr>
        <p:spPr/>
        <p:txBody>
          <a:bodyPr/>
          <a:lstStyle/>
          <a:p>
            <a:pPr>
              <a:defRPr/>
            </a:pPr>
            <a:fld id="{163E6032-8BFD-41BC-8020-D78F621D2C51}" type="slidenum">
              <a:rPr lang="da-DK" smtClean="0"/>
              <a:pPr>
                <a:defRPr/>
              </a:pPr>
              <a:t>7</a:t>
            </a:fld>
            <a:endParaRPr lang="da-DK"/>
          </a:p>
        </p:txBody>
      </p:sp>
    </p:spTree>
    <p:extLst>
      <p:ext uri="{BB962C8B-B14F-4D97-AF65-F5344CB8AC3E}">
        <p14:creationId xmlns:p14="http://schemas.microsoft.com/office/powerpoint/2010/main" val="206784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8</a:t>
            </a:fld>
            <a:endParaRPr lang="da-DK"/>
          </a:p>
        </p:txBody>
      </p:sp>
      <p:sp>
        <p:nvSpPr>
          <p:cNvPr id="5" name="Titel 1"/>
          <p:cNvSpPr txBox="1">
            <a:spLocks/>
          </p:cNvSpPr>
          <p:nvPr/>
        </p:nvSpPr>
        <p:spPr bwMode="auto">
          <a:xfrm>
            <a:off x="609600" y="7731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rgbClr val="0071E2"/>
                </a:solidFill>
                <a:latin typeface="+mj-lt"/>
                <a:ea typeface="+mj-ea"/>
                <a:cs typeface="+mj-cs"/>
              </a:defRPr>
            </a:lvl1pPr>
            <a:lvl2pPr algn="ctr" rtl="0" eaLnBrk="1" fontAlgn="base" hangingPunct="1">
              <a:spcBef>
                <a:spcPct val="0"/>
              </a:spcBef>
              <a:spcAft>
                <a:spcPct val="0"/>
              </a:spcAft>
              <a:defRPr sz="3200">
                <a:solidFill>
                  <a:srgbClr val="0071E2"/>
                </a:solidFill>
                <a:latin typeface="Verdana" pitchFamily="34" charset="0"/>
              </a:defRPr>
            </a:lvl2pPr>
            <a:lvl3pPr algn="ctr" rtl="0" eaLnBrk="1" fontAlgn="base" hangingPunct="1">
              <a:spcBef>
                <a:spcPct val="0"/>
              </a:spcBef>
              <a:spcAft>
                <a:spcPct val="0"/>
              </a:spcAft>
              <a:defRPr sz="3200">
                <a:solidFill>
                  <a:srgbClr val="0071E2"/>
                </a:solidFill>
                <a:latin typeface="Verdana" pitchFamily="34" charset="0"/>
              </a:defRPr>
            </a:lvl3pPr>
            <a:lvl4pPr algn="ctr" rtl="0" eaLnBrk="1" fontAlgn="base" hangingPunct="1">
              <a:spcBef>
                <a:spcPct val="0"/>
              </a:spcBef>
              <a:spcAft>
                <a:spcPct val="0"/>
              </a:spcAft>
              <a:defRPr sz="3200">
                <a:solidFill>
                  <a:srgbClr val="0071E2"/>
                </a:solidFill>
                <a:latin typeface="Verdana" pitchFamily="34" charset="0"/>
              </a:defRPr>
            </a:lvl4pPr>
            <a:lvl5pPr algn="ctr" rtl="0" eaLnBrk="1" fontAlgn="base" hangingPunct="1">
              <a:spcBef>
                <a:spcPct val="0"/>
              </a:spcBef>
              <a:spcAft>
                <a:spcPct val="0"/>
              </a:spcAft>
              <a:defRPr sz="3200">
                <a:solidFill>
                  <a:srgbClr val="0071E2"/>
                </a:solidFill>
                <a:latin typeface="Verdana" pitchFamily="34" charset="0"/>
              </a:defRPr>
            </a:lvl5pPr>
            <a:lvl6pPr marL="457200" algn="ctr" rtl="0" eaLnBrk="1" fontAlgn="base" hangingPunct="1">
              <a:spcBef>
                <a:spcPct val="0"/>
              </a:spcBef>
              <a:spcAft>
                <a:spcPct val="0"/>
              </a:spcAft>
              <a:defRPr sz="3200">
                <a:solidFill>
                  <a:srgbClr val="0071E2"/>
                </a:solidFill>
                <a:latin typeface="Verdana" pitchFamily="34" charset="0"/>
              </a:defRPr>
            </a:lvl6pPr>
            <a:lvl7pPr marL="914400" algn="ctr" rtl="0" eaLnBrk="1" fontAlgn="base" hangingPunct="1">
              <a:spcBef>
                <a:spcPct val="0"/>
              </a:spcBef>
              <a:spcAft>
                <a:spcPct val="0"/>
              </a:spcAft>
              <a:defRPr sz="3200">
                <a:solidFill>
                  <a:srgbClr val="0071E2"/>
                </a:solidFill>
                <a:latin typeface="Verdana" pitchFamily="34" charset="0"/>
              </a:defRPr>
            </a:lvl7pPr>
            <a:lvl8pPr marL="1371600" algn="ctr" rtl="0" eaLnBrk="1" fontAlgn="base" hangingPunct="1">
              <a:spcBef>
                <a:spcPct val="0"/>
              </a:spcBef>
              <a:spcAft>
                <a:spcPct val="0"/>
              </a:spcAft>
              <a:defRPr sz="3200">
                <a:solidFill>
                  <a:srgbClr val="0071E2"/>
                </a:solidFill>
                <a:latin typeface="Verdana" pitchFamily="34" charset="0"/>
              </a:defRPr>
            </a:lvl8pPr>
            <a:lvl9pPr marL="1828800" algn="ctr" rtl="0" eaLnBrk="1" fontAlgn="base" hangingPunct="1">
              <a:spcBef>
                <a:spcPct val="0"/>
              </a:spcBef>
              <a:spcAft>
                <a:spcPct val="0"/>
              </a:spcAft>
              <a:defRPr sz="3200">
                <a:solidFill>
                  <a:srgbClr val="0071E2"/>
                </a:solidFill>
                <a:latin typeface="Verdana" pitchFamily="34" charset="0"/>
              </a:defRPr>
            </a:lvl9pPr>
          </a:lstStyle>
          <a:p>
            <a:r>
              <a:rPr lang="da-DK" dirty="0"/>
              <a:t>Webgruppens rolle</a:t>
            </a:r>
          </a:p>
        </p:txBody>
      </p:sp>
      <p:sp>
        <p:nvSpPr>
          <p:cNvPr id="6" name="Pladsholder til indhold 2"/>
          <p:cNvSpPr txBox="1">
            <a:spLocks/>
          </p:cNvSpPr>
          <p:nvPr/>
        </p:nvSpPr>
        <p:spPr bwMode="auto">
          <a:xfrm>
            <a:off x="251520" y="1890253"/>
            <a:ext cx="8460680" cy="4634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da-DK" dirty="0"/>
              <a:t>Webgruppen skal sikre:</a:t>
            </a:r>
          </a:p>
          <a:p>
            <a:pPr lvl="1"/>
            <a:r>
              <a:rPr lang="da-DK" sz="2000" dirty="0"/>
              <a:t>at vores CMS </a:t>
            </a:r>
            <a:r>
              <a:rPr lang="da-DK" sz="2000" dirty="0" err="1"/>
              <a:t>Umbraco</a:t>
            </a:r>
            <a:r>
              <a:rPr lang="da-DK" sz="2000" dirty="0"/>
              <a:t> understøtter webtilgængelighed</a:t>
            </a:r>
          </a:p>
          <a:p>
            <a:pPr lvl="1"/>
            <a:r>
              <a:rPr lang="da-DK" sz="2000" dirty="0"/>
              <a:t>at vores </a:t>
            </a:r>
            <a:r>
              <a:rPr lang="da-DK" sz="2000" dirty="0" err="1"/>
              <a:t>officepakke</a:t>
            </a:r>
            <a:r>
              <a:rPr lang="da-DK" sz="2000" dirty="0"/>
              <a:t> understøtter webtilgængelighed og hjælper brugeren med at gøre PDF-filer tilgængelige</a:t>
            </a:r>
          </a:p>
          <a:p>
            <a:pPr lvl="1"/>
            <a:r>
              <a:rPr lang="da-DK" sz="2000" dirty="0"/>
              <a:t>at der udarbejdes relevante vejledninger</a:t>
            </a:r>
          </a:p>
          <a:p>
            <a:pPr lvl="1"/>
            <a:r>
              <a:rPr lang="da-DK" sz="2000" dirty="0"/>
              <a:t>at vi følger op via </a:t>
            </a:r>
            <a:r>
              <a:rPr lang="da-DK" sz="2000" dirty="0" err="1"/>
              <a:t>SiteImproves</a:t>
            </a:r>
            <a:r>
              <a:rPr lang="da-DK" sz="2000" dirty="0"/>
              <a:t> Accessibility </a:t>
            </a:r>
            <a:r>
              <a:rPr lang="da-DK" sz="2000" dirty="0" err="1"/>
              <a:t>Checker</a:t>
            </a:r>
            <a:endParaRPr lang="da-DK" sz="2000" dirty="0"/>
          </a:p>
          <a:p>
            <a:pPr lvl="1"/>
            <a:r>
              <a:rPr lang="da-DK" sz="2000" dirty="0"/>
              <a:t>at vores sitemap opdateres løbende, hvis vi ændrer på sidestrukturen eller tilføjer nye sider.</a:t>
            </a:r>
          </a:p>
          <a:p>
            <a:pPr lvl="1"/>
            <a:r>
              <a:rPr lang="da-DK" sz="2000" dirty="0"/>
              <a:t>at der findes alternative tekniske løsninger til </a:t>
            </a:r>
            <a:r>
              <a:rPr lang="da-DK" sz="2000" dirty="0" err="1"/>
              <a:t>iFrames</a:t>
            </a:r>
            <a:r>
              <a:rPr lang="da-DK" sz="2000" dirty="0"/>
              <a:t> og tabeller, da disse ikke er lette at gøre webtilgængelige</a:t>
            </a:r>
          </a:p>
          <a:p>
            <a:pPr lvl="1"/>
            <a:r>
              <a:rPr lang="da-DK" sz="2000" dirty="0"/>
              <a:t>at der ligger en webtilgængelighedserklæring på vores portaler, så vores brugere ved, at Aabenraa Kommune går op i webtilgængelighed. </a:t>
            </a:r>
            <a:endParaRPr lang="da-DK" sz="2800" dirty="0"/>
          </a:p>
          <a:p>
            <a:pPr lvl="1"/>
            <a:endParaRPr lang="da-DK" dirty="0"/>
          </a:p>
          <a:p>
            <a:pPr lvl="1"/>
            <a:endParaRPr lang="da-DK" dirty="0"/>
          </a:p>
        </p:txBody>
      </p:sp>
    </p:spTree>
    <p:extLst>
      <p:ext uri="{BB962C8B-B14F-4D97-AF65-F5344CB8AC3E}">
        <p14:creationId xmlns:p14="http://schemas.microsoft.com/office/powerpoint/2010/main" val="358675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Indholdsleverandørernes rolle</a:t>
            </a:r>
          </a:p>
        </p:txBody>
      </p:sp>
      <p:sp>
        <p:nvSpPr>
          <p:cNvPr id="3" name="Pladsholder til indhold 2"/>
          <p:cNvSpPr>
            <a:spLocks noGrp="1"/>
          </p:cNvSpPr>
          <p:nvPr>
            <p:ph idx="1"/>
          </p:nvPr>
        </p:nvSpPr>
        <p:spPr/>
        <p:txBody>
          <a:bodyPr/>
          <a:lstStyle/>
          <a:p>
            <a:r>
              <a:rPr lang="da-DK" dirty="0"/>
              <a:t>Som indholdsleverandør skal fokus være på:</a:t>
            </a:r>
          </a:p>
          <a:p>
            <a:pPr lvl="1"/>
            <a:r>
              <a:rPr lang="da-DK" sz="2000" dirty="0"/>
              <a:t>at skrive i et simpelt sprog, uden for lange sætninger, og brug et sprog som matcher det din målgruppe bruger og kan forstå</a:t>
            </a:r>
          </a:p>
          <a:p>
            <a:pPr lvl="1"/>
            <a:r>
              <a:rPr lang="da-DK" sz="2000" dirty="0"/>
              <a:t>at undgå for lange eller for komplekse ord</a:t>
            </a:r>
          </a:p>
          <a:p>
            <a:pPr lvl="1"/>
            <a:r>
              <a:rPr lang="da-DK" sz="2000" dirty="0"/>
              <a:t>at undgå omvendt ordstilling</a:t>
            </a:r>
          </a:p>
          <a:p>
            <a:pPr lvl="1"/>
            <a:r>
              <a:rPr lang="da-DK" sz="2000" dirty="0"/>
              <a:t>at gøre brug af overskrifter - gerne i flere niveauer</a:t>
            </a:r>
          </a:p>
          <a:p>
            <a:pPr lvl="1"/>
            <a:r>
              <a:rPr lang="da-DK" sz="2000" dirty="0"/>
              <a:t>at tjekke for stavefejl</a:t>
            </a:r>
          </a:p>
          <a:p>
            <a:pPr lvl="1"/>
            <a:r>
              <a:rPr lang="da-DK" sz="2000" dirty="0"/>
              <a:t>at gøre PDF-filer webtilgængelige</a:t>
            </a:r>
          </a:p>
          <a:p>
            <a:pPr marL="457200" lvl="1" indent="0">
              <a:buNone/>
            </a:pPr>
            <a:endParaRPr lang="da-DK" dirty="0"/>
          </a:p>
        </p:txBody>
      </p:sp>
      <p:sp>
        <p:nvSpPr>
          <p:cNvPr id="4" name="Pladsholder til diasnummer 3"/>
          <p:cNvSpPr>
            <a:spLocks noGrp="1"/>
          </p:cNvSpPr>
          <p:nvPr>
            <p:ph type="sldNum" sz="quarter" idx="10"/>
          </p:nvPr>
        </p:nvSpPr>
        <p:spPr/>
        <p:txBody>
          <a:bodyPr/>
          <a:lstStyle/>
          <a:p>
            <a:pPr>
              <a:defRPr/>
            </a:pPr>
            <a:fld id="{163E6032-8BFD-41BC-8020-D78F621D2C51}" type="slidenum">
              <a:rPr lang="da-DK" smtClean="0"/>
              <a:pPr>
                <a:defRPr/>
              </a:pPr>
              <a:t>9</a:t>
            </a:fld>
            <a:endParaRPr lang="da-DK"/>
          </a:p>
        </p:txBody>
      </p:sp>
    </p:spTree>
    <p:extLst>
      <p:ext uri="{BB962C8B-B14F-4D97-AF65-F5344CB8AC3E}">
        <p14:creationId xmlns:p14="http://schemas.microsoft.com/office/powerpoint/2010/main" val="2249808948"/>
      </p:ext>
    </p:extLst>
  </p:cSld>
  <p:clrMapOvr>
    <a:masterClrMapping/>
  </p:clrMapOvr>
</p:sld>
</file>

<file path=ppt/theme/theme1.xml><?xml version="1.0" encoding="utf-8"?>
<a:theme xmlns:a="http://schemas.openxmlformats.org/drawingml/2006/main" name="Powerpoint skabelon">
  <a:themeElements>
    <a:clrScheme name="Powerpoint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 skabel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skabel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skabel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skabel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skabel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skabel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skabel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skabel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skabel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skabel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skabel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skabel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werpoint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Powerpoint skabel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4096</TotalTime>
  <Words>5054</Words>
  <Application>Microsoft Office PowerPoint</Application>
  <PresentationFormat>Skærmshow (4:3)</PresentationFormat>
  <Paragraphs>462</Paragraphs>
  <Slides>23</Slides>
  <Notes>23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Times New Roman</vt:lpstr>
      <vt:lpstr>Verdana</vt:lpstr>
      <vt:lpstr>Powerpoint skabelon</vt:lpstr>
      <vt:lpstr>Webtilgængelighed for  webredaktører</vt:lpstr>
      <vt:lpstr>Dagsorden</vt:lpstr>
      <vt:lpstr>Hvorfor er webtilgængelighed vigtig?</vt:lpstr>
      <vt:lpstr>Hvad er webtilgængelighedsloven?</vt:lpstr>
      <vt:lpstr>Hvornår træder loven i kraft for os</vt:lpstr>
      <vt:lpstr>Implementering</vt:lpstr>
      <vt:lpstr>Tilgængelige PDF filer</vt:lpstr>
      <vt:lpstr>PowerPoint-præsentation</vt:lpstr>
      <vt:lpstr>Indholdsleverandørernes rolle</vt:lpstr>
      <vt:lpstr>PowerPoint-præsentation</vt:lpstr>
      <vt:lpstr> Eksempler Overskriftstypografi</vt:lpstr>
      <vt:lpstr>Links - sigende tekster</vt:lpstr>
      <vt:lpstr>Links – No go</vt:lpstr>
      <vt:lpstr>Dekorative billeder</vt:lpstr>
      <vt:lpstr>Ikke dekorative billeder</vt:lpstr>
      <vt:lpstr>Eksempel fra statsministeriets hjemmeside</vt:lpstr>
      <vt:lpstr>Ingen tekst i billeder</vt:lpstr>
      <vt:lpstr>Undgå komplicerede tabeller</vt:lpstr>
      <vt:lpstr>iFrames</vt:lpstr>
      <vt:lpstr>PDF-filer</vt:lpstr>
      <vt:lpstr>Video- og lydfiler</vt:lpstr>
      <vt:lpstr>Opbygning af standardside</vt:lpstr>
      <vt:lpstr>Find hjælp</vt:lpstr>
    </vt:vector>
  </TitlesOfParts>
  <Company>Aabenraa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Gertrud Davids Fink</dc:creator>
  <cp:lastModifiedBy>Susanne Sieljacks</cp:lastModifiedBy>
  <cp:revision>173</cp:revision>
  <cp:lastPrinted>2020-05-05T12:23:26Z</cp:lastPrinted>
  <dcterms:created xsi:type="dcterms:W3CDTF">2010-08-30T06:59:42Z</dcterms:created>
  <dcterms:modified xsi:type="dcterms:W3CDTF">2020-05-06T08:42:03Z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reDocumentId">
    <vt:i4>6960403</vt:i4>
  </property>
  <property fmtid="{D5CDD505-2E9C-101B-9397-08002B2CF9AE}" pid="3" name="AcadreCaseId">
    <vt:i4>841420</vt:i4>
  </property>
</Properties>
</file>