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59" r:id="rId4"/>
    <p:sldId id="292" r:id="rId5"/>
    <p:sldId id="281" r:id="rId6"/>
    <p:sldId id="280" r:id="rId7"/>
    <p:sldId id="262" r:id="rId8"/>
    <p:sldId id="261" r:id="rId9"/>
    <p:sldId id="264" r:id="rId10"/>
    <p:sldId id="265" r:id="rId11"/>
    <p:sldId id="290" r:id="rId12"/>
    <p:sldId id="283" r:id="rId13"/>
    <p:sldId id="288" r:id="rId14"/>
    <p:sldId id="293" r:id="rId15"/>
    <p:sldId id="294" r:id="rId16"/>
    <p:sldId id="295" r:id="rId17"/>
    <p:sldId id="266" r:id="rId18"/>
    <p:sldId id="298" r:id="rId19"/>
    <p:sldId id="299" r:id="rId20"/>
    <p:sldId id="302" r:id="rId21"/>
    <p:sldId id="303" r:id="rId22"/>
    <p:sldId id="278" r:id="rId23"/>
  </p:sldIdLst>
  <p:sldSz cx="12192000" cy="6858000"/>
  <p:notesSz cx="6797675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686" autoAdjust="0"/>
  </p:normalViewPr>
  <p:slideViewPr>
    <p:cSldViewPr>
      <p:cViewPr varScale="1">
        <p:scale>
          <a:sx n="63" d="100"/>
          <a:sy n="63" d="100"/>
        </p:scale>
        <p:origin x="-112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B3D5CE-324B-40C3-9959-E4A76E3DD58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58C7B9B-73A1-4745-B4DE-05E158B07E5A}">
      <dgm:prSet phldrT="[Tekst]"/>
      <dgm:spPr/>
      <dgm:t>
        <a:bodyPr/>
        <a:lstStyle/>
        <a:p>
          <a:r>
            <a:rPr lang="da-DK" dirty="0" smtClean="0"/>
            <a:t>Læs og reflekter</a:t>
          </a:r>
          <a:endParaRPr lang="da-DK" dirty="0"/>
        </a:p>
      </dgm:t>
    </dgm:pt>
    <dgm:pt modelId="{42A0A26A-AF6D-4123-9582-43D482FD404B}" type="parTrans" cxnId="{66D9F989-7966-4930-A4D6-C272C21BBC9F}">
      <dgm:prSet/>
      <dgm:spPr/>
      <dgm:t>
        <a:bodyPr/>
        <a:lstStyle/>
        <a:p>
          <a:endParaRPr lang="da-DK"/>
        </a:p>
      </dgm:t>
    </dgm:pt>
    <dgm:pt modelId="{611190F2-C420-4318-90BA-538C96C53821}" type="sibTrans" cxnId="{66D9F989-7966-4930-A4D6-C272C21BBC9F}">
      <dgm:prSet/>
      <dgm:spPr/>
      <dgm:t>
        <a:bodyPr/>
        <a:lstStyle/>
        <a:p>
          <a:endParaRPr lang="da-DK"/>
        </a:p>
      </dgm:t>
    </dgm:pt>
    <dgm:pt modelId="{54DA958F-5282-42AD-A8AB-B22B18A02F8A}">
      <dgm:prSet phldrT="[Tekst]"/>
      <dgm:spPr/>
      <dgm:t>
        <a:bodyPr/>
        <a:lstStyle/>
        <a:p>
          <a:r>
            <a:rPr lang="da-DK" dirty="0" smtClean="0"/>
            <a:t>Dialog </a:t>
          </a:r>
          <a:endParaRPr lang="da-DK" dirty="0"/>
        </a:p>
      </dgm:t>
    </dgm:pt>
    <dgm:pt modelId="{44954C64-BC76-493B-B231-90F12E6D2350}" type="parTrans" cxnId="{DAB54089-63B1-4910-A018-3D548CCF52F8}">
      <dgm:prSet/>
      <dgm:spPr/>
      <dgm:t>
        <a:bodyPr/>
        <a:lstStyle/>
        <a:p>
          <a:endParaRPr lang="da-DK"/>
        </a:p>
      </dgm:t>
    </dgm:pt>
    <dgm:pt modelId="{0D5BB442-4DE0-4C9C-81F3-D49DBF927680}" type="sibTrans" cxnId="{DAB54089-63B1-4910-A018-3D548CCF52F8}">
      <dgm:prSet/>
      <dgm:spPr/>
      <dgm:t>
        <a:bodyPr/>
        <a:lstStyle/>
        <a:p>
          <a:endParaRPr lang="da-DK"/>
        </a:p>
      </dgm:t>
    </dgm:pt>
    <dgm:pt modelId="{D3BA0E72-1B40-4C18-8A93-EB10CBE96654}">
      <dgm:prSet phldrT="[Tekst]"/>
      <dgm:spPr/>
      <dgm:t>
        <a:bodyPr/>
        <a:lstStyle/>
        <a:p>
          <a:r>
            <a:rPr lang="da-DK" dirty="0" smtClean="0"/>
            <a:t>Forbered LUS </a:t>
          </a:r>
          <a:endParaRPr lang="da-DK" dirty="0"/>
        </a:p>
      </dgm:t>
    </dgm:pt>
    <dgm:pt modelId="{5EF9CF1B-97C3-4368-954B-BFBDEEF8F83D}" type="parTrans" cxnId="{E1B15347-8ED7-4A70-988D-3FF18968A1E0}">
      <dgm:prSet/>
      <dgm:spPr/>
      <dgm:t>
        <a:bodyPr/>
        <a:lstStyle/>
        <a:p>
          <a:endParaRPr lang="da-DK"/>
        </a:p>
      </dgm:t>
    </dgm:pt>
    <dgm:pt modelId="{19F668A0-7F96-42CC-B62B-BAF050A7592B}" type="sibTrans" cxnId="{E1B15347-8ED7-4A70-988D-3FF18968A1E0}">
      <dgm:prSet/>
      <dgm:spPr/>
      <dgm:t>
        <a:bodyPr/>
        <a:lstStyle/>
        <a:p>
          <a:endParaRPr lang="da-DK"/>
        </a:p>
      </dgm:t>
    </dgm:pt>
    <dgm:pt modelId="{84370DFE-5B4A-4954-ACD5-029BF8F3870E}">
      <dgm:prSet/>
      <dgm:spPr/>
      <dgm:t>
        <a:bodyPr/>
        <a:lstStyle/>
        <a:p>
          <a:r>
            <a:rPr lang="da-DK" dirty="0" smtClean="0"/>
            <a:t>Tilbagemelding til medarbejderne </a:t>
          </a:r>
          <a:endParaRPr lang="da-DK" dirty="0"/>
        </a:p>
      </dgm:t>
    </dgm:pt>
    <dgm:pt modelId="{47C9DF16-7FAA-4908-A569-52FF657F5839}" type="parTrans" cxnId="{CAF732DC-D3C2-4972-9968-7B396A69E09E}">
      <dgm:prSet/>
      <dgm:spPr/>
      <dgm:t>
        <a:bodyPr/>
        <a:lstStyle/>
        <a:p>
          <a:endParaRPr lang="da-DK"/>
        </a:p>
      </dgm:t>
    </dgm:pt>
    <dgm:pt modelId="{2CABA27F-B376-4234-A0BF-03A2336879D7}" type="sibTrans" cxnId="{CAF732DC-D3C2-4972-9968-7B396A69E09E}">
      <dgm:prSet/>
      <dgm:spPr/>
      <dgm:t>
        <a:bodyPr/>
        <a:lstStyle/>
        <a:p>
          <a:endParaRPr lang="da-DK"/>
        </a:p>
      </dgm:t>
    </dgm:pt>
    <dgm:pt modelId="{5824BF60-B7DB-47FD-B36C-F9EE79546C90}" type="pres">
      <dgm:prSet presAssocID="{F0B3D5CE-324B-40C3-9959-E4A76E3DD588}" presName="Name0" presStyleCnt="0">
        <dgm:presLayoutVars>
          <dgm:dir/>
          <dgm:animLvl val="lvl"/>
          <dgm:resizeHandles val="exact"/>
        </dgm:presLayoutVars>
      </dgm:prSet>
      <dgm:spPr/>
    </dgm:pt>
    <dgm:pt modelId="{C30B00B3-A567-4EE7-90C3-0E4A47E3D6E0}" type="pres">
      <dgm:prSet presAssocID="{E58C7B9B-73A1-4745-B4DE-05E158B07E5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9A6642F-93C9-4E4C-B7B9-21EF100C7ABF}" type="pres">
      <dgm:prSet presAssocID="{611190F2-C420-4318-90BA-538C96C53821}" presName="parTxOnlySpace" presStyleCnt="0"/>
      <dgm:spPr/>
    </dgm:pt>
    <dgm:pt modelId="{EC6226D6-8B7F-449E-8352-591A9CCEFE38}" type="pres">
      <dgm:prSet presAssocID="{54DA958F-5282-42AD-A8AB-B22B18A02F8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213BB78-1E61-43AB-98EE-B344F379002C}" type="pres">
      <dgm:prSet presAssocID="{0D5BB442-4DE0-4C9C-81F3-D49DBF927680}" presName="parTxOnlySpace" presStyleCnt="0"/>
      <dgm:spPr/>
    </dgm:pt>
    <dgm:pt modelId="{DD5199EC-84D5-44BD-8895-DCBE8AA50EBC}" type="pres">
      <dgm:prSet presAssocID="{D3BA0E72-1B40-4C18-8A93-EB10CBE96654}" presName="parTxOnly" presStyleLbl="node1" presStyleIdx="2" presStyleCnt="4" custLinFactNeighborX="15565" custLinFactNeighborY="14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C9CFE3C-5149-458E-9F37-5BAC60EA1261}" type="pres">
      <dgm:prSet presAssocID="{19F668A0-7F96-42CC-B62B-BAF050A7592B}" presName="parTxOnlySpace" presStyleCnt="0"/>
      <dgm:spPr/>
    </dgm:pt>
    <dgm:pt modelId="{B579BCB6-4E87-4FFA-8579-AD80870F469B}" type="pres">
      <dgm:prSet presAssocID="{84370DFE-5B4A-4954-ACD5-029BF8F3870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DAB54089-63B1-4910-A018-3D548CCF52F8}" srcId="{F0B3D5CE-324B-40C3-9959-E4A76E3DD588}" destId="{54DA958F-5282-42AD-A8AB-B22B18A02F8A}" srcOrd="1" destOrd="0" parTransId="{44954C64-BC76-493B-B231-90F12E6D2350}" sibTransId="{0D5BB442-4DE0-4C9C-81F3-D49DBF927680}"/>
    <dgm:cxn modelId="{0AEF34ED-0699-4858-94A8-5D34FA24D56E}" type="presOf" srcId="{84370DFE-5B4A-4954-ACD5-029BF8F3870E}" destId="{B579BCB6-4E87-4FFA-8579-AD80870F469B}" srcOrd="0" destOrd="0" presId="urn:microsoft.com/office/officeart/2005/8/layout/chevron1"/>
    <dgm:cxn modelId="{7006B5CA-36D7-49FC-8516-5886B120CCFF}" type="presOf" srcId="{E58C7B9B-73A1-4745-B4DE-05E158B07E5A}" destId="{C30B00B3-A567-4EE7-90C3-0E4A47E3D6E0}" srcOrd="0" destOrd="0" presId="urn:microsoft.com/office/officeart/2005/8/layout/chevron1"/>
    <dgm:cxn modelId="{66D9F989-7966-4930-A4D6-C272C21BBC9F}" srcId="{F0B3D5CE-324B-40C3-9959-E4A76E3DD588}" destId="{E58C7B9B-73A1-4745-B4DE-05E158B07E5A}" srcOrd="0" destOrd="0" parTransId="{42A0A26A-AF6D-4123-9582-43D482FD404B}" sibTransId="{611190F2-C420-4318-90BA-538C96C53821}"/>
    <dgm:cxn modelId="{526B2AA4-678D-4E59-B735-5795C9997462}" type="presOf" srcId="{D3BA0E72-1B40-4C18-8A93-EB10CBE96654}" destId="{DD5199EC-84D5-44BD-8895-DCBE8AA50EBC}" srcOrd="0" destOrd="0" presId="urn:microsoft.com/office/officeart/2005/8/layout/chevron1"/>
    <dgm:cxn modelId="{CAF732DC-D3C2-4972-9968-7B396A69E09E}" srcId="{F0B3D5CE-324B-40C3-9959-E4A76E3DD588}" destId="{84370DFE-5B4A-4954-ACD5-029BF8F3870E}" srcOrd="3" destOrd="0" parTransId="{47C9DF16-7FAA-4908-A569-52FF657F5839}" sibTransId="{2CABA27F-B376-4234-A0BF-03A2336879D7}"/>
    <dgm:cxn modelId="{E736F3A3-F200-4C68-976F-67A7BE247C4E}" type="presOf" srcId="{F0B3D5CE-324B-40C3-9959-E4A76E3DD588}" destId="{5824BF60-B7DB-47FD-B36C-F9EE79546C90}" srcOrd="0" destOrd="0" presId="urn:microsoft.com/office/officeart/2005/8/layout/chevron1"/>
    <dgm:cxn modelId="{9D03DBFA-3380-4D42-853D-BE118A638F48}" type="presOf" srcId="{54DA958F-5282-42AD-A8AB-B22B18A02F8A}" destId="{EC6226D6-8B7F-449E-8352-591A9CCEFE38}" srcOrd="0" destOrd="0" presId="urn:microsoft.com/office/officeart/2005/8/layout/chevron1"/>
    <dgm:cxn modelId="{E1B15347-8ED7-4A70-988D-3FF18968A1E0}" srcId="{F0B3D5CE-324B-40C3-9959-E4A76E3DD588}" destId="{D3BA0E72-1B40-4C18-8A93-EB10CBE96654}" srcOrd="2" destOrd="0" parTransId="{5EF9CF1B-97C3-4368-954B-BFBDEEF8F83D}" sibTransId="{19F668A0-7F96-42CC-B62B-BAF050A7592B}"/>
    <dgm:cxn modelId="{EF9BD155-7791-4408-B6AC-7CBC343481B1}" type="presParOf" srcId="{5824BF60-B7DB-47FD-B36C-F9EE79546C90}" destId="{C30B00B3-A567-4EE7-90C3-0E4A47E3D6E0}" srcOrd="0" destOrd="0" presId="urn:microsoft.com/office/officeart/2005/8/layout/chevron1"/>
    <dgm:cxn modelId="{00F238D3-B057-4722-902C-A747778407BF}" type="presParOf" srcId="{5824BF60-B7DB-47FD-B36C-F9EE79546C90}" destId="{B9A6642F-93C9-4E4C-B7B9-21EF100C7ABF}" srcOrd="1" destOrd="0" presId="urn:microsoft.com/office/officeart/2005/8/layout/chevron1"/>
    <dgm:cxn modelId="{F0AB2ACB-84E7-468B-9730-BD7859803DA6}" type="presParOf" srcId="{5824BF60-B7DB-47FD-B36C-F9EE79546C90}" destId="{EC6226D6-8B7F-449E-8352-591A9CCEFE38}" srcOrd="2" destOrd="0" presId="urn:microsoft.com/office/officeart/2005/8/layout/chevron1"/>
    <dgm:cxn modelId="{F1BCAC67-DE02-42BC-91F4-2D32DDE7530F}" type="presParOf" srcId="{5824BF60-B7DB-47FD-B36C-F9EE79546C90}" destId="{B213BB78-1E61-43AB-98EE-B344F379002C}" srcOrd="3" destOrd="0" presId="urn:microsoft.com/office/officeart/2005/8/layout/chevron1"/>
    <dgm:cxn modelId="{668C13D0-DD05-4B14-BE84-70D14BE33A89}" type="presParOf" srcId="{5824BF60-B7DB-47FD-B36C-F9EE79546C90}" destId="{DD5199EC-84D5-44BD-8895-DCBE8AA50EBC}" srcOrd="4" destOrd="0" presId="urn:microsoft.com/office/officeart/2005/8/layout/chevron1"/>
    <dgm:cxn modelId="{4D340A68-1227-4DBA-A004-BF134BF5F13E}" type="presParOf" srcId="{5824BF60-B7DB-47FD-B36C-F9EE79546C90}" destId="{0C9CFE3C-5149-458E-9F37-5BAC60EA1261}" srcOrd="5" destOrd="0" presId="urn:microsoft.com/office/officeart/2005/8/layout/chevron1"/>
    <dgm:cxn modelId="{A1B5000B-C1DD-4D45-B6CF-03C3DFBBC295}" type="presParOf" srcId="{5824BF60-B7DB-47FD-B36C-F9EE79546C90}" destId="{B579BCB6-4E87-4FFA-8579-AD80870F469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B3D5CE-324B-40C3-9959-E4A76E3DD58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58C7B9B-73A1-4745-B4DE-05E158B07E5A}">
      <dgm:prSet phldrT="[Tekst]"/>
      <dgm:spPr/>
      <dgm:t>
        <a:bodyPr/>
        <a:lstStyle/>
        <a:p>
          <a:r>
            <a:rPr lang="da-DK" b="1" dirty="0" smtClean="0"/>
            <a:t>Læs og reflekter</a:t>
          </a:r>
          <a:endParaRPr lang="da-DK" b="1" dirty="0"/>
        </a:p>
      </dgm:t>
    </dgm:pt>
    <dgm:pt modelId="{42A0A26A-AF6D-4123-9582-43D482FD404B}" type="parTrans" cxnId="{66D9F989-7966-4930-A4D6-C272C21BBC9F}">
      <dgm:prSet/>
      <dgm:spPr/>
      <dgm:t>
        <a:bodyPr/>
        <a:lstStyle/>
        <a:p>
          <a:endParaRPr lang="da-DK"/>
        </a:p>
      </dgm:t>
    </dgm:pt>
    <dgm:pt modelId="{611190F2-C420-4318-90BA-538C96C53821}" type="sibTrans" cxnId="{66D9F989-7966-4930-A4D6-C272C21BBC9F}">
      <dgm:prSet/>
      <dgm:spPr/>
      <dgm:t>
        <a:bodyPr/>
        <a:lstStyle/>
        <a:p>
          <a:endParaRPr lang="da-DK"/>
        </a:p>
      </dgm:t>
    </dgm:pt>
    <dgm:pt modelId="{54DA958F-5282-42AD-A8AB-B22B18A02F8A}">
      <dgm:prSet phldrT="[Tekst]"/>
      <dgm:spPr/>
      <dgm:t>
        <a:bodyPr/>
        <a:lstStyle/>
        <a:p>
          <a:r>
            <a:rPr lang="da-DK" b="1" dirty="0" smtClean="0"/>
            <a:t>Evt. dialog </a:t>
          </a:r>
          <a:endParaRPr lang="da-DK" b="1" dirty="0"/>
        </a:p>
      </dgm:t>
    </dgm:pt>
    <dgm:pt modelId="{44954C64-BC76-493B-B231-90F12E6D2350}" type="parTrans" cxnId="{DAB54089-63B1-4910-A018-3D548CCF52F8}">
      <dgm:prSet/>
      <dgm:spPr/>
      <dgm:t>
        <a:bodyPr/>
        <a:lstStyle/>
        <a:p>
          <a:endParaRPr lang="da-DK"/>
        </a:p>
      </dgm:t>
    </dgm:pt>
    <dgm:pt modelId="{0D5BB442-4DE0-4C9C-81F3-D49DBF927680}" type="sibTrans" cxnId="{DAB54089-63B1-4910-A018-3D548CCF52F8}">
      <dgm:prSet/>
      <dgm:spPr/>
      <dgm:t>
        <a:bodyPr/>
        <a:lstStyle/>
        <a:p>
          <a:endParaRPr lang="da-DK"/>
        </a:p>
      </dgm:t>
    </dgm:pt>
    <dgm:pt modelId="{D3BA0E72-1B40-4C18-8A93-EB10CBE96654}">
      <dgm:prSet phldrT="[Tekst]"/>
      <dgm:spPr/>
      <dgm:t>
        <a:bodyPr/>
        <a:lstStyle/>
        <a:p>
          <a:r>
            <a:rPr lang="da-DK" b="1" dirty="0" smtClean="0"/>
            <a:t>Forbered LUS </a:t>
          </a:r>
          <a:endParaRPr lang="da-DK" b="1" dirty="0"/>
        </a:p>
      </dgm:t>
    </dgm:pt>
    <dgm:pt modelId="{5EF9CF1B-97C3-4368-954B-BFBDEEF8F83D}" type="parTrans" cxnId="{E1B15347-8ED7-4A70-988D-3FF18968A1E0}">
      <dgm:prSet/>
      <dgm:spPr/>
      <dgm:t>
        <a:bodyPr/>
        <a:lstStyle/>
        <a:p>
          <a:endParaRPr lang="da-DK"/>
        </a:p>
      </dgm:t>
    </dgm:pt>
    <dgm:pt modelId="{19F668A0-7F96-42CC-B62B-BAF050A7592B}" type="sibTrans" cxnId="{E1B15347-8ED7-4A70-988D-3FF18968A1E0}">
      <dgm:prSet/>
      <dgm:spPr/>
      <dgm:t>
        <a:bodyPr/>
        <a:lstStyle/>
        <a:p>
          <a:endParaRPr lang="da-DK"/>
        </a:p>
      </dgm:t>
    </dgm:pt>
    <dgm:pt modelId="{84370DFE-5B4A-4954-ACD5-029BF8F3870E}">
      <dgm:prSet/>
      <dgm:spPr/>
      <dgm:t>
        <a:bodyPr/>
        <a:lstStyle/>
        <a:p>
          <a:r>
            <a:rPr lang="da-DK" b="1" dirty="0" smtClean="0"/>
            <a:t>Tilbagemelding til medarbejderne </a:t>
          </a:r>
          <a:endParaRPr lang="da-DK" b="1" dirty="0"/>
        </a:p>
      </dgm:t>
    </dgm:pt>
    <dgm:pt modelId="{47C9DF16-7FAA-4908-A569-52FF657F5839}" type="parTrans" cxnId="{CAF732DC-D3C2-4972-9968-7B396A69E09E}">
      <dgm:prSet/>
      <dgm:spPr/>
      <dgm:t>
        <a:bodyPr/>
        <a:lstStyle/>
        <a:p>
          <a:endParaRPr lang="da-DK"/>
        </a:p>
      </dgm:t>
    </dgm:pt>
    <dgm:pt modelId="{2CABA27F-B376-4234-A0BF-03A2336879D7}" type="sibTrans" cxnId="{CAF732DC-D3C2-4972-9968-7B396A69E09E}">
      <dgm:prSet/>
      <dgm:spPr/>
      <dgm:t>
        <a:bodyPr/>
        <a:lstStyle/>
        <a:p>
          <a:endParaRPr lang="da-DK"/>
        </a:p>
      </dgm:t>
    </dgm:pt>
    <dgm:pt modelId="{5824BF60-B7DB-47FD-B36C-F9EE79546C90}" type="pres">
      <dgm:prSet presAssocID="{F0B3D5CE-324B-40C3-9959-E4A76E3DD588}" presName="Name0" presStyleCnt="0">
        <dgm:presLayoutVars>
          <dgm:dir/>
          <dgm:animLvl val="lvl"/>
          <dgm:resizeHandles val="exact"/>
        </dgm:presLayoutVars>
      </dgm:prSet>
      <dgm:spPr/>
    </dgm:pt>
    <dgm:pt modelId="{C30B00B3-A567-4EE7-90C3-0E4A47E3D6E0}" type="pres">
      <dgm:prSet presAssocID="{E58C7B9B-73A1-4745-B4DE-05E158B07E5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9A6642F-93C9-4E4C-B7B9-21EF100C7ABF}" type="pres">
      <dgm:prSet presAssocID="{611190F2-C420-4318-90BA-538C96C53821}" presName="parTxOnlySpace" presStyleCnt="0"/>
      <dgm:spPr/>
    </dgm:pt>
    <dgm:pt modelId="{EC6226D6-8B7F-449E-8352-591A9CCEFE38}" type="pres">
      <dgm:prSet presAssocID="{54DA958F-5282-42AD-A8AB-B22B18A02F8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213BB78-1E61-43AB-98EE-B344F379002C}" type="pres">
      <dgm:prSet presAssocID="{0D5BB442-4DE0-4C9C-81F3-D49DBF927680}" presName="parTxOnlySpace" presStyleCnt="0"/>
      <dgm:spPr/>
    </dgm:pt>
    <dgm:pt modelId="{DD5199EC-84D5-44BD-8895-DCBE8AA50EBC}" type="pres">
      <dgm:prSet presAssocID="{D3BA0E72-1B40-4C18-8A93-EB10CBE96654}" presName="parTxOnly" presStyleLbl="node1" presStyleIdx="2" presStyleCnt="4" custLinFactNeighborX="15565" custLinFactNeighborY="14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C9CFE3C-5149-458E-9F37-5BAC60EA1261}" type="pres">
      <dgm:prSet presAssocID="{19F668A0-7F96-42CC-B62B-BAF050A7592B}" presName="parTxOnlySpace" presStyleCnt="0"/>
      <dgm:spPr/>
    </dgm:pt>
    <dgm:pt modelId="{B579BCB6-4E87-4FFA-8579-AD80870F469B}" type="pres">
      <dgm:prSet presAssocID="{84370DFE-5B4A-4954-ACD5-029BF8F3870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CFE6499A-EB63-4421-9500-3D5EA0CC26B9}" type="presOf" srcId="{F0B3D5CE-324B-40C3-9959-E4A76E3DD588}" destId="{5824BF60-B7DB-47FD-B36C-F9EE79546C90}" srcOrd="0" destOrd="0" presId="urn:microsoft.com/office/officeart/2005/8/layout/chevron1"/>
    <dgm:cxn modelId="{CAF732DC-D3C2-4972-9968-7B396A69E09E}" srcId="{F0B3D5CE-324B-40C3-9959-E4A76E3DD588}" destId="{84370DFE-5B4A-4954-ACD5-029BF8F3870E}" srcOrd="3" destOrd="0" parTransId="{47C9DF16-7FAA-4908-A569-52FF657F5839}" sibTransId="{2CABA27F-B376-4234-A0BF-03A2336879D7}"/>
    <dgm:cxn modelId="{E1B15347-8ED7-4A70-988D-3FF18968A1E0}" srcId="{F0B3D5CE-324B-40C3-9959-E4A76E3DD588}" destId="{D3BA0E72-1B40-4C18-8A93-EB10CBE96654}" srcOrd="2" destOrd="0" parTransId="{5EF9CF1B-97C3-4368-954B-BFBDEEF8F83D}" sibTransId="{19F668A0-7F96-42CC-B62B-BAF050A7592B}"/>
    <dgm:cxn modelId="{DAB54089-63B1-4910-A018-3D548CCF52F8}" srcId="{F0B3D5CE-324B-40C3-9959-E4A76E3DD588}" destId="{54DA958F-5282-42AD-A8AB-B22B18A02F8A}" srcOrd="1" destOrd="0" parTransId="{44954C64-BC76-493B-B231-90F12E6D2350}" sibTransId="{0D5BB442-4DE0-4C9C-81F3-D49DBF927680}"/>
    <dgm:cxn modelId="{2C6E986C-0579-461F-86AC-DDDA18EDBBD1}" type="presOf" srcId="{E58C7B9B-73A1-4745-B4DE-05E158B07E5A}" destId="{C30B00B3-A567-4EE7-90C3-0E4A47E3D6E0}" srcOrd="0" destOrd="0" presId="urn:microsoft.com/office/officeart/2005/8/layout/chevron1"/>
    <dgm:cxn modelId="{E4EA9B96-FD12-4E72-AECF-7E4062CE77D9}" type="presOf" srcId="{84370DFE-5B4A-4954-ACD5-029BF8F3870E}" destId="{B579BCB6-4E87-4FFA-8579-AD80870F469B}" srcOrd="0" destOrd="0" presId="urn:microsoft.com/office/officeart/2005/8/layout/chevron1"/>
    <dgm:cxn modelId="{1634E191-406A-4ECE-A11D-7F11599FFF99}" type="presOf" srcId="{54DA958F-5282-42AD-A8AB-B22B18A02F8A}" destId="{EC6226D6-8B7F-449E-8352-591A9CCEFE38}" srcOrd="0" destOrd="0" presId="urn:microsoft.com/office/officeart/2005/8/layout/chevron1"/>
    <dgm:cxn modelId="{72F11568-F54A-43E6-84AA-442B78E80910}" type="presOf" srcId="{D3BA0E72-1B40-4C18-8A93-EB10CBE96654}" destId="{DD5199EC-84D5-44BD-8895-DCBE8AA50EBC}" srcOrd="0" destOrd="0" presId="urn:microsoft.com/office/officeart/2005/8/layout/chevron1"/>
    <dgm:cxn modelId="{66D9F989-7966-4930-A4D6-C272C21BBC9F}" srcId="{F0B3D5CE-324B-40C3-9959-E4A76E3DD588}" destId="{E58C7B9B-73A1-4745-B4DE-05E158B07E5A}" srcOrd="0" destOrd="0" parTransId="{42A0A26A-AF6D-4123-9582-43D482FD404B}" sibTransId="{611190F2-C420-4318-90BA-538C96C53821}"/>
    <dgm:cxn modelId="{3356AA6D-3BE7-4A79-8B0F-2F1D52E588DF}" type="presParOf" srcId="{5824BF60-B7DB-47FD-B36C-F9EE79546C90}" destId="{C30B00B3-A567-4EE7-90C3-0E4A47E3D6E0}" srcOrd="0" destOrd="0" presId="urn:microsoft.com/office/officeart/2005/8/layout/chevron1"/>
    <dgm:cxn modelId="{1B5369D6-4F65-4CD5-85E6-1A0B8A9B7308}" type="presParOf" srcId="{5824BF60-B7DB-47FD-B36C-F9EE79546C90}" destId="{B9A6642F-93C9-4E4C-B7B9-21EF100C7ABF}" srcOrd="1" destOrd="0" presId="urn:microsoft.com/office/officeart/2005/8/layout/chevron1"/>
    <dgm:cxn modelId="{83FAC2B7-3B83-4284-B2AE-4E5DEB4CE0FC}" type="presParOf" srcId="{5824BF60-B7DB-47FD-B36C-F9EE79546C90}" destId="{EC6226D6-8B7F-449E-8352-591A9CCEFE38}" srcOrd="2" destOrd="0" presId="urn:microsoft.com/office/officeart/2005/8/layout/chevron1"/>
    <dgm:cxn modelId="{CFB3C165-516E-467D-8362-3C65544415B6}" type="presParOf" srcId="{5824BF60-B7DB-47FD-B36C-F9EE79546C90}" destId="{B213BB78-1E61-43AB-98EE-B344F379002C}" srcOrd="3" destOrd="0" presId="urn:microsoft.com/office/officeart/2005/8/layout/chevron1"/>
    <dgm:cxn modelId="{E86F747E-48B0-4FD4-98E5-46411232DFA4}" type="presParOf" srcId="{5824BF60-B7DB-47FD-B36C-F9EE79546C90}" destId="{DD5199EC-84D5-44BD-8895-DCBE8AA50EBC}" srcOrd="4" destOrd="0" presId="urn:microsoft.com/office/officeart/2005/8/layout/chevron1"/>
    <dgm:cxn modelId="{3B9F4E1C-D158-46DB-BD63-098CCD7E0F84}" type="presParOf" srcId="{5824BF60-B7DB-47FD-B36C-F9EE79546C90}" destId="{0C9CFE3C-5149-458E-9F37-5BAC60EA1261}" srcOrd="5" destOrd="0" presId="urn:microsoft.com/office/officeart/2005/8/layout/chevron1"/>
    <dgm:cxn modelId="{FB7BFA6E-C333-415D-946D-9C541CEB52AC}" type="presParOf" srcId="{5824BF60-B7DB-47FD-B36C-F9EE79546C90}" destId="{B579BCB6-4E87-4FFA-8579-AD80870F469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B3D5CE-324B-40C3-9959-E4A76E3DD58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E58C7B9B-73A1-4745-B4DE-05E158B07E5A}">
      <dgm:prSet phldrT="[Tekst]"/>
      <dgm:spPr/>
      <dgm:t>
        <a:bodyPr/>
        <a:lstStyle/>
        <a:p>
          <a:r>
            <a:rPr lang="da-DK" dirty="0" smtClean="0"/>
            <a:t>Læs og reflekter</a:t>
          </a:r>
          <a:endParaRPr lang="da-DK" dirty="0"/>
        </a:p>
      </dgm:t>
    </dgm:pt>
    <dgm:pt modelId="{42A0A26A-AF6D-4123-9582-43D482FD404B}" type="parTrans" cxnId="{66D9F989-7966-4930-A4D6-C272C21BBC9F}">
      <dgm:prSet/>
      <dgm:spPr/>
      <dgm:t>
        <a:bodyPr/>
        <a:lstStyle/>
        <a:p>
          <a:endParaRPr lang="da-DK"/>
        </a:p>
      </dgm:t>
    </dgm:pt>
    <dgm:pt modelId="{611190F2-C420-4318-90BA-538C96C53821}" type="sibTrans" cxnId="{66D9F989-7966-4930-A4D6-C272C21BBC9F}">
      <dgm:prSet/>
      <dgm:spPr/>
      <dgm:t>
        <a:bodyPr/>
        <a:lstStyle/>
        <a:p>
          <a:endParaRPr lang="da-DK"/>
        </a:p>
      </dgm:t>
    </dgm:pt>
    <dgm:pt modelId="{54DA958F-5282-42AD-A8AB-B22B18A02F8A}">
      <dgm:prSet phldrT="[Tekst]"/>
      <dgm:spPr/>
      <dgm:t>
        <a:bodyPr/>
        <a:lstStyle/>
        <a:p>
          <a:r>
            <a:rPr lang="da-DK" dirty="0" smtClean="0"/>
            <a:t>Dialog </a:t>
          </a:r>
          <a:endParaRPr lang="da-DK" dirty="0"/>
        </a:p>
      </dgm:t>
    </dgm:pt>
    <dgm:pt modelId="{44954C64-BC76-493B-B231-90F12E6D2350}" type="parTrans" cxnId="{DAB54089-63B1-4910-A018-3D548CCF52F8}">
      <dgm:prSet/>
      <dgm:spPr/>
      <dgm:t>
        <a:bodyPr/>
        <a:lstStyle/>
        <a:p>
          <a:endParaRPr lang="da-DK"/>
        </a:p>
      </dgm:t>
    </dgm:pt>
    <dgm:pt modelId="{0D5BB442-4DE0-4C9C-81F3-D49DBF927680}" type="sibTrans" cxnId="{DAB54089-63B1-4910-A018-3D548CCF52F8}">
      <dgm:prSet/>
      <dgm:spPr/>
      <dgm:t>
        <a:bodyPr/>
        <a:lstStyle/>
        <a:p>
          <a:endParaRPr lang="da-DK"/>
        </a:p>
      </dgm:t>
    </dgm:pt>
    <dgm:pt modelId="{D3BA0E72-1B40-4C18-8A93-EB10CBE96654}">
      <dgm:prSet phldrT="[Tekst]"/>
      <dgm:spPr/>
      <dgm:t>
        <a:bodyPr/>
        <a:lstStyle/>
        <a:p>
          <a:r>
            <a:rPr lang="da-DK" dirty="0" smtClean="0"/>
            <a:t>Forbered LUS </a:t>
          </a:r>
          <a:endParaRPr lang="da-DK" dirty="0"/>
        </a:p>
      </dgm:t>
    </dgm:pt>
    <dgm:pt modelId="{5EF9CF1B-97C3-4368-954B-BFBDEEF8F83D}" type="parTrans" cxnId="{E1B15347-8ED7-4A70-988D-3FF18968A1E0}">
      <dgm:prSet/>
      <dgm:spPr/>
      <dgm:t>
        <a:bodyPr/>
        <a:lstStyle/>
        <a:p>
          <a:endParaRPr lang="da-DK"/>
        </a:p>
      </dgm:t>
    </dgm:pt>
    <dgm:pt modelId="{19F668A0-7F96-42CC-B62B-BAF050A7592B}" type="sibTrans" cxnId="{E1B15347-8ED7-4A70-988D-3FF18968A1E0}">
      <dgm:prSet/>
      <dgm:spPr/>
      <dgm:t>
        <a:bodyPr/>
        <a:lstStyle/>
        <a:p>
          <a:endParaRPr lang="da-DK"/>
        </a:p>
      </dgm:t>
    </dgm:pt>
    <dgm:pt modelId="{84370DFE-5B4A-4954-ACD5-029BF8F3870E}">
      <dgm:prSet/>
      <dgm:spPr/>
      <dgm:t>
        <a:bodyPr/>
        <a:lstStyle/>
        <a:p>
          <a:r>
            <a:rPr lang="da-DK" dirty="0" smtClean="0"/>
            <a:t>Tilbagemelding til medarbejderne </a:t>
          </a:r>
          <a:endParaRPr lang="da-DK" dirty="0"/>
        </a:p>
      </dgm:t>
    </dgm:pt>
    <dgm:pt modelId="{47C9DF16-7FAA-4908-A569-52FF657F5839}" type="parTrans" cxnId="{CAF732DC-D3C2-4972-9968-7B396A69E09E}">
      <dgm:prSet/>
      <dgm:spPr/>
      <dgm:t>
        <a:bodyPr/>
        <a:lstStyle/>
        <a:p>
          <a:endParaRPr lang="da-DK"/>
        </a:p>
      </dgm:t>
    </dgm:pt>
    <dgm:pt modelId="{2CABA27F-B376-4234-A0BF-03A2336879D7}" type="sibTrans" cxnId="{CAF732DC-D3C2-4972-9968-7B396A69E09E}">
      <dgm:prSet/>
      <dgm:spPr/>
      <dgm:t>
        <a:bodyPr/>
        <a:lstStyle/>
        <a:p>
          <a:endParaRPr lang="da-DK"/>
        </a:p>
      </dgm:t>
    </dgm:pt>
    <dgm:pt modelId="{5824BF60-B7DB-47FD-B36C-F9EE79546C90}" type="pres">
      <dgm:prSet presAssocID="{F0B3D5CE-324B-40C3-9959-E4A76E3DD5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C30B00B3-A567-4EE7-90C3-0E4A47E3D6E0}" type="pres">
      <dgm:prSet presAssocID="{E58C7B9B-73A1-4745-B4DE-05E158B07E5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9A6642F-93C9-4E4C-B7B9-21EF100C7ABF}" type="pres">
      <dgm:prSet presAssocID="{611190F2-C420-4318-90BA-538C96C53821}" presName="parTxOnlySpace" presStyleCnt="0"/>
      <dgm:spPr/>
    </dgm:pt>
    <dgm:pt modelId="{EC6226D6-8B7F-449E-8352-591A9CCEFE38}" type="pres">
      <dgm:prSet presAssocID="{54DA958F-5282-42AD-A8AB-B22B18A02F8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213BB78-1E61-43AB-98EE-B344F379002C}" type="pres">
      <dgm:prSet presAssocID="{0D5BB442-4DE0-4C9C-81F3-D49DBF927680}" presName="parTxOnlySpace" presStyleCnt="0"/>
      <dgm:spPr/>
    </dgm:pt>
    <dgm:pt modelId="{DD5199EC-84D5-44BD-8895-DCBE8AA50EBC}" type="pres">
      <dgm:prSet presAssocID="{D3BA0E72-1B40-4C18-8A93-EB10CBE96654}" presName="parTxOnly" presStyleLbl="node1" presStyleIdx="2" presStyleCnt="4" custLinFactNeighborX="21042" custLinFactNeighborY="36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C9CFE3C-5149-458E-9F37-5BAC60EA1261}" type="pres">
      <dgm:prSet presAssocID="{19F668A0-7F96-42CC-B62B-BAF050A7592B}" presName="parTxOnlySpace" presStyleCnt="0"/>
      <dgm:spPr/>
    </dgm:pt>
    <dgm:pt modelId="{B579BCB6-4E87-4FFA-8579-AD80870F469B}" type="pres">
      <dgm:prSet presAssocID="{84370DFE-5B4A-4954-ACD5-029BF8F3870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DAB54089-63B1-4910-A018-3D548CCF52F8}" srcId="{F0B3D5CE-324B-40C3-9959-E4A76E3DD588}" destId="{54DA958F-5282-42AD-A8AB-B22B18A02F8A}" srcOrd="1" destOrd="0" parTransId="{44954C64-BC76-493B-B231-90F12E6D2350}" sibTransId="{0D5BB442-4DE0-4C9C-81F3-D49DBF927680}"/>
    <dgm:cxn modelId="{66D9F989-7966-4930-A4D6-C272C21BBC9F}" srcId="{F0B3D5CE-324B-40C3-9959-E4A76E3DD588}" destId="{E58C7B9B-73A1-4745-B4DE-05E158B07E5A}" srcOrd="0" destOrd="0" parTransId="{42A0A26A-AF6D-4123-9582-43D482FD404B}" sibTransId="{611190F2-C420-4318-90BA-538C96C53821}"/>
    <dgm:cxn modelId="{CAF732DC-D3C2-4972-9968-7B396A69E09E}" srcId="{F0B3D5CE-324B-40C3-9959-E4A76E3DD588}" destId="{84370DFE-5B4A-4954-ACD5-029BF8F3870E}" srcOrd="3" destOrd="0" parTransId="{47C9DF16-7FAA-4908-A569-52FF657F5839}" sibTransId="{2CABA27F-B376-4234-A0BF-03A2336879D7}"/>
    <dgm:cxn modelId="{7D1AFA72-3A1B-4F3C-B7A1-412425F0385E}" type="presOf" srcId="{54DA958F-5282-42AD-A8AB-B22B18A02F8A}" destId="{EC6226D6-8B7F-449E-8352-591A9CCEFE38}" srcOrd="0" destOrd="0" presId="urn:microsoft.com/office/officeart/2005/8/layout/chevron1"/>
    <dgm:cxn modelId="{4B25030F-1E10-4C92-8BCF-8284BFBF561C}" type="presOf" srcId="{F0B3D5CE-324B-40C3-9959-E4A76E3DD588}" destId="{5824BF60-B7DB-47FD-B36C-F9EE79546C90}" srcOrd="0" destOrd="0" presId="urn:microsoft.com/office/officeart/2005/8/layout/chevron1"/>
    <dgm:cxn modelId="{EA5F28B7-AA83-43C9-A459-AF1FBBB4C422}" type="presOf" srcId="{E58C7B9B-73A1-4745-B4DE-05E158B07E5A}" destId="{C30B00B3-A567-4EE7-90C3-0E4A47E3D6E0}" srcOrd="0" destOrd="0" presId="urn:microsoft.com/office/officeart/2005/8/layout/chevron1"/>
    <dgm:cxn modelId="{E1B15347-8ED7-4A70-988D-3FF18968A1E0}" srcId="{F0B3D5CE-324B-40C3-9959-E4A76E3DD588}" destId="{D3BA0E72-1B40-4C18-8A93-EB10CBE96654}" srcOrd="2" destOrd="0" parTransId="{5EF9CF1B-97C3-4368-954B-BFBDEEF8F83D}" sibTransId="{19F668A0-7F96-42CC-B62B-BAF050A7592B}"/>
    <dgm:cxn modelId="{53358DF1-ECED-423F-A1E4-35DFFFFF30B9}" type="presOf" srcId="{84370DFE-5B4A-4954-ACD5-029BF8F3870E}" destId="{B579BCB6-4E87-4FFA-8579-AD80870F469B}" srcOrd="0" destOrd="0" presId="urn:microsoft.com/office/officeart/2005/8/layout/chevron1"/>
    <dgm:cxn modelId="{DB19B85A-E478-4F35-A850-10A0BF110303}" type="presOf" srcId="{D3BA0E72-1B40-4C18-8A93-EB10CBE96654}" destId="{DD5199EC-84D5-44BD-8895-DCBE8AA50EBC}" srcOrd="0" destOrd="0" presId="urn:microsoft.com/office/officeart/2005/8/layout/chevron1"/>
    <dgm:cxn modelId="{269905F3-BFA5-4B3C-98E2-DAAA2B199DC4}" type="presParOf" srcId="{5824BF60-B7DB-47FD-B36C-F9EE79546C90}" destId="{C30B00B3-A567-4EE7-90C3-0E4A47E3D6E0}" srcOrd="0" destOrd="0" presId="urn:microsoft.com/office/officeart/2005/8/layout/chevron1"/>
    <dgm:cxn modelId="{5AEA22DA-7FC5-4D34-B7F3-B1F132F22A34}" type="presParOf" srcId="{5824BF60-B7DB-47FD-B36C-F9EE79546C90}" destId="{B9A6642F-93C9-4E4C-B7B9-21EF100C7ABF}" srcOrd="1" destOrd="0" presId="urn:microsoft.com/office/officeart/2005/8/layout/chevron1"/>
    <dgm:cxn modelId="{BCCCF3FF-8096-4AEC-8FD1-8B8284B8B237}" type="presParOf" srcId="{5824BF60-B7DB-47FD-B36C-F9EE79546C90}" destId="{EC6226D6-8B7F-449E-8352-591A9CCEFE38}" srcOrd="2" destOrd="0" presId="urn:microsoft.com/office/officeart/2005/8/layout/chevron1"/>
    <dgm:cxn modelId="{267F8DE7-754B-4CAD-8DD2-AC8718DFB88E}" type="presParOf" srcId="{5824BF60-B7DB-47FD-B36C-F9EE79546C90}" destId="{B213BB78-1E61-43AB-98EE-B344F379002C}" srcOrd="3" destOrd="0" presId="urn:microsoft.com/office/officeart/2005/8/layout/chevron1"/>
    <dgm:cxn modelId="{11BB3ABB-DDB8-40CF-A1F7-BFFD026EB98B}" type="presParOf" srcId="{5824BF60-B7DB-47FD-B36C-F9EE79546C90}" destId="{DD5199EC-84D5-44BD-8895-DCBE8AA50EBC}" srcOrd="4" destOrd="0" presId="urn:microsoft.com/office/officeart/2005/8/layout/chevron1"/>
    <dgm:cxn modelId="{3DAD0842-2FBE-4031-9B7B-BF439847220C}" type="presParOf" srcId="{5824BF60-B7DB-47FD-B36C-F9EE79546C90}" destId="{0C9CFE3C-5149-458E-9F37-5BAC60EA1261}" srcOrd="5" destOrd="0" presId="urn:microsoft.com/office/officeart/2005/8/layout/chevron1"/>
    <dgm:cxn modelId="{523DAAFE-64B1-45E3-B873-8C9ACE65AE12}" type="presParOf" srcId="{5824BF60-B7DB-47FD-B36C-F9EE79546C90}" destId="{B579BCB6-4E87-4FFA-8579-AD80870F469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B00B3-A567-4EE7-90C3-0E4A47E3D6E0}">
      <dsp:nvSpPr>
        <dsp:cNvPr id="0" name=""/>
        <dsp:cNvSpPr/>
      </dsp:nvSpPr>
      <dsp:spPr>
        <a:xfrm>
          <a:off x="5089" y="1670406"/>
          <a:ext cx="2962870" cy="11851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700" kern="1200" dirty="0" smtClean="0"/>
            <a:t>Læs og reflekter</a:t>
          </a:r>
          <a:endParaRPr lang="da-DK" sz="1700" kern="1200" dirty="0"/>
        </a:p>
      </dsp:txBody>
      <dsp:txXfrm>
        <a:off x="597663" y="1670406"/>
        <a:ext cx="1777722" cy="1185148"/>
      </dsp:txXfrm>
    </dsp:sp>
    <dsp:sp modelId="{EC6226D6-8B7F-449E-8352-591A9CCEFE38}">
      <dsp:nvSpPr>
        <dsp:cNvPr id="0" name=""/>
        <dsp:cNvSpPr/>
      </dsp:nvSpPr>
      <dsp:spPr>
        <a:xfrm>
          <a:off x="2671673" y="1670406"/>
          <a:ext cx="2962870" cy="11851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700" kern="1200" dirty="0" smtClean="0"/>
            <a:t>Dialog </a:t>
          </a:r>
          <a:endParaRPr lang="da-DK" sz="1700" kern="1200" dirty="0"/>
        </a:p>
      </dsp:txBody>
      <dsp:txXfrm>
        <a:off x="3264247" y="1670406"/>
        <a:ext cx="1777722" cy="1185148"/>
      </dsp:txXfrm>
    </dsp:sp>
    <dsp:sp modelId="{DD5199EC-84D5-44BD-8895-DCBE8AA50EBC}">
      <dsp:nvSpPr>
        <dsp:cNvPr id="0" name=""/>
        <dsp:cNvSpPr/>
      </dsp:nvSpPr>
      <dsp:spPr>
        <a:xfrm>
          <a:off x="5384373" y="1687567"/>
          <a:ext cx="2962870" cy="11851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700" kern="1200" dirty="0" smtClean="0"/>
            <a:t>Forbered LUS </a:t>
          </a:r>
          <a:endParaRPr lang="da-DK" sz="1700" kern="1200" dirty="0"/>
        </a:p>
      </dsp:txBody>
      <dsp:txXfrm>
        <a:off x="5976947" y="1687567"/>
        <a:ext cx="1777722" cy="1185148"/>
      </dsp:txXfrm>
    </dsp:sp>
    <dsp:sp modelId="{B579BCB6-4E87-4FFA-8579-AD80870F469B}">
      <dsp:nvSpPr>
        <dsp:cNvPr id="0" name=""/>
        <dsp:cNvSpPr/>
      </dsp:nvSpPr>
      <dsp:spPr>
        <a:xfrm>
          <a:off x="8004839" y="1670406"/>
          <a:ext cx="2962870" cy="11851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700" kern="1200" dirty="0" smtClean="0"/>
            <a:t>Tilbagemelding til medarbejderne </a:t>
          </a:r>
          <a:endParaRPr lang="da-DK" sz="1700" kern="1200" dirty="0"/>
        </a:p>
      </dsp:txBody>
      <dsp:txXfrm>
        <a:off x="8597413" y="1670406"/>
        <a:ext cx="1777722" cy="11851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B00B3-A567-4EE7-90C3-0E4A47E3D6E0}">
      <dsp:nvSpPr>
        <dsp:cNvPr id="0" name=""/>
        <dsp:cNvSpPr/>
      </dsp:nvSpPr>
      <dsp:spPr>
        <a:xfrm>
          <a:off x="5089" y="1670406"/>
          <a:ext cx="2962870" cy="11851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b="1" kern="1200" dirty="0" smtClean="0"/>
            <a:t>Læs og reflekter</a:t>
          </a:r>
          <a:endParaRPr lang="da-DK" sz="1500" b="1" kern="1200" dirty="0"/>
        </a:p>
      </dsp:txBody>
      <dsp:txXfrm>
        <a:off x="597663" y="1670406"/>
        <a:ext cx="1777722" cy="1185148"/>
      </dsp:txXfrm>
    </dsp:sp>
    <dsp:sp modelId="{EC6226D6-8B7F-449E-8352-591A9CCEFE38}">
      <dsp:nvSpPr>
        <dsp:cNvPr id="0" name=""/>
        <dsp:cNvSpPr/>
      </dsp:nvSpPr>
      <dsp:spPr>
        <a:xfrm>
          <a:off x="2671673" y="1670406"/>
          <a:ext cx="2962870" cy="11851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b="1" kern="1200" dirty="0" smtClean="0"/>
            <a:t>Evt. dialog </a:t>
          </a:r>
          <a:endParaRPr lang="da-DK" sz="1500" b="1" kern="1200" dirty="0"/>
        </a:p>
      </dsp:txBody>
      <dsp:txXfrm>
        <a:off x="3264247" y="1670406"/>
        <a:ext cx="1777722" cy="1185148"/>
      </dsp:txXfrm>
    </dsp:sp>
    <dsp:sp modelId="{DD5199EC-84D5-44BD-8895-DCBE8AA50EBC}">
      <dsp:nvSpPr>
        <dsp:cNvPr id="0" name=""/>
        <dsp:cNvSpPr/>
      </dsp:nvSpPr>
      <dsp:spPr>
        <a:xfrm>
          <a:off x="5384373" y="1687567"/>
          <a:ext cx="2962870" cy="11851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b="1" kern="1200" dirty="0" smtClean="0"/>
            <a:t>Forbered LUS </a:t>
          </a:r>
          <a:endParaRPr lang="da-DK" sz="1500" b="1" kern="1200" dirty="0"/>
        </a:p>
      </dsp:txBody>
      <dsp:txXfrm>
        <a:off x="5976947" y="1687567"/>
        <a:ext cx="1777722" cy="1185148"/>
      </dsp:txXfrm>
    </dsp:sp>
    <dsp:sp modelId="{B579BCB6-4E87-4FFA-8579-AD80870F469B}">
      <dsp:nvSpPr>
        <dsp:cNvPr id="0" name=""/>
        <dsp:cNvSpPr/>
      </dsp:nvSpPr>
      <dsp:spPr>
        <a:xfrm>
          <a:off x="8004839" y="1670406"/>
          <a:ext cx="2962870" cy="11851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b="1" kern="1200" dirty="0" smtClean="0"/>
            <a:t>Tilbagemelding til medarbejderne </a:t>
          </a:r>
          <a:endParaRPr lang="da-DK" sz="1500" b="1" kern="1200" dirty="0"/>
        </a:p>
      </dsp:txBody>
      <dsp:txXfrm>
        <a:off x="8597413" y="1670406"/>
        <a:ext cx="1777722" cy="11851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B00B3-A567-4EE7-90C3-0E4A47E3D6E0}">
      <dsp:nvSpPr>
        <dsp:cNvPr id="0" name=""/>
        <dsp:cNvSpPr/>
      </dsp:nvSpPr>
      <dsp:spPr>
        <a:xfrm>
          <a:off x="3908" y="833760"/>
          <a:ext cx="2274897" cy="9099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300" kern="1200" dirty="0" smtClean="0"/>
            <a:t>Læs og reflekter</a:t>
          </a:r>
          <a:endParaRPr lang="da-DK" sz="1300" kern="1200" dirty="0"/>
        </a:p>
      </dsp:txBody>
      <dsp:txXfrm>
        <a:off x="458887" y="833760"/>
        <a:ext cx="1364939" cy="909958"/>
      </dsp:txXfrm>
    </dsp:sp>
    <dsp:sp modelId="{EC6226D6-8B7F-449E-8352-591A9CCEFE38}">
      <dsp:nvSpPr>
        <dsp:cNvPr id="0" name=""/>
        <dsp:cNvSpPr/>
      </dsp:nvSpPr>
      <dsp:spPr>
        <a:xfrm>
          <a:off x="2051315" y="833760"/>
          <a:ext cx="2274897" cy="9099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300" kern="1200" dirty="0" smtClean="0"/>
            <a:t>Dialog </a:t>
          </a:r>
          <a:endParaRPr lang="da-DK" sz="1300" kern="1200" dirty="0"/>
        </a:p>
      </dsp:txBody>
      <dsp:txXfrm>
        <a:off x="2506294" y="833760"/>
        <a:ext cx="1364939" cy="909958"/>
      </dsp:txXfrm>
    </dsp:sp>
    <dsp:sp modelId="{DD5199EC-84D5-44BD-8895-DCBE8AA50EBC}">
      <dsp:nvSpPr>
        <dsp:cNvPr id="0" name=""/>
        <dsp:cNvSpPr/>
      </dsp:nvSpPr>
      <dsp:spPr>
        <a:xfrm>
          <a:off x="4146591" y="866755"/>
          <a:ext cx="2274897" cy="9099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300" kern="1200" dirty="0" smtClean="0"/>
            <a:t>Forbered LUS </a:t>
          </a:r>
          <a:endParaRPr lang="da-DK" sz="1300" kern="1200" dirty="0"/>
        </a:p>
      </dsp:txBody>
      <dsp:txXfrm>
        <a:off x="4601570" y="866755"/>
        <a:ext cx="1364939" cy="909958"/>
      </dsp:txXfrm>
    </dsp:sp>
    <dsp:sp modelId="{B579BCB6-4E87-4FFA-8579-AD80870F469B}">
      <dsp:nvSpPr>
        <dsp:cNvPr id="0" name=""/>
        <dsp:cNvSpPr/>
      </dsp:nvSpPr>
      <dsp:spPr>
        <a:xfrm>
          <a:off x="6146130" y="833760"/>
          <a:ext cx="2274897" cy="9099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300" kern="1200" dirty="0" smtClean="0"/>
            <a:t>Tilbagemelding til medarbejderne </a:t>
          </a:r>
          <a:endParaRPr lang="da-DK" sz="1300" kern="1200" dirty="0"/>
        </a:p>
      </dsp:txBody>
      <dsp:txXfrm>
        <a:off x="6601109" y="833760"/>
        <a:ext cx="1364939" cy="909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AD1BE683-C208-441F-AD0A-5AF864F79D8D}" type="datetimeFigureOut">
              <a:rPr lang="da-DK" smtClean="0"/>
              <a:t>27-11-2017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367F77EA-B31C-4B59-865A-D6998763F0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1487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69250-23DD-4D30-A9A2-7A20B4FDA5C4}" type="datetimeFigureOut">
              <a:rPr lang="da-DK" smtClean="0"/>
              <a:t>27-11-2017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B2EF-A3A5-4205-97BE-0826F29444C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7617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B2EF-A3A5-4205-97BE-0826F29444C9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718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B2EF-A3A5-4205-97BE-0826F29444C9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5014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B2EF-A3A5-4205-97BE-0826F29444C9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6604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B2EF-A3A5-4205-97BE-0826F29444C9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0088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B2EF-A3A5-4205-97BE-0826F29444C9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3796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B2EF-A3A5-4205-97BE-0826F29444C9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9419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B2EF-A3A5-4205-97BE-0826F29444C9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0912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B2EF-A3A5-4205-97BE-0826F29444C9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78863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Udklip</a:t>
            </a:r>
            <a:r>
              <a:rPr lang="da-DK" baseline="0" dirty="0" smtClean="0"/>
              <a:t> fra LUS-skemaet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B2EF-A3A5-4205-97BE-0826F29444C9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83642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B2EF-A3A5-4205-97BE-0826F29444C9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3735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B2EF-A3A5-4205-97BE-0826F29444C9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9231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B2EF-A3A5-4205-97BE-0826F29444C9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4558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B2EF-A3A5-4205-97BE-0826F29444C9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66047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B2EF-A3A5-4205-97BE-0826F29444C9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22782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B2EF-A3A5-4205-97BE-0826F29444C9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578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Lærings-</a:t>
            </a:r>
            <a:r>
              <a:rPr lang="da-DK" baseline="0" dirty="0" smtClean="0"/>
              <a:t> og udviklingsperspektivet betyder – læring og dialog </a:t>
            </a:r>
            <a:r>
              <a:rPr lang="da-DK" u="sng" baseline="0" dirty="0" smtClean="0"/>
              <a:t>ikke</a:t>
            </a:r>
            <a:r>
              <a:rPr lang="da-DK" baseline="0" dirty="0" smtClean="0"/>
              <a:t> en dom</a:t>
            </a:r>
          </a:p>
          <a:p>
            <a:r>
              <a:rPr lang="da-DK" baseline="0" dirty="0" smtClean="0"/>
              <a:t>LUS- </a:t>
            </a:r>
            <a:r>
              <a:rPr lang="da-DK" baseline="0" dirty="0" smtClean="0"/>
              <a:t>skema findes på Medarbejderportalen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B2EF-A3A5-4205-97BE-0826F29444C9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988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B2EF-A3A5-4205-97BE-0826F29444C9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5149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B2EF-A3A5-4205-97BE-0826F29444C9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5149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B2EF-A3A5-4205-97BE-0826F29444C9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1942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B2EF-A3A5-4205-97BE-0826F29444C9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4639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B2EF-A3A5-4205-97BE-0826F29444C9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4976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B2EF-A3A5-4205-97BE-0826F29444C9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8699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1628776"/>
            <a:ext cx="103632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644901"/>
            <a:ext cx="8534400" cy="14398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pic>
        <p:nvPicPr>
          <p:cNvPr id="2" name="Billede 1" descr="Logo" titl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279" y="738000"/>
            <a:ext cx="2300801" cy="766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53D4A-D465-4CA7-ABF4-4E723EB65A4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5" name="Billede 4" descr="Logo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39" y="648001"/>
            <a:ext cx="1450641" cy="482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EDCCF-DFD9-4745-80CE-2E1D44F2AEA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5" name="Billede 4" descr="Logo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39" y="648001"/>
            <a:ext cx="1450641" cy="4821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99866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99866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5D2D-1EBA-42F7-953E-4EFF84741AB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6" name="Billede 5" descr="Logo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39" y="648001"/>
            <a:ext cx="1450641" cy="4821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B3E78-EB64-467E-ABBC-B043BEC731F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8" name="Billede 7" descr="Logo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39" y="648001"/>
            <a:ext cx="1450641" cy="4821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654C5-B318-4C1A-AEB7-0A368D6C747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4" name="Billede 3" descr="Logo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39" y="648001"/>
            <a:ext cx="1450641" cy="4821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F4084-5453-4B9A-ACE7-5559176013A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3" name="Billede 2" descr="Logo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39" y="648001"/>
            <a:ext cx="1450641" cy="482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49F2-E5FC-4795-BB49-D5F3BFA4133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6" name="Billede 5" descr="Logo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39" y="648001"/>
            <a:ext cx="1450641" cy="482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 smtClean="0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5B25C-5C6A-4BAE-9029-6877EB78857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6" name="Billede 5" descr="Logo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39" y="648001"/>
            <a:ext cx="1450641" cy="482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4917" y="47625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98663"/>
            <a:ext cx="10972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16267" y="6237289"/>
            <a:ext cx="71966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latin typeface="+mn-lt"/>
              </a:defRPr>
            </a:lvl1pPr>
          </a:lstStyle>
          <a:p>
            <a:pPr>
              <a:defRPr/>
            </a:pPr>
            <a:fld id="{32AF0018-982B-4079-A243-B3551604B36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71E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71E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71E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71E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71E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71E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71E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71E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71E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Workshop om Lederevaluering 2017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87488" y="3644901"/>
            <a:ext cx="9865096" cy="1439863"/>
          </a:xfrm>
        </p:spPr>
        <p:txBody>
          <a:bodyPr/>
          <a:lstStyle/>
          <a:p>
            <a:r>
              <a:rPr lang="da-DK" sz="2400" dirty="0" smtClean="0"/>
              <a:t>Du har netop fået din første lederevaluering </a:t>
            </a:r>
          </a:p>
          <a:p>
            <a:r>
              <a:rPr lang="da-DK" sz="2400" dirty="0" smtClean="0"/>
              <a:t>– og hvad så nu?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66847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b="1" dirty="0" smtClean="0"/>
              <a:t>Lederevaluering -</a:t>
            </a:r>
            <a:br>
              <a:rPr lang="da-DK" b="1" dirty="0" smtClean="0"/>
            </a:br>
            <a:r>
              <a:rPr lang="da-DK" b="1" dirty="0" smtClean="0"/>
              <a:t>et vigtigt afsæt til din LUS</a:t>
            </a:r>
            <a:endParaRPr lang="da-DK" sz="1800" b="1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294967295"/>
          </p:nvPr>
        </p:nvSpPr>
        <p:spPr>
          <a:xfrm>
            <a:off x="11472333" y="6237289"/>
            <a:ext cx="719667" cy="287337"/>
          </a:xfrm>
        </p:spPr>
        <p:txBody>
          <a:bodyPr/>
          <a:lstStyle/>
          <a:p>
            <a:pPr>
              <a:defRPr/>
            </a:pPr>
            <a:fld id="{BC8A27B9-E435-4484-AE9D-34BBAFB5505E}" type="slidenum">
              <a:rPr lang="da-DK" smtClean="0"/>
              <a:pPr>
                <a:defRPr/>
              </a:pPr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7791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De fire steps før og efter </a:t>
            </a:r>
            <a:br>
              <a:rPr lang="da-DK" b="1" dirty="0" smtClean="0"/>
            </a:br>
            <a:r>
              <a:rPr lang="da-DK" b="1" dirty="0" smtClean="0"/>
              <a:t>lederudviklingssamtalen (LUS)</a:t>
            </a:r>
            <a:endParaRPr lang="da-DK" b="1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7848969"/>
              </p:ext>
            </p:extLst>
          </p:nvPr>
        </p:nvGraphicFramePr>
        <p:xfrm>
          <a:off x="609600" y="1998663"/>
          <a:ext cx="10972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kstboks 4"/>
          <p:cNvSpPr txBox="1"/>
          <p:nvPr/>
        </p:nvSpPr>
        <p:spPr>
          <a:xfrm>
            <a:off x="839416" y="256490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500" dirty="0" smtClean="0"/>
              <a:t>Step 1 </a:t>
            </a:r>
            <a:endParaRPr lang="da-DK" sz="3500" dirty="0"/>
          </a:p>
        </p:txBody>
      </p:sp>
      <p:sp>
        <p:nvSpPr>
          <p:cNvPr id="6" name="Tekstboks 5"/>
          <p:cNvSpPr txBox="1"/>
          <p:nvPr/>
        </p:nvSpPr>
        <p:spPr>
          <a:xfrm>
            <a:off x="3431704" y="249289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500" dirty="0" smtClean="0"/>
              <a:t>(Step 2) </a:t>
            </a:r>
            <a:endParaRPr lang="da-DK" sz="3500" dirty="0"/>
          </a:p>
        </p:txBody>
      </p:sp>
      <p:sp>
        <p:nvSpPr>
          <p:cNvPr id="7" name="Tekstboks 6"/>
          <p:cNvSpPr txBox="1"/>
          <p:nvPr/>
        </p:nvSpPr>
        <p:spPr>
          <a:xfrm>
            <a:off x="5807968" y="249289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500" dirty="0" smtClean="0"/>
              <a:t>Step 3 </a:t>
            </a:r>
            <a:endParaRPr lang="da-DK" sz="3500" dirty="0"/>
          </a:p>
        </p:txBody>
      </p:sp>
      <p:sp>
        <p:nvSpPr>
          <p:cNvPr id="8" name="Tekstboks 7"/>
          <p:cNvSpPr txBox="1"/>
          <p:nvPr/>
        </p:nvSpPr>
        <p:spPr>
          <a:xfrm>
            <a:off x="8616280" y="249289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500" dirty="0" smtClean="0"/>
              <a:t>Step 4</a:t>
            </a:r>
            <a:endParaRPr lang="da-DK" sz="3500" dirty="0"/>
          </a:p>
        </p:txBody>
      </p:sp>
      <p:cxnSp>
        <p:nvCxnSpPr>
          <p:cNvPr id="15" name="Lige forbindelse 14"/>
          <p:cNvCxnSpPr/>
          <p:nvPr/>
        </p:nvCxnSpPr>
        <p:spPr>
          <a:xfrm>
            <a:off x="8760296" y="2492896"/>
            <a:ext cx="0" cy="3384376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boks 17"/>
          <p:cNvSpPr txBox="1"/>
          <p:nvPr/>
        </p:nvSpPr>
        <p:spPr>
          <a:xfrm>
            <a:off x="7608168" y="177281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/>
              <a:t>LUS-samtale</a:t>
            </a:r>
            <a:endParaRPr lang="da-DK" sz="2400" b="1" dirty="0"/>
          </a:p>
        </p:txBody>
      </p:sp>
      <p:graphicFrame>
        <p:nvGraphicFramePr>
          <p:cNvPr id="19" name="Pladsholder til ind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1780368"/>
              </p:ext>
            </p:extLst>
          </p:nvPr>
        </p:nvGraphicFramePr>
        <p:xfrm>
          <a:off x="623392" y="2003648"/>
          <a:ext cx="10972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93535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5848" y="260648"/>
            <a:ext cx="10972800" cy="1143000"/>
          </a:xfrm>
        </p:spPr>
        <p:txBody>
          <a:bodyPr/>
          <a:lstStyle/>
          <a:p>
            <a:r>
              <a:rPr lang="da-DK" b="1" dirty="0" smtClean="0"/>
              <a:t>         Step 1: Det første indtryk 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35360" y="1844824"/>
            <a:ext cx="11260832" cy="4608512"/>
          </a:xfrm>
        </p:spPr>
        <p:txBody>
          <a:bodyPr/>
          <a:lstStyle/>
          <a:p>
            <a:pPr marL="0" indent="0">
              <a:buNone/>
            </a:pPr>
            <a:r>
              <a:rPr lang="da-DK" sz="2200" dirty="0" smtClean="0"/>
              <a:t>Hvad </a:t>
            </a:r>
            <a:r>
              <a:rPr lang="da-DK" sz="2200" dirty="0"/>
              <a:t>er mit hovedindtryk af de samlede besvarelser?</a:t>
            </a:r>
          </a:p>
          <a:p>
            <a:pPr marL="985838" indent="-444500"/>
            <a:r>
              <a:rPr lang="da-DK" sz="2200" dirty="0" smtClean="0"/>
              <a:t>Hvor bliver min </a:t>
            </a:r>
            <a:r>
              <a:rPr lang="da-DK" sz="2200" dirty="0"/>
              <a:t>indsats som </a:t>
            </a:r>
            <a:r>
              <a:rPr lang="da-DK" sz="2200" dirty="0" smtClean="0"/>
              <a:t>leder påskønnet</a:t>
            </a:r>
            <a:r>
              <a:rPr lang="da-DK" sz="2200" dirty="0"/>
              <a:t>?</a:t>
            </a:r>
          </a:p>
          <a:p>
            <a:pPr marL="985838" indent="-444500"/>
            <a:r>
              <a:rPr lang="da-DK" sz="2200" dirty="0" smtClean="0"/>
              <a:t>Hvor er der mulighed </a:t>
            </a:r>
            <a:r>
              <a:rPr lang="da-DK" sz="2200" dirty="0"/>
              <a:t>for forbedringer?</a:t>
            </a:r>
          </a:p>
          <a:p>
            <a:pPr marL="985838" indent="-444500"/>
            <a:r>
              <a:rPr lang="da-DK" sz="2200" dirty="0" smtClean="0"/>
              <a:t>Er </a:t>
            </a:r>
            <a:r>
              <a:rPr lang="da-DK" sz="2200" dirty="0"/>
              <a:t>der relevante forskelle på mine egne svar </a:t>
            </a:r>
            <a:r>
              <a:rPr lang="da-DK" sz="2200" dirty="0" smtClean="0"/>
              <a:t>og</a:t>
            </a:r>
          </a:p>
          <a:p>
            <a:pPr marL="1385888" lvl="2" indent="-444500"/>
            <a:r>
              <a:rPr lang="da-DK" sz="1600" dirty="0" smtClean="0"/>
              <a:t>min leders</a:t>
            </a:r>
          </a:p>
          <a:p>
            <a:pPr marL="1385888" lvl="2" indent="-444500"/>
            <a:r>
              <a:rPr lang="da-DK" sz="1600" dirty="0"/>
              <a:t>l</a:t>
            </a:r>
            <a:r>
              <a:rPr lang="da-DK" sz="1600" dirty="0" smtClean="0"/>
              <a:t>ederkollegaers</a:t>
            </a:r>
          </a:p>
          <a:p>
            <a:pPr marL="1385888" lvl="2" indent="-444500"/>
            <a:r>
              <a:rPr lang="da-DK" sz="1600" dirty="0" smtClean="0"/>
              <a:t>medarbejderes </a:t>
            </a:r>
          </a:p>
          <a:p>
            <a:pPr marL="1385888" lvl="2" indent="-444500"/>
            <a:r>
              <a:rPr lang="da-DK" sz="1600" dirty="0" smtClean="0"/>
              <a:t>mellem deltagergrupperne</a:t>
            </a:r>
            <a:r>
              <a:rPr lang="da-DK" sz="1400" dirty="0" smtClean="0"/>
              <a:t>?</a:t>
            </a:r>
            <a:endParaRPr lang="da-DK" sz="1400" dirty="0"/>
          </a:p>
          <a:p>
            <a:pPr marL="985838" indent="-444500"/>
            <a:r>
              <a:rPr lang="da-DK" sz="2200" dirty="0" smtClean="0"/>
              <a:t>Er </a:t>
            </a:r>
            <a:r>
              <a:rPr lang="da-DK" sz="2200" dirty="0"/>
              <a:t>der noget </a:t>
            </a:r>
            <a:r>
              <a:rPr lang="da-DK" sz="2200" dirty="0" smtClean="0"/>
              <a:t>jeg </a:t>
            </a:r>
            <a:r>
              <a:rPr lang="da-DK" sz="2200" dirty="0"/>
              <a:t>ikke umiddelbart forstår?</a:t>
            </a:r>
          </a:p>
          <a:p>
            <a:pPr marL="985838" indent="-444500"/>
            <a:r>
              <a:rPr lang="da-DK" sz="2200" dirty="0" smtClean="0"/>
              <a:t>Hvad har </a:t>
            </a:r>
            <a:r>
              <a:rPr lang="da-DK" sz="2200" dirty="0"/>
              <a:t>jeg </a:t>
            </a:r>
            <a:r>
              <a:rPr lang="da-DK" sz="2200" dirty="0" smtClean="0"/>
              <a:t>brug </a:t>
            </a:r>
            <a:r>
              <a:rPr lang="da-DK" sz="2200" dirty="0"/>
              <a:t>for at </a:t>
            </a:r>
            <a:r>
              <a:rPr lang="da-DK" sz="2200" dirty="0" smtClean="0"/>
              <a:t>høre andres </a:t>
            </a:r>
            <a:r>
              <a:rPr lang="da-DK" sz="2200" dirty="0"/>
              <a:t>fortolkninger og uddybninger af?</a:t>
            </a:r>
          </a:p>
          <a:p>
            <a:pPr marL="985838" indent="-444500"/>
            <a:r>
              <a:rPr lang="da-DK" sz="2200" dirty="0" smtClean="0"/>
              <a:t>Er </a:t>
            </a:r>
            <a:r>
              <a:rPr lang="da-DK" sz="2200" dirty="0"/>
              <a:t>der noget </a:t>
            </a:r>
            <a:r>
              <a:rPr lang="da-DK" sz="2200" dirty="0" smtClean="0"/>
              <a:t>jeg </a:t>
            </a:r>
            <a:r>
              <a:rPr lang="da-DK" sz="2200" dirty="0"/>
              <a:t>har </a:t>
            </a:r>
            <a:r>
              <a:rPr lang="da-DK" sz="2200" dirty="0" smtClean="0"/>
              <a:t>brug for at </a:t>
            </a:r>
            <a:r>
              <a:rPr lang="da-DK" sz="2200" dirty="0"/>
              <a:t>give mit bud på en fortolkning </a:t>
            </a:r>
            <a:r>
              <a:rPr lang="da-DK" sz="2200" dirty="0" smtClean="0"/>
              <a:t>af?</a:t>
            </a:r>
          </a:p>
          <a:p>
            <a:pPr marL="0" indent="0">
              <a:buNone/>
            </a:pPr>
            <a:endParaRPr lang="da-DK" sz="1400" dirty="0">
              <a:solidFill>
                <a:srgbClr val="000000"/>
              </a:solidFill>
            </a:endParaRPr>
          </a:p>
          <a:p>
            <a:endParaRPr lang="da-DK" sz="1400" dirty="0" smtClean="0">
              <a:solidFill>
                <a:srgbClr val="000000"/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8A27B9-E435-4484-AE9D-34BBAFB5505E}" type="slidenum">
              <a:rPr lang="da-DK" smtClean="0"/>
              <a:pPr>
                <a:defRPr/>
              </a:pPr>
              <a:t>12</a:t>
            </a:fld>
            <a:endParaRPr lang="da-DK" dirty="0"/>
          </a:p>
        </p:txBody>
      </p:sp>
      <p:grpSp>
        <p:nvGrpSpPr>
          <p:cNvPr id="5" name="Gruppe 4"/>
          <p:cNvGrpSpPr/>
          <p:nvPr/>
        </p:nvGrpSpPr>
        <p:grpSpPr>
          <a:xfrm>
            <a:off x="91208" y="188640"/>
            <a:ext cx="3916560" cy="1440160"/>
            <a:chOff x="3214" y="1479668"/>
            <a:chExt cx="3916560" cy="1566624"/>
          </a:xfrm>
        </p:grpSpPr>
        <p:sp>
          <p:nvSpPr>
            <p:cNvPr id="6" name="Vinkel 5"/>
            <p:cNvSpPr/>
            <p:nvPr/>
          </p:nvSpPr>
          <p:spPr>
            <a:xfrm>
              <a:off x="3214" y="1479668"/>
              <a:ext cx="3916560" cy="1566624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Vinkel 4"/>
            <p:cNvSpPr/>
            <p:nvPr/>
          </p:nvSpPr>
          <p:spPr>
            <a:xfrm>
              <a:off x="786526" y="1479668"/>
              <a:ext cx="2349936" cy="15666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018" tIns="46673" rIns="46673" bIns="46673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3500" kern="1200" dirty="0" smtClean="0"/>
                <a:t>Læs og reflekter</a:t>
              </a:r>
              <a:endParaRPr lang="da-DK" sz="3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6050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            </a:t>
            </a:r>
            <a:r>
              <a:rPr lang="da-DK" b="1" smtClean="0"/>
              <a:t>Step 2: Input </a:t>
            </a:r>
            <a:r>
              <a:rPr lang="da-DK" b="1" dirty="0" smtClean="0"/>
              <a:t>eller sparring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 smtClean="0">
                <a:solidFill>
                  <a:srgbClr val="000000"/>
                </a:solidFill>
              </a:rPr>
              <a:t>Har </a:t>
            </a:r>
            <a:r>
              <a:rPr lang="da-DK" sz="2400" dirty="0">
                <a:solidFill>
                  <a:srgbClr val="000000"/>
                </a:solidFill>
              </a:rPr>
              <a:t>du brug for at sparre med en fortrolig først</a:t>
            </a:r>
            <a:r>
              <a:rPr lang="da-DK" sz="2400" dirty="0" smtClean="0">
                <a:solidFill>
                  <a:srgbClr val="000000"/>
                </a:solidFill>
              </a:rPr>
              <a:t>?</a:t>
            </a:r>
          </a:p>
          <a:p>
            <a:endParaRPr lang="da-DK" sz="2400" dirty="0">
              <a:solidFill>
                <a:srgbClr val="000000"/>
              </a:solidFill>
            </a:endParaRPr>
          </a:p>
          <a:p>
            <a:r>
              <a:rPr lang="da-DK" sz="2400" dirty="0" smtClean="0"/>
              <a:t>Afklarende </a:t>
            </a:r>
            <a:r>
              <a:rPr lang="da-DK" sz="2400" dirty="0"/>
              <a:t>dialog med dine </a:t>
            </a:r>
            <a:r>
              <a:rPr lang="da-DK" sz="2400" dirty="0" smtClean="0"/>
              <a:t>lederkolleger </a:t>
            </a:r>
          </a:p>
          <a:p>
            <a:pPr lvl="1"/>
            <a:r>
              <a:rPr lang="da-DK" sz="2000" dirty="0" smtClean="0"/>
              <a:t>Ingen anonymitet </a:t>
            </a:r>
          </a:p>
          <a:p>
            <a:endParaRPr lang="da-DK" sz="2400" dirty="0" smtClean="0"/>
          </a:p>
          <a:p>
            <a:r>
              <a:rPr lang="da-DK" sz="2400" dirty="0"/>
              <a:t>A</a:t>
            </a:r>
            <a:r>
              <a:rPr lang="da-DK" sz="2400" dirty="0" smtClean="0"/>
              <a:t>fklarende </a:t>
            </a:r>
            <a:r>
              <a:rPr lang="da-DK" sz="2400" dirty="0"/>
              <a:t>dialog med dine </a:t>
            </a:r>
            <a:r>
              <a:rPr lang="da-DK" sz="2400" dirty="0" smtClean="0"/>
              <a:t>medarbejdere </a:t>
            </a:r>
          </a:p>
          <a:p>
            <a:pPr lvl="1"/>
            <a:r>
              <a:rPr lang="da-DK" sz="2000" dirty="0"/>
              <a:t>P</a:t>
            </a:r>
            <a:r>
              <a:rPr lang="da-DK" sz="2000" dirty="0" smtClean="0"/>
              <a:t>ræsentere din fortolkning </a:t>
            </a:r>
            <a:r>
              <a:rPr lang="da-DK" sz="2000" dirty="0"/>
              <a:t>af resultaterne og få indsigt i </a:t>
            </a:r>
            <a:r>
              <a:rPr lang="da-DK" sz="2000" dirty="0" smtClean="0"/>
              <a:t>medarbejdernes overvejelser </a:t>
            </a:r>
          </a:p>
          <a:p>
            <a:pPr lvl="1"/>
            <a:r>
              <a:rPr lang="da-DK" sz="2000" dirty="0"/>
              <a:t>Respekt for </a:t>
            </a:r>
            <a:r>
              <a:rPr lang="da-DK" sz="2000" dirty="0" smtClean="0"/>
              <a:t>medarbejdernes anonymitet</a:t>
            </a:r>
          </a:p>
          <a:p>
            <a:pPr lvl="1"/>
            <a:r>
              <a:rPr lang="da-DK" sz="2000" kern="1200" dirty="0" smtClean="0">
                <a:solidFill>
                  <a:srgbClr val="000000"/>
                </a:solidFill>
              </a:rPr>
              <a:t>Husk: Din </a:t>
            </a:r>
            <a:r>
              <a:rPr lang="da-DK" sz="2000" kern="1200" dirty="0">
                <a:solidFill>
                  <a:srgbClr val="000000"/>
                </a:solidFill>
              </a:rPr>
              <a:t>rapport må ikke sendes/udleveres til dine medarbejdere</a:t>
            </a:r>
          </a:p>
          <a:p>
            <a:pPr lvl="1"/>
            <a:endParaRPr lang="da-DK" sz="2000" dirty="0" smtClean="0"/>
          </a:p>
          <a:p>
            <a:pPr lvl="1"/>
            <a:endParaRPr lang="da-DK" sz="2000" dirty="0"/>
          </a:p>
          <a:p>
            <a:pPr lvl="1"/>
            <a:endParaRPr lang="da-DK" sz="2000" dirty="0"/>
          </a:p>
        </p:txBody>
      </p:sp>
      <p:grpSp>
        <p:nvGrpSpPr>
          <p:cNvPr id="4" name="Gruppe 3"/>
          <p:cNvGrpSpPr/>
          <p:nvPr/>
        </p:nvGrpSpPr>
        <p:grpSpPr>
          <a:xfrm>
            <a:off x="47328" y="260648"/>
            <a:ext cx="3916560" cy="1566624"/>
            <a:chOff x="3528119" y="1479668"/>
            <a:chExt cx="3916560" cy="1566624"/>
          </a:xfrm>
        </p:grpSpPr>
        <p:sp>
          <p:nvSpPr>
            <p:cNvPr id="5" name="Vinkel 4"/>
            <p:cNvSpPr/>
            <p:nvPr/>
          </p:nvSpPr>
          <p:spPr>
            <a:xfrm>
              <a:off x="3528119" y="1479668"/>
              <a:ext cx="3916560" cy="1566624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Vinkel 4"/>
            <p:cNvSpPr/>
            <p:nvPr/>
          </p:nvSpPr>
          <p:spPr>
            <a:xfrm>
              <a:off x="4392215" y="1479668"/>
              <a:ext cx="2592288" cy="15666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018" tIns="46673" rIns="46673" bIns="46673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3500" dirty="0" smtClean="0"/>
                <a:t>Evt. d</a:t>
              </a:r>
              <a:r>
                <a:rPr lang="da-DK" sz="3500" kern="1200" dirty="0" smtClean="0"/>
                <a:t>ialog </a:t>
              </a:r>
              <a:endParaRPr lang="da-DK" sz="3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9502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4917" y="557808"/>
            <a:ext cx="10972800" cy="1143000"/>
          </a:xfrm>
        </p:spPr>
        <p:txBody>
          <a:bodyPr/>
          <a:lstStyle/>
          <a:p>
            <a:r>
              <a:rPr lang="da-DK" dirty="0" smtClean="0"/>
              <a:t>             </a:t>
            </a:r>
            <a:r>
              <a:rPr lang="da-DK" b="1" dirty="0" smtClean="0"/>
              <a:t>Step 2</a:t>
            </a:r>
            <a:r>
              <a:rPr lang="da-DK" b="1" dirty="0"/>
              <a:t>: </a:t>
            </a:r>
            <a:r>
              <a:rPr lang="da-DK" b="1" dirty="0" smtClean="0"/>
              <a:t>Tips </a:t>
            </a:r>
            <a:r>
              <a:rPr lang="da-DK" b="1" dirty="0"/>
              <a:t>til </a:t>
            </a:r>
            <a:r>
              <a:rPr lang="da-DK" b="1" dirty="0" smtClean="0"/>
              <a:t>dialogmøde </a:t>
            </a:r>
            <a:br>
              <a:rPr lang="da-DK" b="1" dirty="0" smtClean="0"/>
            </a:br>
            <a:r>
              <a:rPr lang="da-DK" b="1" dirty="0" smtClean="0"/>
              <a:t>med medarbejdere 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 smtClean="0"/>
              <a:t>Definerer </a:t>
            </a:r>
            <a:r>
              <a:rPr lang="da-DK" sz="2400" dirty="0"/>
              <a:t>spillereglerne for </a:t>
            </a:r>
            <a:r>
              <a:rPr lang="da-DK" sz="2400" dirty="0" smtClean="0"/>
              <a:t>dialogen</a:t>
            </a:r>
          </a:p>
          <a:p>
            <a:endParaRPr lang="da-DK" sz="1000" dirty="0"/>
          </a:p>
          <a:p>
            <a:r>
              <a:rPr lang="da-DK" sz="2400" dirty="0" smtClean="0"/>
              <a:t>Inviterer i god </a:t>
            </a:r>
            <a:r>
              <a:rPr lang="da-DK" sz="2400" dirty="0"/>
              <a:t>tid, </a:t>
            </a:r>
            <a:r>
              <a:rPr lang="da-DK" sz="2400" dirty="0" smtClean="0"/>
              <a:t>at så </a:t>
            </a:r>
            <a:r>
              <a:rPr lang="da-DK" sz="2400" dirty="0"/>
              <a:t>mange som muligt </a:t>
            </a:r>
            <a:r>
              <a:rPr lang="da-DK" sz="2400" dirty="0" smtClean="0"/>
              <a:t>kan deltage</a:t>
            </a:r>
          </a:p>
          <a:p>
            <a:endParaRPr lang="da-DK" sz="1000" dirty="0"/>
          </a:p>
          <a:p>
            <a:r>
              <a:rPr lang="da-DK" sz="2400" dirty="0" smtClean="0"/>
              <a:t>Sender evt. spørgsmål ud </a:t>
            </a:r>
            <a:r>
              <a:rPr lang="da-DK" sz="2400" dirty="0"/>
              <a:t>i god tid, så </a:t>
            </a:r>
            <a:r>
              <a:rPr lang="da-DK" sz="2400" dirty="0" smtClean="0"/>
              <a:t>medarbejderne kan give en </a:t>
            </a:r>
            <a:r>
              <a:rPr lang="da-DK" sz="2400" dirty="0"/>
              <a:t>kvalificeret </a:t>
            </a:r>
            <a:r>
              <a:rPr lang="da-DK" sz="2400" dirty="0" smtClean="0"/>
              <a:t>tilbagemelding</a:t>
            </a:r>
          </a:p>
          <a:p>
            <a:endParaRPr lang="da-DK" sz="1000" dirty="0"/>
          </a:p>
          <a:p>
            <a:r>
              <a:rPr lang="da-DK" sz="2400" dirty="0" smtClean="0"/>
              <a:t>Skitserer </a:t>
            </a:r>
            <a:r>
              <a:rPr lang="da-DK" sz="2400" dirty="0"/>
              <a:t>processen for det videre </a:t>
            </a:r>
            <a:r>
              <a:rPr lang="da-DK" sz="2400" dirty="0" smtClean="0"/>
              <a:t>forløb</a:t>
            </a:r>
          </a:p>
          <a:p>
            <a:endParaRPr lang="da-DK" sz="1000" dirty="0"/>
          </a:p>
          <a:p>
            <a:r>
              <a:rPr lang="da-DK" sz="2400" dirty="0" smtClean="0"/>
              <a:t>Overvej </a:t>
            </a:r>
            <a:r>
              <a:rPr lang="da-DK" sz="2400" dirty="0"/>
              <a:t>om en </a:t>
            </a:r>
            <a:r>
              <a:rPr lang="da-DK" sz="2400" dirty="0" smtClean="0"/>
              <a:t>proceskonsulent </a:t>
            </a:r>
            <a:r>
              <a:rPr lang="da-DK" sz="2400" dirty="0"/>
              <a:t>e.l. skal fungere som </a:t>
            </a:r>
            <a:r>
              <a:rPr lang="da-DK" sz="2400" dirty="0" smtClean="0"/>
              <a:t>mødeleder </a:t>
            </a:r>
            <a:endParaRPr lang="da-DK" sz="2400" dirty="0"/>
          </a:p>
        </p:txBody>
      </p:sp>
      <p:grpSp>
        <p:nvGrpSpPr>
          <p:cNvPr id="4" name="Gruppe 3"/>
          <p:cNvGrpSpPr/>
          <p:nvPr/>
        </p:nvGrpSpPr>
        <p:grpSpPr>
          <a:xfrm>
            <a:off x="47328" y="260648"/>
            <a:ext cx="3916560" cy="1566624"/>
            <a:chOff x="3528119" y="1479668"/>
            <a:chExt cx="3916560" cy="1566624"/>
          </a:xfrm>
        </p:grpSpPr>
        <p:sp>
          <p:nvSpPr>
            <p:cNvPr id="5" name="Vinkel 4"/>
            <p:cNvSpPr/>
            <p:nvPr/>
          </p:nvSpPr>
          <p:spPr>
            <a:xfrm>
              <a:off x="3528119" y="1479668"/>
              <a:ext cx="3916560" cy="1566624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Vinkel 4"/>
            <p:cNvSpPr/>
            <p:nvPr/>
          </p:nvSpPr>
          <p:spPr>
            <a:xfrm>
              <a:off x="4311431" y="1479668"/>
              <a:ext cx="2601064" cy="15666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018" tIns="46673" rIns="46673" bIns="46673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3500" dirty="0" smtClean="0"/>
                <a:t>Evt. d</a:t>
              </a:r>
              <a:r>
                <a:rPr lang="da-DK" sz="3500" kern="1200" dirty="0" smtClean="0"/>
                <a:t>ialog </a:t>
              </a:r>
              <a:endParaRPr lang="da-DK" sz="3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7191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         </a:t>
            </a:r>
            <a:r>
              <a:rPr lang="da-DK" b="1" dirty="0" smtClean="0"/>
              <a:t>Step 2: Spilleregler </a:t>
            </a:r>
            <a:br>
              <a:rPr lang="da-DK" b="1" dirty="0" smtClean="0"/>
            </a:br>
            <a:r>
              <a:rPr lang="da-DK" b="1" dirty="0" smtClean="0"/>
              <a:t>for ledere 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 smtClean="0"/>
              <a:t>Spørg </a:t>
            </a:r>
            <a:r>
              <a:rPr lang="da-DK" sz="2400" dirty="0"/>
              <a:t>aldrig den enkelte om, hvordan hun/han har </a:t>
            </a:r>
            <a:r>
              <a:rPr lang="da-DK" sz="2400" dirty="0" smtClean="0"/>
              <a:t>vurderet lederen</a:t>
            </a:r>
            <a:endParaRPr lang="da-DK" sz="2400" dirty="0"/>
          </a:p>
          <a:p>
            <a:r>
              <a:rPr lang="da-DK" sz="2400" dirty="0" smtClean="0"/>
              <a:t>Lyt </a:t>
            </a:r>
            <a:r>
              <a:rPr lang="da-DK" sz="2400" dirty="0"/>
              <a:t>til, hvad medarbejderne </a:t>
            </a:r>
            <a:r>
              <a:rPr lang="da-DK" sz="2400" dirty="0" smtClean="0"/>
              <a:t>siger</a:t>
            </a:r>
            <a:endParaRPr lang="da-DK" sz="2400" dirty="0"/>
          </a:p>
          <a:p>
            <a:r>
              <a:rPr lang="da-DK" sz="2400" dirty="0" smtClean="0"/>
              <a:t>Det </a:t>
            </a:r>
            <a:r>
              <a:rPr lang="da-DK" sz="2400" dirty="0"/>
              <a:t>er frivilligt, </a:t>
            </a:r>
            <a:r>
              <a:rPr lang="da-DK" sz="2400" dirty="0" smtClean="0"/>
              <a:t>om den enkelte medarbejder bidrager </a:t>
            </a:r>
            <a:r>
              <a:rPr lang="da-DK" sz="2400" dirty="0"/>
              <a:t>til </a:t>
            </a:r>
            <a:r>
              <a:rPr lang="da-DK" sz="2400" dirty="0" smtClean="0"/>
              <a:t>dialogen</a:t>
            </a:r>
            <a:endParaRPr lang="da-DK" sz="2400" dirty="0"/>
          </a:p>
          <a:p>
            <a:r>
              <a:rPr lang="da-DK" sz="2400" dirty="0" smtClean="0"/>
              <a:t>Stil </a:t>
            </a:r>
            <a:r>
              <a:rPr lang="da-DK" sz="2400" dirty="0"/>
              <a:t>spørgsmål til medarbejdergruppen som helhed -</a:t>
            </a:r>
            <a:r>
              <a:rPr lang="da-DK" sz="2400" dirty="0" smtClean="0"/>
              <a:t> ikke til </a:t>
            </a:r>
            <a:r>
              <a:rPr lang="da-DK" sz="2400" dirty="0"/>
              <a:t>den enkelte </a:t>
            </a:r>
            <a:r>
              <a:rPr lang="da-DK" sz="2400" dirty="0" smtClean="0"/>
              <a:t>medarbejder</a:t>
            </a:r>
            <a:endParaRPr lang="da-DK" sz="2400" dirty="0"/>
          </a:p>
          <a:p>
            <a:r>
              <a:rPr lang="da-DK" sz="2400" dirty="0" smtClean="0"/>
              <a:t>Gå </a:t>
            </a:r>
            <a:r>
              <a:rPr lang="da-DK" sz="2400" dirty="0"/>
              <a:t>ikke i rette med medarbejderne, selvom du oplever </a:t>
            </a:r>
            <a:r>
              <a:rPr lang="da-DK" sz="2400" dirty="0" smtClean="0"/>
              <a:t>dig misforstået </a:t>
            </a:r>
            <a:r>
              <a:rPr lang="da-DK" sz="2400" dirty="0"/>
              <a:t>eller </a:t>
            </a:r>
            <a:r>
              <a:rPr lang="da-DK" sz="2400" dirty="0" smtClean="0"/>
              <a:t>mistolket</a:t>
            </a:r>
            <a:endParaRPr lang="da-DK" sz="2400" dirty="0"/>
          </a:p>
          <a:p>
            <a:r>
              <a:rPr lang="da-DK" sz="2400" dirty="0" smtClean="0"/>
              <a:t>Gå </a:t>
            </a:r>
            <a:r>
              <a:rPr lang="da-DK" sz="2400" dirty="0"/>
              <a:t>ikke i forsvarsposition, men tag imod </a:t>
            </a:r>
            <a:r>
              <a:rPr lang="da-DK" sz="2400" dirty="0" smtClean="0"/>
              <a:t>som </a:t>
            </a:r>
            <a:r>
              <a:rPr lang="da-DK" sz="2400" dirty="0"/>
              <a:t>en ærlig og konstruktivt ment </a:t>
            </a:r>
            <a:r>
              <a:rPr lang="da-DK" sz="2400" dirty="0" smtClean="0"/>
              <a:t>feedback</a:t>
            </a:r>
            <a:endParaRPr lang="da-DK" sz="2400" dirty="0"/>
          </a:p>
        </p:txBody>
      </p:sp>
      <p:grpSp>
        <p:nvGrpSpPr>
          <p:cNvPr id="4" name="Gruppe 3"/>
          <p:cNvGrpSpPr/>
          <p:nvPr/>
        </p:nvGrpSpPr>
        <p:grpSpPr>
          <a:xfrm>
            <a:off x="47328" y="260648"/>
            <a:ext cx="3916560" cy="1566624"/>
            <a:chOff x="3528119" y="1479668"/>
            <a:chExt cx="3916560" cy="1566624"/>
          </a:xfrm>
        </p:grpSpPr>
        <p:sp>
          <p:nvSpPr>
            <p:cNvPr id="5" name="Vinkel 4"/>
            <p:cNvSpPr/>
            <p:nvPr/>
          </p:nvSpPr>
          <p:spPr>
            <a:xfrm>
              <a:off x="3528119" y="1479668"/>
              <a:ext cx="3916560" cy="1566624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Vinkel 4"/>
            <p:cNvSpPr/>
            <p:nvPr/>
          </p:nvSpPr>
          <p:spPr>
            <a:xfrm>
              <a:off x="4311431" y="1479668"/>
              <a:ext cx="2673072" cy="15666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018" tIns="46673" rIns="46673" bIns="46673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3500" dirty="0" smtClean="0"/>
                <a:t>Evt. d</a:t>
              </a:r>
              <a:r>
                <a:rPr lang="da-DK" sz="3500" kern="1200" dirty="0" smtClean="0"/>
                <a:t>ialog </a:t>
              </a:r>
              <a:endParaRPr lang="da-DK" sz="3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7191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  </a:t>
            </a:r>
            <a:r>
              <a:rPr lang="da-DK" b="1" dirty="0" smtClean="0"/>
              <a:t>Step 2: Spilleregler </a:t>
            </a:r>
            <a:br>
              <a:rPr lang="da-DK" b="1" dirty="0" smtClean="0"/>
            </a:br>
            <a:r>
              <a:rPr lang="da-DK" b="1" dirty="0" smtClean="0"/>
              <a:t>for medarbejdere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600" y="1827272"/>
            <a:ext cx="10972800" cy="4697353"/>
          </a:xfrm>
        </p:spPr>
        <p:txBody>
          <a:bodyPr/>
          <a:lstStyle/>
          <a:p>
            <a:r>
              <a:rPr lang="da-DK" sz="2400" dirty="0"/>
              <a:t>Vær ærlig og </a:t>
            </a:r>
            <a:r>
              <a:rPr lang="da-DK" sz="2400" dirty="0" smtClean="0"/>
              <a:t>konstruktiv</a:t>
            </a:r>
          </a:p>
          <a:p>
            <a:endParaRPr lang="da-DK" sz="800" dirty="0"/>
          </a:p>
          <a:p>
            <a:r>
              <a:rPr lang="da-DK" sz="2400" dirty="0" smtClean="0"/>
              <a:t>Husk </a:t>
            </a:r>
            <a:r>
              <a:rPr lang="da-DK" sz="2400" dirty="0"/>
              <a:t>balance i </a:t>
            </a:r>
            <a:r>
              <a:rPr lang="da-DK" sz="2400" dirty="0" smtClean="0"/>
              <a:t>dialogen mellem negativt og positivt </a:t>
            </a:r>
          </a:p>
          <a:p>
            <a:endParaRPr lang="da-DK" sz="800" dirty="0"/>
          </a:p>
          <a:p>
            <a:r>
              <a:rPr lang="da-DK" sz="2400" dirty="0" smtClean="0"/>
              <a:t>Kom </a:t>
            </a:r>
            <a:r>
              <a:rPr lang="da-DK" sz="2400" dirty="0"/>
              <a:t>gerne med konkrete forslag til </a:t>
            </a:r>
            <a:r>
              <a:rPr lang="da-DK" sz="2400" dirty="0" smtClean="0"/>
              <a:t>ændringer</a:t>
            </a:r>
          </a:p>
          <a:p>
            <a:endParaRPr lang="da-DK" sz="800" dirty="0"/>
          </a:p>
          <a:p>
            <a:r>
              <a:rPr lang="da-DK" sz="2400" dirty="0" smtClean="0"/>
              <a:t>Undgå anklager </a:t>
            </a:r>
          </a:p>
          <a:p>
            <a:endParaRPr lang="da-DK" sz="800" dirty="0"/>
          </a:p>
          <a:p>
            <a:r>
              <a:rPr lang="da-DK" sz="2400" dirty="0" smtClean="0"/>
              <a:t>Formuler </a:t>
            </a:r>
            <a:r>
              <a:rPr lang="da-DK" sz="2400" dirty="0"/>
              <a:t>fremadrettede ønsker som fx ”Det ville være </a:t>
            </a:r>
            <a:r>
              <a:rPr lang="da-DK" sz="2400" dirty="0" smtClean="0"/>
              <a:t>rart, hvis </a:t>
            </a:r>
            <a:r>
              <a:rPr lang="da-DK" sz="2400" dirty="0"/>
              <a:t>du var mere til stede, så vi kunne undgå flaskehalse</a:t>
            </a:r>
            <a:r>
              <a:rPr lang="da-DK" sz="2400" dirty="0" smtClean="0"/>
              <a:t>”</a:t>
            </a:r>
          </a:p>
          <a:p>
            <a:endParaRPr lang="da-DK" sz="800" dirty="0"/>
          </a:p>
          <a:p>
            <a:r>
              <a:rPr lang="da-DK" sz="2400" dirty="0" smtClean="0"/>
              <a:t>Hold </a:t>
            </a:r>
            <a:r>
              <a:rPr lang="da-DK" sz="2400" dirty="0"/>
              <a:t>dig til din egen </a:t>
            </a:r>
            <a:r>
              <a:rPr lang="da-DK" sz="2400" dirty="0" smtClean="0"/>
              <a:t>mening</a:t>
            </a:r>
          </a:p>
          <a:p>
            <a:endParaRPr lang="da-DK" sz="800" dirty="0" smtClean="0"/>
          </a:p>
          <a:p>
            <a:r>
              <a:rPr lang="da-DK" sz="2400" dirty="0" smtClean="0"/>
              <a:t>Kom med forslag til hvad medarbejderne kan gøre, </a:t>
            </a:r>
            <a:r>
              <a:rPr lang="da-DK" sz="2400" dirty="0"/>
              <a:t>for </a:t>
            </a:r>
            <a:r>
              <a:rPr lang="da-DK" sz="2400" dirty="0" smtClean="0"/>
              <a:t>at skabe </a:t>
            </a:r>
            <a:r>
              <a:rPr lang="da-DK" sz="2400" dirty="0"/>
              <a:t>bedre vilkår for </a:t>
            </a:r>
            <a:r>
              <a:rPr lang="da-DK" sz="2400" dirty="0" smtClean="0"/>
              <a:t>ledelse</a:t>
            </a:r>
            <a:endParaRPr lang="da-DK" sz="2400" dirty="0"/>
          </a:p>
        </p:txBody>
      </p:sp>
      <p:grpSp>
        <p:nvGrpSpPr>
          <p:cNvPr id="4" name="Gruppe 3"/>
          <p:cNvGrpSpPr/>
          <p:nvPr/>
        </p:nvGrpSpPr>
        <p:grpSpPr>
          <a:xfrm>
            <a:off x="47328" y="260648"/>
            <a:ext cx="3916560" cy="1440160"/>
            <a:chOff x="3528119" y="1479668"/>
            <a:chExt cx="3916560" cy="1566624"/>
          </a:xfrm>
        </p:grpSpPr>
        <p:sp>
          <p:nvSpPr>
            <p:cNvPr id="5" name="Vinkel 4"/>
            <p:cNvSpPr/>
            <p:nvPr/>
          </p:nvSpPr>
          <p:spPr>
            <a:xfrm>
              <a:off x="3528119" y="1479668"/>
              <a:ext cx="3916560" cy="1566624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Vinkel 4"/>
            <p:cNvSpPr/>
            <p:nvPr/>
          </p:nvSpPr>
          <p:spPr>
            <a:xfrm>
              <a:off x="4311431" y="1479668"/>
              <a:ext cx="2817088" cy="15666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018" tIns="46673" rIns="46673" bIns="46673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3500" dirty="0" smtClean="0"/>
                <a:t>Evt. d</a:t>
              </a:r>
              <a:r>
                <a:rPr lang="da-DK" sz="3500" kern="1200" dirty="0" smtClean="0"/>
                <a:t>ialog </a:t>
              </a:r>
              <a:endParaRPr lang="da-DK" sz="3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8057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349" y="476672"/>
            <a:ext cx="10972800" cy="648072"/>
          </a:xfrm>
        </p:spPr>
        <p:txBody>
          <a:bodyPr/>
          <a:lstStyle/>
          <a:p>
            <a:r>
              <a:rPr lang="da-DK" sz="2800" dirty="0" smtClean="0"/>
              <a:t> </a:t>
            </a:r>
            <a:br>
              <a:rPr lang="da-DK" sz="2800" dirty="0" smtClean="0"/>
            </a:br>
            <a:r>
              <a:rPr lang="da-DK" sz="2800" dirty="0" smtClean="0"/>
              <a:t>                        </a:t>
            </a:r>
            <a:r>
              <a:rPr lang="da-DK" b="1" dirty="0" smtClean="0"/>
              <a:t>Step 3: Det vil jeg gerne                    </a:t>
            </a:r>
            <a:br>
              <a:rPr lang="da-DK" b="1" dirty="0" smtClean="0"/>
            </a:br>
            <a:r>
              <a:rPr lang="da-DK" b="1" dirty="0" smtClean="0"/>
              <a:t>                        drøfte i udviklingssamtalen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8A27B9-E435-4484-AE9D-34BBAFB5505E}" type="slidenum">
              <a:rPr lang="da-DK" smtClean="0"/>
              <a:pPr>
                <a:defRPr/>
              </a:pPr>
              <a:t>17</a:t>
            </a:fld>
            <a:endParaRPr lang="da-DK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498745"/>
              </p:ext>
            </p:extLst>
          </p:nvPr>
        </p:nvGraphicFramePr>
        <p:xfrm>
          <a:off x="767408" y="1664296"/>
          <a:ext cx="10537172" cy="2844824"/>
        </p:xfrm>
        <a:graphic>
          <a:graphicData uri="http://schemas.openxmlformats.org/drawingml/2006/table">
            <a:tbl>
              <a:tblPr/>
              <a:tblGrid>
                <a:gridCol w="5268586"/>
                <a:gridCol w="5268586"/>
              </a:tblGrid>
              <a:tr h="36004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Hvilke forhold i </a:t>
                      </a:r>
                      <a:r>
                        <a:rPr lang="da-DK" sz="1800" b="1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lederevalueringen </a:t>
                      </a:r>
                      <a:r>
                        <a:rPr lang="da-DK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vil du gerne drøfte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?</a:t>
                      </a:r>
                    </a:p>
                  </a:txBody>
                  <a:tcPr marL="104039" marR="104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387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Det har glædet mig, 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at…</a:t>
                      </a:r>
                    </a:p>
                  </a:txBody>
                  <a:tcPr marL="104039" marR="104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Jeg vil gerne arbejde med at udvikle 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på…. </a:t>
                      </a:r>
                      <a:endParaRPr lang="da-DK" sz="1800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4039" marR="104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46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800" dirty="0" smtClean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4039" marR="104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800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4039" marR="104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6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800" dirty="0" smtClean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4039" marR="104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800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4039" marR="104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800" dirty="0" smtClean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4039" marR="104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800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4039" marR="104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800" dirty="0" smtClean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4039" marR="104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800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4039" marR="104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6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800" dirty="0" smtClean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4039" marR="104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800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4039" marR="104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800" dirty="0" smtClean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4039" marR="104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800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4039" marR="104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418390"/>
              </p:ext>
            </p:extLst>
          </p:nvPr>
        </p:nvGraphicFramePr>
        <p:xfrm>
          <a:off x="767408" y="4735408"/>
          <a:ext cx="10560000" cy="1645920"/>
        </p:xfrm>
        <a:graphic>
          <a:graphicData uri="http://schemas.openxmlformats.org/drawingml/2006/table">
            <a:tbl>
              <a:tblPr/>
              <a:tblGrid>
                <a:gridCol w="10560000"/>
              </a:tblGrid>
              <a:tr h="35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Er der forhold i resultaterne </a:t>
                      </a:r>
                      <a:r>
                        <a:rPr lang="da-DK" sz="1800" b="1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i </a:t>
                      </a:r>
                      <a:r>
                        <a:rPr lang="da-DK" sz="1800" b="1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lederevalueringen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da-DK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som du undrer dig over eller ikke kan forstå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?</a:t>
                      </a:r>
                    </a:p>
                  </a:txBody>
                  <a:tcPr marL="104039" marR="104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178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800" dirty="0" smtClean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4039" marR="104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800" dirty="0" smtClean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4039" marR="104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800" dirty="0" smtClean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4039" marR="104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800" dirty="0" smtClean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4039" marR="104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" name="Gruppe 5"/>
          <p:cNvGrpSpPr/>
          <p:nvPr/>
        </p:nvGrpSpPr>
        <p:grpSpPr>
          <a:xfrm>
            <a:off x="47328" y="116632"/>
            <a:ext cx="3916560" cy="1296144"/>
            <a:chOff x="3528119" y="1323006"/>
            <a:chExt cx="3916560" cy="1566624"/>
          </a:xfrm>
        </p:grpSpPr>
        <p:sp>
          <p:nvSpPr>
            <p:cNvPr id="8" name="Vinkel 7"/>
            <p:cNvSpPr/>
            <p:nvPr/>
          </p:nvSpPr>
          <p:spPr>
            <a:xfrm>
              <a:off x="3528119" y="1323006"/>
              <a:ext cx="3916560" cy="1566624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Vinkel 4"/>
            <p:cNvSpPr/>
            <p:nvPr/>
          </p:nvSpPr>
          <p:spPr>
            <a:xfrm>
              <a:off x="4311431" y="1323006"/>
              <a:ext cx="2349936" cy="15666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018" tIns="46673" rIns="46673" bIns="46673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3200" kern="1200" dirty="0" smtClean="0"/>
                <a:t>Forbered LUS</a:t>
              </a:r>
              <a:endParaRPr lang="da-DK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0014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a-DK" dirty="0" smtClean="0"/>
              <a:t>       </a:t>
            </a:r>
            <a:r>
              <a:rPr lang="da-DK" b="1" dirty="0" smtClean="0"/>
              <a:t>Step 4: Tilbagemelding </a:t>
            </a:r>
            <a:br>
              <a:rPr lang="da-DK" b="1" dirty="0" smtClean="0"/>
            </a:br>
            <a:r>
              <a:rPr lang="da-DK" b="1" dirty="0" smtClean="0"/>
              <a:t>til </a:t>
            </a:r>
            <a:r>
              <a:rPr lang="da-DK" b="1" dirty="0"/>
              <a:t>medarbejderne </a:t>
            </a:r>
            <a:br>
              <a:rPr lang="da-DK" b="1" dirty="0"/>
            </a:b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600" y="1628800"/>
            <a:ext cx="10972800" cy="4525962"/>
          </a:xfrm>
        </p:spPr>
        <p:txBody>
          <a:bodyPr/>
          <a:lstStyle/>
          <a:p>
            <a:pPr marL="0" indent="0">
              <a:buNone/>
            </a:pPr>
            <a:r>
              <a:rPr lang="da-DK" sz="2400" dirty="0" smtClean="0"/>
              <a:t>Der er krav om tilbagemelding til medarbejderne efter LUS– ingen formkrav</a:t>
            </a:r>
          </a:p>
          <a:p>
            <a:endParaRPr lang="da-DK" sz="1400" dirty="0" smtClean="0"/>
          </a:p>
          <a:p>
            <a:pPr marL="0" indent="0">
              <a:buNone/>
            </a:pPr>
            <a:r>
              <a:rPr lang="da-DK" sz="2400" b="1" dirty="0" smtClean="0"/>
              <a:t>Udgangspunkt i udviklingspunkter</a:t>
            </a:r>
          </a:p>
          <a:p>
            <a:r>
              <a:rPr lang="da-DK" sz="2400" dirty="0"/>
              <a:t>U</a:t>
            </a:r>
            <a:r>
              <a:rPr lang="da-DK" sz="2400" dirty="0" smtClean="0"/>
              <a:t>dviklingspunkter</a:t>
            </a:r>
            <a:r>
              <a:rPr lang="da-DK" sz="2400" dirty="0"/>
              <a:t>, som </a:t>
            </a:r>
            <a:r>
              <a:rPr lang="da-DK" sz="2400" dirty="0" smtClean="0"/>
              <a:t>er aftalt </a:t>
            </a:r>
            <a:r>
              <a:rPr lang="da-DK" sz="2400" dirty="0"/>
              <a:t>med leders </a:t>
            </a:r>
            <a:r>
              <a:rPr lang="da-DK" sz="2400" dirty="0" smtClean="0"/>
              <a:t>leder</a:t>
            </a:r>
          </a:p>
          <a:p>
            <a:endParaRPr lang="da-DK" sz="800" dirty="0"/>
          </a:p>
          <a:p>
            <a:r>
              <a:rPr lang="da-DK" sz="2400" dirty="0" smtClean="0">
                <a:solidFill>
                  <a:srgbClr val="000000"/>
                </a:solidFill>
              </a:rPr>
              <a:t>Hænger udviklingspunkterne sammen </a:t>
            </a:r>
            <a:r>
              <a:rPr lang="da-DK" sz="2400" dirty="0">
                <a:solidFill>
                  <a:srgbClr val="000000"/>
                </a:solidFill>
              </a:rPr>
              <a:t>med andet I arbejder med</a:t>
            </a:r>
            <a:r>
              <a:rPr lang="da-DK" sz="2400" dirty="0" smtClean="0">
                <a:solidFill>
                  <a:srgbClr val="000000"/>
                </a:solidFill>
              </a:rPr>
              <a:t>? For eksempel: </a:t>
            </a:r>
            <a:endParaRPr lang="da-DK" sz="2400" dirty="0">
              <a:solidFill>
                <a:srgbClr val="00000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a-DK" dirty="0" smtClean="0">
                <a:solidFill>
                  <a:srgbClr val="000000"/>
                </a:solidFill>
              </a:rPr>
              <a:t>social kapital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a-DK" dirty="0" smtClean="0">
                <a:solidFill>
                  <a:srgbClr val="000000"/>
                </a:solidFill>
              </a:rPr>
              <a:t>gensidige forventninger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a-DK" dirty="0" smtClean="0">
                <a:solidFill>
                  <a:srgbClr val="000000"/>
                </a:solidFill>
              </a:rPr>
              <a:t>Andet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da-DK" sz="800" dirty="0" smtClean="0">
              <a:solidFill>
                <a:srgbClr val="000000"/>
              </a:solidFill>
            </a:endParaRPr>
          </a:p>
          <a:p>
            <a:r>
              <a:rPr lang="da-DK" sz="2400" dirty="0" smtClean="0">
                <a:solidFill>
                  <a:srgbClr val="000000"/>
                </a:solidFill>
              </a:rPr>
              <a:t>Tid og sted for tilbagemeldingen</a:t>
            </a:r>
            <a:endParaRPr lang="da-DK" sz="2400" dirty="0">
              <a:solidFill>
                <a:srgbClr val="000000"/>
              </a:solidFill>
            </a:endParaRPr>
          </a:p>
        </p:txBody>
      </p:sp>
      <p:grpSp>
        <p:nvGrpSpPr>
          <p:cNvPr id="7" name="Gruppe 6"/>
          <p:cNvGrpSpPr/>
          <p:nvPr/>
        </p:nvGrpSpPr>
        <p:grpSpPr>
          <a:xfrm>
            <a:off x="47328" y="188640"/>
            <a:ext cx="3600400" cy="1440160"/>
            <a:chOff x="8004839" y="1670406"/>
            <a:chExt cx="2962870" cy="1185148"/>
          </a:xfrm>
        </p:grpSpPr>
        <p:sp>
          <p:nvSpPr>
            <p:cNvPr id="8" name="Vinkel 7"/>
            <p:cNvSpPr/>
            <p:nvPr/>
          </p:nvSpPr>
          <p:spPr>
            <a:xfrm>
              <a:off x="8004839" y="1670406"/>
              <a:ext cx="2962870" cy="1185148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Vinkel 4"/>
            <p:cNvSpPr/>
            <p:nvPr/>
          </p:nvSpPr>
          <p:spPr>
            <a:xfrm>
              <a:off x="8597413" y="1670406"/>
              <a:ext cx="1777722" cy="1185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009" tIns="22670" rIns="22670" bIns="226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2000" kern="1200" dirty="0" smtClean="0"/>
                <a:t>Tilbagemelding til medarbejderne </a:t>
              </a:r>
              <a:endParaRPr lang="da-DK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3459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416" y="476672"/>
            <a:ext cx="10972800" cy="1143000"/>
          </a:xfrm>
        </p:spPr>
        <p:txBody>
          <a:bodyPr/>
          <a:lstStyle/>
          <a:p>
            <a:pPr lvl="0"/>
            <a:r>
              <a:rPr lang="da-DK" dirty="0" smtClean="0"/>
              <a:t>        </a:t>
            </a:r>
            <a:r>
              <a:rPr lang="da-DK" b="1" dirty="0" smtClean="0"/>
              <a:t>Min tilbagemelding </a:t>
            </a:r>
            <a:r>
              <a:rPr lang="da-DK" b="1" dirty="0"/>
              <a:t>til </a:t>
            </a:r>
            <a:r>
              <a:rPr lang="da-DK" b="1" dirty="0" smtClean="0"/>
              <a:t/>
            </a:r>
            <a:br>
              <a:rPr lang="da-DK" b="1" dirty="0" smtClean="0"/>
            </a:br>
            <a:r>
              <a:rPr lang="da-DK" b="1" dirty="0" smtClean="0"/>
              <a:t>medarbejderne </a:t>
            </a:r>
            <a:r>
              <a:rPr lang="da-DK" b="1" dirty="0"/>
              <a:t/>
            </a:r>
            <a:br>
              <a:rPr lang="da-DK" b="1" dirty="0"/>
            </a:br>
            <a:endParaRPr lang="da-DK" b="1" dirty="0"/>
          </a:p>
        </p:txBody>
      </p:sp>
      <p:grpSp>
        <p:nvGrpSpPr>
          <p:cNvPr id="7" name="Gruppe 6"/>
          <p:cNvGrpSpPr/>
          <p:nvPr/>
        </p:nvGrpSpPr>
        <p:grpSpPr>
          <a:xfrm>
            <a:off x="47328" y="188640"/>
            <a:ext cx="2962870" cy="1185148"/>
            <a:chOff x="8004839" y="1670406"/>
            <a:chExt cx="2962870" cy="1185148"/>
          </a:xfrm>
        </p:grpSpPr>
        <p:sp>
          <p:nvSpPr>
            <p:cNvPr id="8" name="Vinkel 7"/>
            <p:cNvSpPr/>
            <p:nvPr/>
          </p:nvSpPr>
          <p:spPr>
            <a:xfrm>
              <a:off x="8004839" y="1670406"/>
              <a:ext cx="2962870" cy="1185148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Vinkel 4"/>
            <p:cNvSpPr/>
            <p:nvPr/>
          </p:nvSpPr>
          <p:spPr>
            <a:xfrm>
              <a:off x="8597413" y="1670406"/>
              <a:ext cx="1777722" cy="1185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009" tIns="22670" rIns="22670" bIns="226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700" kern="1200" dirty="0" smtClean="0"/>
                <a:t>Tilbagemelding til medarbejderne </a:t>
              </a:r>
              <a:endParaRPr lang="da-DK" sz="1700" kern="1200" dirty="0"/>
            </a:p>
          </p:txBody>
        </p:sp>
      </p:grp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609600" y="1998663"/>
          <a:ext cx="9754120" cy="3017520"/>
        </p:xfrm>
        <a:graphic>
          <a:graphicData uri="http://schemas.openxmlformats.org/drawingml/2006/table">
            <a:tbl>
              <a:tblPr/>
              <a:tblGrid>
                <a:gridCol w="9754120"/>
              </a:tblGrid>
              <a:tr h="35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Hvilken tilbagemelding</a:t>
                      </a:r>
                      <a:r>
                        <a:rPr lang="da-DK" sz="1800" baseline="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vil du give til dine medarbejdere </a:t>
                      </a:r>
                      <a:r>
                        <a:rPr lang="da-DK" sz="1800" b="1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på lederevalueringen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, og hvordan vil du foretage tilbagemeldingen?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da-DK" sz="1800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4039" marR="104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178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800" dirty="0" smtClean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da-DK" sz="1800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4039" marR="104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800" dirty="0" smtClean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da-DK" sz="1800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4039" marR="104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800" dirty="0" smtClean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da-DK" sz="1800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4039" marR="104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800" dirty="0" smtClean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da-DK" sz="1800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4039" marR="104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41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19778">
            <a:off x="9007104" y="3765895"/>
            <a:ext cx="2588684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Dagens program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11424" y="1700808"/>
            <a:ext cx="9361040" cy="4525962"/>
          </a:xfrm>
        </p:spPr>
        <p:txBody>
          <a:bodyPr/>
          <a:lstStyle/>
          <a:p>
            <a:pPr marL="0" indent="0">
              <a:buNone/>
            </a:pPr>
            <a:r>
              <a:rPr lang="da-DK" sz="2400" dirty="0" smtClean="0">
                <a:solidFill>
                  <a:srgbClr val="000000"/>
                </a:solidFill>
              </a:rPr>
              <a:t>13.00-13.15:  Velkomst og baggrund</a:t>
            </a:r>
            <a:endParaRPr lang="da-DK" sz="2400" dirty="0">
              <a:solidFill>
                <a:srgbClr val="000000"/>
              </a:solidFill>
            </a:endParaRPr>
          </a:p>
          <a:p>
            <a:endParaRPr lang="da-DK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da-DK" sz="2400" dirty="0" smtClean="0">
                <a:solidFill>
                  <a:srgbClr val="000000"/>
                </a:solidFill>
              </a:rPr>
              <a:t>13.15-14.15:  Præsentation </a:t>
            </a:r>
            <a:r>
              <a:rPr lang="da-DK" sz="2400" dirty="0">
                <a:solidFill>
                  <a:srgbClr val="000000"/>
                </a:solidFill>
              </a:rPr>
              <a:t>af hovedresultater v. </a:t>
            </a:r>
            <a:r>
              <a:rPr lang="da-DK" sz="2400" dirty="0" err="1" smtClean="0">
                <a:solidFill>
                  <a:srgbClr val="000000"/>
                </a:solidFill>
              </a:rPr>
              <a:t>Enalyzer</a:t>
            </a:r>
            <a:endParaRPr lang="da-DK" sz="2400" dirty="0">
              <a:solidFill>
                <a:srgbClr val="000000"/>
              </a:solidFill>
            </a:endParaRPr>
          </a:p>
          <a:p>
            <a:endParaRPr lang="da-DK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da-DK" sz="2400" dirty="0" smtClean="0">
                <a:solidFill>
                  <a:srgbClr val="000000"/>
                </a:solidFill>
              </a:rPr>
              <a:t>14.15-14.30:  Pause – kaffe og kage</a:t>
            </a:r>
            <a:endParaRPr lang="da-DK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a-DK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da-DK" sz="2400" dirty="0" smtClean="0">
                <a:solidFill>
                  <a:srgbClr val="000000"/>
                </a:solidFill>
              </a:rPr>
              <a:t>14.30-15.15:  Workshop: </a:t>
            </a:r>
            <a:endParaRPr lang="da-DK" sz="1200" dirty="0">
              <a:solidFill>
                <a:srgbClr val="000000"/>
              </a:solidFill>
            </a:endParaRPr>
          </a:p>
          <a:p>
            <a:pPr lvl="5">
              <a:buFont typeface="Wingdings" panose="05000000000000000000" pitchFamily="2" charset="2"/>
              <a:buChar char="Ø"/>
            </a:pPr>
            <a:r>
              <a:rPr lang="da-DK" sz="1800" dirty="0" smtClean="0">
                <a:solidFill>
                  <a:srgbClr val="000000"/>
                </a:solidFill>
              </a:rPr>
              <a:t> Forbered din LUS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da-DK" sz="1800" dirty="0" smtClean="0">
                <a:solidFill>
                  <a:srgbClr val="000000"/>
                </a:solidFill>
              </a:rPr>
              <a:t> Tilbagemelding til medarbejdere</a:t>
            </a:r>
          </a:p>
          <a:p>
            <a:pPr marL="0" indent="0">
              <a:buNone/>
            </a:pPr>
            <a:endParaRPr lang="da-DK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da-DK" sz="2400" dirty="0" smtClean="0">
                <a:solidFill>
                  <a:srgbClr val="000000"/>
                </a:solidFill>
              </a:rPr>
              <a:t>15.15-16.00:  Egen tid til arbejde med din lederevaluering</a:t>
            </a:r>
          </a:p>
          <a:p>
            <a:pPr marL="0" indent="0">
              <a:buNone/>
            </a:pP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404135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Pladsholder til ind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0101921"/>
              </p:ext>
            </p:extLst>
          </p:nvPr>
        </p:nvGraphicFramePr>
        <p:xfrm>
          <a:off x="1901959" y="1643608"/>
          <a:ext cx="8424936" cy="2577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1513" y="116632"/>
            <a:ext cx="10972800" cy="1143000"/>
          </a:xfrm>
        </p:spPr>
        <p:txBody>
          <a:bodyPr/>
          <a:lstStyle/>
          <a:p>
            <a:r>
              <a:rPr lang="da-DK" b="1" dirty="0" smtClean="0"/>
              <a:t>Tid til at arbejde</a:t>
            </a:r>
            <a:endParaRPr lang="da-DK" b="1" dirty="0"/>
          </a:p>
        </p:txBody>
      </p:sp>
      <p:sp>
        <p:nvSpPr>
          <p:cNvPr id="5" name="Tekstboks 4"/>
          <p:cNvSpPr txBox="1"/>
          <p:nvPr/>
        </p:nvSpPr>
        <p:spPr>
          <a:xfrm>
            <a:off x="1541919" y="1988840"/>
            <a:ext cx="2786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 smtClean="0"/>
              <a:t>Step 1 </a:t>
            </a:r>
            <a:endParaRPr lang="da-DK" sz="2800" dirty="0"/>
          </a:p>
        </p:txBody>
      </p:sp>
      <p:sp>
        <p:nvSpPr>
          <p:cNvPr id="6" name="Tekstboks 5"/>
          <p:cNvSpPr txBox="1"/>
          <p:nvPr/>
        </p:nvSpPr>
        <p:spPr>
          <a:xfrm>
            <a:off x="3707829" y="1988840"/>
            <a:ext cx="238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 smtClean="0"/>
              <a:t>(Step 2) </a:t>
            </a:r>
            <a:endParaRPr lang="da-DK" sz="2800" dirty="0"/>
          </a:p>
        </p:txBody>
      </p:sp>
      <p:sp>
        <p:nvSpPr>
          <p:cNvPr id="7" name="Tekstboks 6"/>
          <p:cNvSpPr txBox="1"/>
          <p:nvPr/>
        </p:nvSpPr>
        <p:spPr>
          <a:xfrm>
            <a:off x="5862399" y="1988840"/>
            <a:ext cx="2321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 smtClean="0"/>
              <a:t>Step 3 </a:t>
            </a:r>
            <a:endParaRPr lang="da-DK" sz="2800" dirty="0"/>
          </a:p>
        </p:txBody>
      </p:sp>
      <p:sp>
        <p:nvSpPr>
          <p:cNvPr id="8" name="Tekstboks 7"/>
          <p:cNvSpPr txBox="1"/>
          <p:nvPr/>
        </p:nvSpPr>
        <p:spPr>
          <a:xfrm>
            <a:off x="7896200" y="1988840"/>
            <a:ext cx="2321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 smtClean="0"/>
              <a:t>Step 4</a:t>
            </a:r>
            <a:endParaRPr lang="da-DK" sz="2800" dirty="0"/>
          </a:p>
        </p:txBody>
      </p:sp>
      <p:cxnSp>
        <p:nvCxnSpPr>
          <p:cNvPr id="15" name="Lige forbindelse 14"/>
          <p:cNvCxnSpPr/>
          <p:nvPr/>
        </p:nvCxnSpPr>
        <p:spPr>
          <a:xfrm>
            <a:off x="8184232" y="1916832"/>
            <a:ext cx="0" cy="1783749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boks 17"/>
          <p:cNvSpPr txBox="1"/>
          <p:nvPr/>
        </p:nvSpPr>
        <p:spPr>
          <a:xfrm>
            <a:off x="7248128" y="1421194"/>
            <a:ext cx="213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/>
              <a:t>LUS-samtale</a:t>
            </a:r>
            <a:endParaRPr lang="da-DK" sz="2400" b="1" dirty="0"/>
          </a:p>
        </p:txBody>
      </p:sp>
      <p:sp>
        <p:nvSpPr>
          <p:cNvPr id="16" name="Pladsholder til indhold 2"/>
          <p:cNvSpPr>
            <a:spLocks noGrp="1"/>
          </p:cNvSpPr>
          <p:nvPr>
            <p:ph idx="1"/>
          </p:nvPr>
        </p:nvSpPr>
        <p:spPr>
          <a:xfrm>
            <a:off x="1487488" y="3933056"/>
            <a:ext cx="10972800" cy="2653754"/>
          </a:xfrm>
        </p:spPr>
        <p:txBody>
          <a:bodyPr/>
          <a:lstStyle/>
          <a:p>
            <a:r>
              <a:rPr lang="da-DK" sz="2000" dirty="0" smtClean="0"/>
              <a:t>Refleksionen over din lederevaluering </a:t>
            </a:r>
            <a:endParaRPr lang="da-DK" sz="800" dirty="0" smtClean="0"/>
          </a:p>
          <a:p>
            <a:r>
              <a:rPr lang="da-DK" sz="2000" dirty="0" smtClean="0"/>
              <a:t>Tilrettelæggelsen af evt. dialog med medarbejdere og lederkollegaer</a:t>
            </a:r>
          </a:p>
          <a:p>
            <a:r>
              <a:rPr lang="da-DK" sz="2000" dirty="0" smtClean="0"/>
              <a:t>Forberedelse af LUS</a:t>
            </a:r>
          </a:p>
          <a:p>
            <a:r>
              <a:rPr lang="da-DK" sz="2000" dirty="0" smtClean="0"/>
              <a:t>Proces for tilbagemelding til medarbejdere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779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5400" y="2636912"/>
            <a:ext cx="10972800" cy="1872630"/>
          </a:xfrm>
        </p:spPr>
        <p:txBody>
          <a:bodyPr/>
          <a:lstStyle/>
          <a:p>
            <a:r>
              <a:rPr lang="da-DK" b="1" dirty="0" smtClean="0"/>
              <a:t>Spørgsmål / kommentarer ?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376288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392" y="2780928"/>
            <a:ext cx="10972800" cy="1143000"/>
          </a:xfrm>
        </p:spPr>
        <p:txBody>
          <a:bodyPr/>
          <a:lstStyle/>
          <a:p>
            <a:r>
              <a:rPr lang="da-DK" dirty="0" smtClean="0"/>
              <a:t>God arbejdslyst </a:t>
            </a:r>
            <a:r>
              <a:rPr lang="da-DK" dirty="0" smtClean="0">
                <a:sym typeface="Wingdings" panose="05000000000000000000" pitchFamily="2" charset="2"/>
              </a:rPr>
              <a:t>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Tak for i dag!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42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illedresultat for udvik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4365104"/>
            <a:ext cx="3928417" cy="191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4" name="Tekstboks 3"/>
          <p:cNvSpPr txBox="1"/>
          <p:nvPr/>
        </p:nvSpPr>
        <p:spPr>
          <a:xfrm>
            <a:off x="1127448" y="1916832"/>
            <a:ext cx="100811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>
                <a:solidFill>
                  <a:srgbClr val="000000"/>
                </a:solidFill>
                <a:latin typeface="+mn-lt"/>
              </a:rPr>
              <a:t>Et </a:t>
            </a:r>
            <a:r>
              <a:rPr lang="da-DK" sz="2400" dirty="0">
                <a:solidFill>
                  <a:srgbClr val="000000"/>
                </a:solidFill>
                <a:latin typeface="+mn-lt"/>
              </a:rPr>
              <a:t>lærings- og </a:t>
            </a:r>
            <a:r>
              <a:rPr lang="da-DK" sz="2400" dirty="0" smtClean="0">
                <a:solidFill>
                  <a:srgbClr val="000000"/>
                </a:solidFill>
                <a:latin typeface="+mn-lt"/>
              </a:rPr>
              <a:t>udviklingsperspektiv</a:t>
            </a:r>
            <a:endParaRPr lang="da-DK" sz="240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000000"/>
                </a:solidFill>
                <a:latin typeface="+mn-lt"/>
              </a:rPr>
              <a:t>Evalueringen giver dig som leder mulighed for refleksion over egne styrker og </a:t>
            </a:r>
            <a:r>
              <a:rPr lang="da-DK" sz="2400" dirty="0" smtClean="0">
                <a:solidFill>
                  <a:srgbClr val="000000"/>
                </a:solidFill>
                <a:latin typeface="+mn-lt"/>
              </a:rPr>
              <a:t>udviklingsområder</a:t>
            </a:r>
            <a:endParaRPr lang="da-DK" sz="240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000000"/>
                </a:solidFill>
                <a:latin typeface="+mn-lt"/>
              </a:rPr>
              <a:t>Evalueringen indgår som </a:t>
            </a:r>
            <a:r>
              <a:rPr lang="da-DK" sz="2400" dirty="0" smtClean="0">
                <a:solidFill>
                  <a:srgbClr val="000000"/>
                </a:solidFill>
                <a:latin typeface="+mn-lt"/>
              </a:rPr>
              <a:t>et hovedelement i lederudviklingssamtalen (LUS)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rgbClr val="000000"/>
                </a:solidFill>
                <a:latin typeface="+mj-lt"/>
              </a:rPr>
              <a:t>LUS holdes i</a:t>
            </a:r>
            <a:r>
              <a:rPr lang="da-DK" sz="2000" dirty="0" smtClean="0">
                <a:latin typeface="+mj-lt"/>
              </a:rPr>
              <a:t> </a:t>
            </a:r>
            <a:r>
              <a:rPr lang="da-DK" sz="2000" dirty="0">
                <a:latin typeface="+mj-lt"/>
              </a:rPr>
              <a:t>4. </a:t>
            </a:r>
            <a:r>
              <a:rPr lang="da-DK" sz="2000" dirty="0" smtClean="0">
                <a:latin typeface="+mj-lt"/>
              </a:rPr>
              <a:t>kvartal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000" dirty="0" smtClean="0">
                <a:latin typeface="+mj-lt"/>
              </a:rPr>
              <a:t>Leders </a:t>
            </a:r>
            <a:r>
              <a:rPr lang="da-DK" sz="2000" dirty="0">
                <a:latin typeface="+mj-lt"/>
              </a:rPr>
              <a:t>leder er ansvarlig for at </a:t>
            </a:r>
            <a:r>
              <a:rPr lang="da-DK" sz="2000" dirty="0" smtClean="0">
                <a:latin typeface="+mj-lt"/>
              </a:rPr>
              <a:t>indkalde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000" dirty="0" smtClean="0">
                <a:latin typeface="+mj-lt"/>
              </a:rPr>
              <a:t>Samtalen er lederens </a:t>
            </a:r>
            <a:endParaRPr lang="da-DK" sz="2000" dirty="0">
              <a:latin typeface="+mj-lt"/>
            </a:endParaRPr>
          </a:p>
          <a:p>
            <a:endParaRPr lang="da-DK" dirty="0">
              <a:solidFill>
                <a:srgbClr val="000000"/>
              </a:solidFill>
            </a:endParaRPr>
          </a:p>
          <a:p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191345" y="628650"/>
            <a:ext cx="1015312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71E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71E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71E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71E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71E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71E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71E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71E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71E2"/>
                </a:solidFill>
                <a:latin typeface="Verdana" pitchFamily="34" charset="0"/>
              </a:defRPr>
            </a:lvl9pPr>
          </a:lstStyle>
          <a:p>
            <a:r>
              <a:rPr lang="da-DK" b="1" kern="0" dirty="0" smtClean="0"/>
              <a:t>Formål med lederevalueringen</a:t>
            </a:r>
            <a:endParaRPr lang="da-DK" b="1" kern="0" dirty="0"/>
          </a:p>
        </p:txBody>
      </p:sp>
    </p:spTree>
    <p:extLst>
      <p:ext uri="{BB962C8B-B14F-4D97-AF65-F5344CB8AC3E}">
        <p14:creationId xmlns:p14="http://schemas.microsoft.com/office/powerpoint/2010/main" val="2977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Lederevalueringens udgangspunkt 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55440" y="2060848"/>
            <a:ext cx="7272808" cy="3456384"/>
          </a:xfrm>
        </p:spPr>
        <p:txBody>
          <a:bodyPr/>
          <a:lstStyle/>
          <a:p>
            <a:pPr marL="0" indent="0">
              <a:buNone/>
            </a:pPr>
            <a:r>
              <a:rPr lang="da-DK" sz="2400" dirty="0" smtClean="0"/>
              <a:t>Aabenraa Kommunes ledelsesgrundlag</a:t>
            </a:r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2400" dirty="0" smtClean="0"/>
              <a:t>Fire ledelsestemaer: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400" dirty="0" smtClean="0"/>
              <a:t>Lederen er leder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400" dirty="0" smtClean="0"/>
              <a:t>Lederen er kommunikerende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400" dirty="0" smtClean="0"/>
              <a:t>Lederen er helhedsorienteret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400" dirty="0" smtClean="0"/>
              <a:t>Lederen er værdiskabende</a:t>
            </a:r>
          </a:p>
          <a:p>
            <a:pPr marL="0" indent="0">
              <a:buNone/>
            </a:pPr>
            <a:endParaRPr lang="da-DK" sz="1800" dirty="0" smtClean="0"/>
          </a:p>
        </p:txBody>
      </p:sp>
      <p:pic>
        <p:nvPicPr>
          <p:cNvPr id="4" name="Billede 3"/>
          <p:cNvPicPr/>
          <p:nvPr/>
        </p:nvPicPr>
        <p:blipFill rotWithShape="1">
          <a:blip r:embed="rId3"/>
          <a:srcRect l="24364" t="12567" r="42098" b="8188"/>
          <a:stretch/>
        </p:blipFill>
        <p:spPr bwMode="auto">
          <a:xfrm>
            <a:off x="8256240" y="2288945"/>
            <a:ext cx="2196083" cy="29392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7083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76250"/>
            <a:ext cx="11787717" cy="1143000"/>
          </a:xfrm>
        </p:spPr>
        <p:txBody>
          <a:bodyPr/>
          <a:lstStyle/>
          <a:p>
            <a:r>
              <a:rPr lang="da-DK" b="1" dirty="0" smtClean="0"/>
              <a:t>Hvad viser lederevalueringen noget om?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95400" y="1700808"/>
            <a:ext cx="10887000" cy="4823817"/>
          </a:xfrm>
        </p:spPr>
        <p:txBody>
          <a:bodyPr/>
          <a:lstStyle/>
          <a:p>
            <a:r>
              <a:rPr lang="da-DK" sz="2400" dirty="0"/>
              <a:t>Lederevalueringen er en evaluering af ledelsen ikke af lederen </a:t>
            </a:r>
          </a:p>
          <a:p>
            <a:r>
              <a:rPr lang="da-DK" sz="2400" dirty="0" smtClean="0"/>
              <a:t>Er et øjebliksbillede</a:t>
            </a:r>
          </a:p>
          <a:p>
            <a:r>
              <a:rPr lang="da-DK" sz="2400" dirty="0" smtClean="0"/>
              <a:t>Er en vurdering – ikke en objektiv sandhed </a:t>
            </a:r>
          </a:p>
          <a:p>
            <a:r>
              <a:rPr lang="da-DK" sz="2400" dirty="0"/>
              <a:t>Dækker ikke nødvendigvis hele din </a:t>
            </a:r>
            <a:r>
              <a:rPr lang="da-DK" sz="2400" dirty="0" smtClean="0"/>
              <a:t>ledelsesopgave</a:t>
            </a:r>
            <a:endParaRPr lang="da-DK" sz="2400" dirty="0"/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r>
              <a:rPr lang="da-DK" sz="2400" dirty="0" smtClean="0"/>
              <a:t>Den er et udgangspunkt for en dialog så:</a:t>
            </a:r>
          </a:p>
          <a:p>
            <a:r>
              <a:rPr lang="da-DK" sz="2400" dirty="0"/>
              <a:t>V</a:t>
            </a:r>
            <a:r>
              <a:rPr lang="da-DK" sz="2400" dirty="0" smtClean="0"/>
              <a:t>ær nysgerrig </a:t>
            </a:r>
          </a:p>
          <a:p>
            <a:r>
              <a:rPr lang="da-DK" sz="2400" dirty="0" smtClean="0"/>
              <a:t>Hav respekt for anonymiteten</a:t>
            </a:r>
            <a:endParaRPr lang="da-DK" sz="2400" dirty="0"/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</p:txBody>
      </p:sp>
      <p:sp>
        <p:nvSpPr>
          <p:cNvPr id="5" name="Ellipse 4"/>
          <p:cNvSpPr/>
          <p:nvPr/>
        </p:nvSpPr>
        <p:spPr>
          <a:xfrm>
            <a:off x="7176120" y="3645024"/>
            <a:ext cx="3888432" cy="144016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Ellipse 5"/>
          <p:cNvSpPr/>
          <p:nvPr/>
        </p:nvSpPr>
        <p:spPr>
          <a:xfrm>
            <a:off x="8472264" y="3789040"/>
            <a:ext cx="2664296" cy="115212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Fokus for leder-evaluering </a:t>
            </a:r>
            <a:endParaRPr lang="da-DK" dirty="0"/>
          </a:p>
        </p:txBody>
      </p:sp>
      <p:sp>
        <p:nvSpPr>
          <p:cNvPr id="7" name="Nedadgående pil 6"/>
          <p:cNvSpPr/>
          <p:nvPr/>
        </p:nvSpPr>
        <p:spPr>
          <a:xfrm rot="16200000">
            <a:off x="6924047" y="3753082"/>
            <a:ext cx="352256" cy="1144253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kstboks 8"/>
          <p:cNvSpPr txBox="1"/>
          <p:nvPr/>
        </p:nvSpPr>
        <p:spPr>
          <a:xfrm>
            <a:off x="4511824" y="386104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latin typeface="+mj-lt"/>
              </a:rPr>
              <a:t>Samlet ledelsesopgave</a:t>
            </a:r>
            <a:endParaRPr lang="da-DK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975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Anonymitetsprincipper 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kern="1200" dirty="0" smtClean="0">
                <a:solidFill>
                  <a:srgbClr val="000000"/>
                </a:solidFill>
              </a:rPr>
              <a:t>Dine medarbejdere </a:t>
            </a:r>
            <a:r>
              <a:rPr lang="da-DK" sz="2400" kern="1200" dirty="0">
                <a:solidFill>
                  <a:srgbClr val="000000"/>
                </a:solidFill>
              </a:rPr>
              <a:t>er garanteret anonymitet </a:t>
            </a:r>
            <a:r>
              <a:rPr lang="da-DK" sz="2400" kern="1200" dirty="0" smtClean="0">
                <a:solidFill>
                  <a:srgbClr val="000000"/>
                </a:solidFill>
              </a:rPr>
              <a:t>– min. </a:t>
            </a:r>
            <a:r>
              <a:rPr lang="da-DK" sz="2400" kern="1200" dirty="0">
                <a:solidFill>
                  <a:srgbClr val="000000"/>
                </a:solidFill>
              </a:rPr>
              <a:t>5 </a:t>
            </a:r>
            <a:r>
              <a:rPr lang="da-DK" sz="2400" kern="1200" dirty="0" smtClean="0">
                <a:solidFill>
                  <a:srgbClr val="000000"/>
                </a:solidFill>
              </a:rPr>
              <a:t>besvarelser</a:t>
            </a:r>
          </a:p>
          <a:p>
            <a:endParaRPr lang="da-DK" sz="2000" kern="1200" dirty="0">
              <a:solidFill>
                <a:srgbClr val="000000"/>
              </a:solidFill>
            </a:endParaRPr>
          </a:p>
          <a:p>
            <a:r>
              <a:rPr lang="da-DK" sz="2400" kern="1200" dirty="0" smtClean="0">
                <a:solidFill>
                  <a:srgbClr val="000000"/>
                </a:solidFill>
              </a:rPr>
              <a:t>Du er som leder ikke omfattet anonymitetsprincippet: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sz="2000" kern="1200" dirty="0" smtClean="0">
                <a:solidFill>
                  <a:srgbClr val="000000"/>
                </a:solidFill>
              </a:rPr>
              <a:t>Hverken som leders leder, lederkollega eller underordnet leder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a-DK" sz="1800" kern="1200" dirty="0" smtClean="0">
              <a:solidFill>
                <a:srgbClr val="000000"/>
              </a:solidFill>
            </a:endParaRPr>
          </a:p>
          <a:p>
            <a:r>
              <a:rPr lang="da-DK" sz="2400" kern="1200" dirty="0" smtClean="0">
                <a:solidFill>
                  <a:srgbClr val="000000"/>
                </a:solidFill>
              </a:rPr>
              <a:t>Kun du og din egen leder får adgang til din evalueringsrapport</a:t>
            </a:r>
          </a:p>
          <a:p>
            <a:endParaRPr lang="da-DK" sz="2000" kern="1200" dirty="0" smtClean="0">
              <a:solidFill>
                <a:srgbClr val="000000"/>
              </a:solidFill>
            </a:endParaRPr>
          </a:p>
          <a:p>
            <a:r>
              <a:rPr lang="da-DK" sz="2400" kern="1200" dirty="0" smtClean="0">
                <a:solidFill>
                  <a:srgbClr val="000000"/>
                </a:solidFill>
              </a:rPr>
              <a:t>Lederevalueringen </a:t>
            </a:r>
            <a:r>
              <a:rPr lang="da-DK" sz="2400" kern="1200" dirty="0">
                <a:solidFill>
                  <a:srgbClr val="000000"/>
                </a:solidFill>
              </a:rPr>
              <a:t>er undtaget </a:t>
            </a:r>
            <a:r>
              <a:rPr lang="da-DK" sz="2400" kern="1200" dirty="0" smtClean="0">
                <a:solidFill>
                  <a:srgbClr val="000000"/>
                </a:solidFill>
              </a:rPr>
              <a:t>aktindsigt</a:t>
            </a:r>
          </a:p>
          <a:p>
            <a:endParaRPr lang="da-DK" sz="2000" kern="1200" dirty="0">
              <a:solidFill>
                <a:srgbClr val="000000"/>
              </a:solidFill>
            </a:endParaRPr>
          </a:p>
          <a:p>
            <a:r>
              <a:rPr lang="da-DK" sz="2400" kern="1200" dirty="0" smtClean="0">
                <a:solidFill>
                  <a:srgbClr val="000000"/>
                </a:solidFill>
              </a:rPr>
              <a:t>Din rapport </a:t>
            </a:r>
            <a:r>
              <a:rPr lang="da-DK" sz="2400" kern="1200" dirty="0">
                <a:solidFill>
                  <a:srgbClr val="000000"/>
                </a:solidFill>
              </a:rPr>
              <a:t>må ikke </a:t>
            </a:r>
            <a:r>
              <a:rPr lang="da-DK" sz="2400" kern="1200" dirty="0" smtClean="0">
                <a:solidFill>
                  <a:srgbClr val="000000"/>
                </a:solidFill>
              </a:rPr>
              <a:t>sendes/udleveres til dine medarbejdere</a:t>
            </a:r>
            <a:endParaRPr lang="da-DK" sz="2400" kern="1200" dirty="0">
              <a:solidFill>
                <a:srgbClr val="000000"/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06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Svarprocenter</a:t>
            </a:r>
            <a:endParaRPr lang="da-DK" b="1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476422"/>
              </p:ext>
            </p:extLst>
          </p:nvPr>
        </p:nvGraphicFramePr>
        <p:xfrm>
          <a:off x="1391477" y="2060848"/>
          <a:ext cx="940904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8404"/>
                <a:gridCol w="2784309"/>
                <a:gridCol w="2976331"/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Samlet </a:t>
                      </a:r>
                      <a:endParaRPr lang="da-DK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2015</a:t>
                      </a:r>
                      <a:endParaRPr lang="da-DK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2017</a:t>
                      </a:r>
                      <a:endParaRPr lang="da-DK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b="1" i="0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da-DK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>
                          <a:solidFill>
                            <a:schemeClr val="bg1"/>
                          </a:solidFill>
                        </a:rPr>
                        <a:t>78 %</a:t>
                      </a:r>
                      <a:endParaRPr lang="da-DK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>
                          <a:solidFill>
                            <a:schemeClr val="bg1"/>
                          </a:solidFill>
                        </a:rPr>
                        <a:t>83 %</a:t>
                      </a:r>
                      <a:endParaRPr lang="da-DK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Lederne 	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98 %</a:t>
                      </a:r>
                      <a:endParaRPr lang="da-DK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94 %</a:t>
                      </a:r>
                      <a:endParaRPr lang="da-DK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Ledernes ledere</a:t>
                      </a:r>
                      <a:endParaRPr lang="da-DK" i="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98 %</a:t>
                      </a:r>
                      <a:endParaRPr lang="da-DK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97 %</a:t>
                      </a:r>
                      <a:endParaRPr lang="da-DK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Lederkolleger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98 %</a:t>
                      </a:r>
                      <a:endParaRPr lang="da-DK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89 %</a:t>
                      </a:r>
                      <a:endParaRPr lang="da-DK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Medarbejdere</a:t>
                      </a:r>
                      <a:endParaRPr lang="da-DK" i="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74 %</a:t>
                      </a:r>
                      <a:endParaRPr lang="da-DK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81 %</a:t>
                      </a:r>
                      <a:endParaRPr lang="da-DK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00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ledresultat for computer teg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736">
            <a:off x="7284440" y="2501981"/>
            <a:ext cx="4437112" cy="285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Hvad viser totalrapporten?</a:t>
            </a:r>
            <a:endParaRPr lang="da-DK" b="1" dirty="0"/>
          </a:p>
        </p:txBody>
      </p:sp>
      <p:sp>
        <p:nvSpPr>
          <p:cNvPr id="3" name="Tekstboks 2"/>
          <p:cNvSpPr txBox="1"/>
          <p:nvPr/>
        </p:nvSpPr>
        <p:spPr>
          <a:xfrm rot="361736">
            <a:off x="8008068" y="3017238"/>
            <a:ext cx="3120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chemeClr val="bg1"/>
                </a:solidFill>
              </a:rPr>
              <a:t>Totalrapporten for Aabenraa Kommune er tilgængelig på Medarbejderportalen!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1055440" y="1955810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400" dirty="0" smtClean="0"/>
          </a:p>
          <a:p>
            <a:endParaRPr lang="da-DK" sz="2400" dirty="0"/>
          </a:p>
          <a:p>
            <a:r>
              <a:rPr lang="da-DK" sz="2400" dirty="0" smtClean="0"/>
              <a:t>Gennemgang ved Daniel Vago, </a:t>
            </a:r>
            <a:r>
              <a:rPr lang="da-DK" sz="2400" dirty="0" err="1" smtClean="0"/>
              <a:t>Enalyzer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29693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3074" name="Picture 2" descr="CoffeeBreakCul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8" t="15148" b="-5310"/>
          <a:stretch/>
        </p:blipFill>
        <p:spPr bwMode="auto">
          <a:xfrm>
            <a:off x="2279576" y="1797020"/>
            <a:ext cx="7813483" cy="451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18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skabelon 16-9">
  <a:themeElements>
    <a:clrScheme name="Powerpoint skabel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 skabel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 skabel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skabel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skabel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skabel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skabel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skabel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skabel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skabel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skabel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skabel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skabel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skabel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owerpoint skabelon 16-9.potm" id="{6D316E70-4E03-4150-808C-46F668DCAAC0}" vid="{5EA316A6-9DCB-4382-8013-326DBA640943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skabelon 16-9</Template>
  <TotalTime>880</TotalTime>
  <Words>894</Words>
  <Application>Microsoft Office PowerPoint</Application>
  <PresentationFormat>Brugerdefineret</PresentationFormat>
  <Paragraphs>224</Paragraphs>
  <Slides>22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22</vt:i4>
      </vt:variant>
    </vt:vector>
  </HeadingPairs>
  <TitlesOfParts>
    <vt:vector size="23" baseType="lpstr">
      <vt:lpstr>Powerpoint skabelon 16-9</vt:lpstr>
      <vt:lpstr>Workshop om Lederevaluering 2017</vt:lpstr>
      <vt:lpstr>Dagens program</vt:lpstr>
      <vt:lpstr> </vt:lpstr>
      <vt:lpstr>Lederevalueringens udgangspunkt </vt:lpstr>
      <vt:lpstr>Hvad viser lederevalueringen noget om?</vt:lpstr>
      <vt:lpstr>Anonymitetsprincipper </vt:lpstr>
      <vt:lpstr>Svarprocenter</vt:lpstr>
      <vt:lpstr>Hvad viser totalrapporten?</vt:lpstr>
      <vt:lpstr> </vt:lpstr>
      <vt:lpstr>Lederevaluering - et vigtigt afsæt til din LUS</vt:lpstr>
      <vt:lpstr>De fire steps før og efter  lederudviklingssamtalen (LUS)</vt:lpstr>
      <vt:lpstr>         Step 1: Det første indtryk </vt:lpstr>
      <vt:lpstr>            Step 2: Input eller sparring</vt:lpstr>
      <vt:lpstr>             Step 2: Tips til dialogmøde  med medarbejdere </vt:lpstr>
      <vt:lpstr>         Step 2: Spilleregler  for ledere </vt:lpstr>
      <vt:lpstr>  Step 2: Spilleregler  for medarbejdere</vt:lpstr>
      <vt:lpstr>                          Step 3: Det vil jeg gerne                                             drøfte i udviklingssamtalen </vt:lpstr>
      <vt:lpstr>       Step 4: Tilbagemelding  til medarbejderne  </vt:lpstr>
      <vt:lpstr>        Min tilbagemelding til  medarbejderne  </vt:lpstr>
      <vt:lpstr>Tid til at arbejde</vt:lpstr>
      <vt:lpstr>Spørgsmål / kommentarer ?</vt:lpstr>
      <vt:lpstr>God arbejdslyst  Tak for i dag! </vt:lpstr>
    </vt:vector>
  </TitlesOfParts>
  <Company>Aabenraa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om Lederevaluering 2017</dc:title>
  <dc:creator>Malene Thuskjær Hansen</dc:creator>
  <cp:lastModifiedBy>Malene Thuskjær Hansen</cp:lastModifiedBy>
  <cp:revision>70</cp:revision>
  <cp:lastPrinted>2017-11-01T09:43:54Z</cp:lastPrinted>
  <dcterms:created xsi:type="dcterms:W3CDTF">2017-10-25T11:12:33Z</dcterms:created>
  <dcterms:modified xsi:type="dcterms:W3CDTF">2017-11-27T09:11:21Z</dcterms:modified>
</cp:coreProperties>
</file>