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50" r:id="rId1"/>
  </p:sldMasterIdLst>
  <p:notesMasterIdLst>
    <p:notesMasterId r:id="rId30"/>
  </p:notesMasterIdLst>
  <p:handoutMasterIdLst>
    <p:handoutMasterId r:id="rId31"/>
  </p:handoutMasterIdLst>
  <p:sldIdLst>
    <p:sldId id="361" r:id="rId2"/>
    <p:sldId id="327" r:id="rId3"/>
    <p:sldId id="350" r:id="rId4"/>
    <p:sldId id="664" r:id="rId5"/>
    <p:sldId id="661" r:id="rId6"/>
    <p:sldId id="663" r:id="rId7"/>
    <p:sldId id="662" r:id="rId8"/>
    <p:sldId id="351" r:id="rId9"/>
    <p:sldId id="333" r:id="rId10"/>
    <p:sldId id="334" r:id="rId11"/>
    <p:sldId id="345" r:id="rId12"/>
    <p:sldId id="346" r:id="rId13"/>
    <p:sldId id="347" r:id="rId14"/>
    <p:sldId id="336" r:id="rId15"/>
    <p:sldId id="337" r:id="rId16"/>
    <p:sldId id="455" r:id="rId17"/>
    <p:sldId id="365" r:id="rId18"/>
    <p:sldId id="348" r:id="rId19"/>
    <p:sldId id="349" r:id="rId20"/>
    <p:sldId id="338" r:id="rId21"/>
    <p:sldId id="354" r:id="rId22"/>
    <p:sldId id="355" r:id="rId23"/>
    <p:sldId id="356" r:id="rId24"/>
    <p:sldId id="358" r:id="rId25"/>
    <p:sldId id="452" r:id="rId26"/>
    <p:sldId id="343" r:id="rId27"/>
    <p:sldId id="341" r:id="rId28"/>
    <p:sldId id="342" r:id="rId29"/>
  </p:sldIdLst>
  <p:sldSz cx="9144000" cy="6858000" type="screen4x3"/>
  <p:notesSz cx="6797675" cy="9926638"/>
  <p:defaultTextStyle>
    <a:defPPr>
      <a:defRPr lang="da-DK"/>
    </a:defPPr>
    <a:lvl1pPr algn="ctr" rtl="0" fontAlgn="base">
      <a:spcBef>
        <a:spcPct val="20000"/>
      </a:spcBef>
      <a:spcAft>
        <a:spcPct val="0"/>
      </a:spcAft>
      <a:defRPr sz="1400" kern="1200">
        <a:solidFill>
          <a:schemeClr val="tx1"/>
        </a:solidFill>
        <a:latin typeface="Verdana" pitchFamily="34" charset="0"/>
        <a:ea typeface="+mn-ea"/>
        <a:cs typeface="+mn-cs"/>
      </a:defRPr>
    </a:lvl1pPr>
    <a:lvl2pPr marL="457200" algn="ctr" rtl="0" fontAlgn="base">
      <a:spcBef>
        <a:spcPct val="20000"/>
      </a:spcBef>
      <a:spcAft>
        <a:spcPct val="0"/>
      </a:spcAft>
      <a:defRPr sz="1400" kern="1200">
        <a:solidFill>
          <a:schemeClr val="tx1"/>
        </a:solidFill>
        <a:latin typeface="Verdana" pitchFamily="34" charset="0"/>
        <a:ea typeface="+mn-ea"/>
        <a:cs typeface="+mn-cs"/>
      </a:defRPr>
    </a:lvl2pPr>
    <a:lvl3pPr marL="914400" algn="ctr" rtl="0" fontAlgn="base">
      <a:spcBef>
        <a:spcPct val="20000"/>
      </a:spcBef>
      <a:spcAft>
        <a:spcPct val="0"/>
      </a:spcAft>
      <a:defRPr sz="1400" kern="1200">
        <a:solidFill>
          <a:schemeClr val="tx1"/>
        </a:solidFill>
        <a:latin typeface="Verdana" pitchFamily="34" charset="0"/>
        <a:ea typeface="+mn-ea"/>
        <a:cs typeface="+mn-cs"/>
      </a:defRPr>
    </a:lvl3pPr>
    <a:lvl4pPr marL="1371600" algn="ctr" rtl="0" fontAlgn="base">
      <a:spcBef>
        <a:spcPct val="20000"/>
      </a:spcBef>
      <a:spcAft>
        <a:spcPct val="0"/>
      </a:spcAft>
      <a:defRPr sz="1400" kern="1200">
        <a:solidFill>
          <a:schemeClr val="tx1"/>
        </a:solidFill>
        <a:latin typeface="Verdana" pitchFamily="34" charset="0"/>
        <a:ea typeface="+mn-ea"/>
        <a:cs typeface="+mn-cs"/>
      </a:defRPr>
    </a:lvl4pPr>
    <a:lvl5pPr marL="1828800" algn="ctr" rtl="0" fontAlgn="base">
      <a:spcBef>
        <a:spcPct val="20000"/>
      </a:spcBef>
      <a:spcAft>
        <a:spcPct val="0"/>
      </a:spcAft>
      <a:defRPr sz="1400" kern="1200">
        <a:solidFill>
          <a:schemeClr val="tx1"/>
        </a:solidFill>
        <a:latin typeface="Verdana" pitchFamily="34" charset="0"/>
        <a:ea typeface="+mn-ea"/>
        <a:cs typeface="+mn-cs"/>
      </a:defRPr>
    </a:lvl5pPr>
    <a:lvl6pPr marL="2286000" algn="l" defTabSz="914400" rtl="0" eaLnBrk="1" latinLnBrk="0" hangingPunct="1">
      <a:defRPr sz="1400" kern="1200">
        <a:solidFill>
          <a:schemeClr val="tx1"/>
        </a:solidFill>
        <a:latin typeface="Verdana" pitchFamily="34" charset="0"/>
        <a:ea typeface="+mn-ea"/>
        <a:cs typeface="+mn-cs"/>
      </a:defRPr>
    </a:lvl6pPr>
    <a:lvl7pPr marL="2743200" algn="l" defTabSz="914400" rtl="0" eaLnBrk="1" latinLnBrk="0" hangingPunct="1">
      <a:defRPr sz="1400" kern="1200">
        <a:solidFill>
          <a:schemeClr val="tx1"/>
        </a:solidFill>
        <a:latin typeface="Verdana" pitchFamily="34" charset="0"/>
        <a:ea typeface="+mn-ea"/>
        <a:cs typeface="+mn-cs"/>
      </a:defRPr>
    </a:lvl7pPr>
    <a:lvl8pPr marL="3200400" algn="l" defTabSz="914400" rtl="0" eaLnBrk="1" latinLnBrk="0" hangingPunct="1">
      <a:defRPr sz="1400" kern="1200">
        <a:solidFill>
          <a:schemeClr val="tx1"/>
        </a:solidFill>
        <a:latin typeface="Verdana" pitchFamily="34" charset="0"/>
        <a:ea typeface="+mn-ea"/>
        <a:cs typeface="+mn-cs"/>
      </a:defRPr>
    </a:lvl8pPr>
    <a:lvl9pPr marL="3657600" algn="l" defTabSz="914400" rtl="0" eaLnBrk="1" latinLnBrk="0" hangingPunct="1">
      <a:defRPr sz="1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4D91"/>
    <a:srgbClr val="4472C4"/>
    <a:srgbClr val="D0CECE"/>
    <a:srgbClr val="595959"/>
    <a:srgbClr val="4AB5CF"/>
    <a:srgbClr val="CCECFF"/>
    <a:srgbClr val="CBC9CA"/>
    <a:srgbClr val="F7F7F7"/>
    <a:srgbClr val="F7957F"/>
    <a:srgbClr val="6B6C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18E31-84F1-4752-84EE-7CB4A22356C9}" v="372" dt="2025-09-24T11:48:18.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558" autoAdjust="0"/>
  </p:normalViewPr>
  <p:slideViewPr>
    <p:cSldViewPr>
      <p:cViewPr varScale="1">
        <p:scale>
          <a:sx n="159" d="100"/>
          <a:sy n="159" d="100"/>
        </p:scale>
        <p:origin x="1908" y="138"/>
      </p:cViewPr>
      <p:guideLst>
        <p:guide orient="horz" pos="2160"/>
        <p:guide pos="2880"/>
      </p:guideLst>
    </p:cSldViewPr>
  </p:slideViewPr>
  <p:outlineViewPr>
    <p:cViewPr>
      <p:scale>
        <a:sx n="33" d="100"/>
        <a:sy n="33" d="100"/>
      </p:scale>
      <p:origin x="0" y="573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6" d="100"/>
          <a:sy n="56" d="100"/>
        </p:scale>
        <p:origin x="3297" y="3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Følsgaard Maron" userId="25e583fe-eea6-422a-b353-9d8d93ecf117" providerId="ADAL" clId="{2C06DAF0-5999-459D-AA41-AFAD503E4AD3}"/>
    <pc:docChg chg="custSel addSld delSld modSld sldOrd">
      <pc:chgData name="Linda Følsgaard Maron" userId="25e583fe-eea6-422a-b353-9d8d93ecf117" providerId="ADAL" clId="{2C06DAF0-5999-459D-AA41-AFAD503E4AD3}" dt="2025-03-26T09:17:45.511" v="631" actId="20577"/>
      <pc:docMkLst>
        <pc:docMk/>
      </pc:docMkLst>
      <pc:sldChg chg="del mod modShow">
        <pc:chgData name="Linda Følsgaard Maron" userId="25e583fe-eea6-422a-b353-9d8d93ecf117" providerId="ADAL" clId="{2C06DAF0-5999-459D-AA41-AFAD503E4AD3}" dt="2025-03-12T15:04:40.546" v="23" actId="2696"/>
        <pc:sldMkLst>
          <pc:docMk/>
          <pc:sldMk cId="1389450888" sldId="286"/>
        </pc:sldMkLst>
      </pc:sldChg>
      <pc:sldChg chg="del">
        <pc:chgData name="Linda Følsgaard Maron" userId="25e583fe-eea6-422a-b353-9d8d93ecf117" providerId="ADAL" clId="{2C06DAF0-5999-459D-AA41-AFAD503E4AD3}" dt="2025-03-12T15:04:05.475" v="16" actId="47"/>
        <pc:sldMkLst>
          <pc:docMk/>
          <pc:sldMk cId="0" sldId="324"/>
        </pc:sldMkLst>
      </pc:sldChg>
      <pc:sldChg chg="ord">
        <pc:chgData name="Linda Følsgaard Maron" userId="25e583fe-eea6-422a-b353-9d8d93ecf117" providerId="ADAL" clId="{2C06DAF0-5999-459D-AA41-AFAD503E4AD3}" dt="2025-03-13T10:13:33.012" v="27"/>
        <pc:sldMkLst>
          <pc:docMk/>
          <pc:sldMk cId="660923908" sldId="341"/>
        </pc:sldMkLst>
      </pc:sldChg>
      <pc:sldChg chg="addSp modSp mod modAnim">
        <pc:chgData name="Linda Følsgaard Maron" userId="25e583fe-eea6-422a-b353-9d8d93ecf117" providerId="ADAL" clId="{2C06DAF0-5999-459D-AA41-AFAD503E4AD3}" dt="2025-03-13T11:56:06.479" v="31" actId="6549"/>
        <pc:sldMkLst>
          <pc:docMk/>
          <pc:sldMk cId="734809476" sldId="343"/>
        </pc:sldMkLst>
      </pc:sldChg>
      <pc:sldChg chg="addSp modSp mod">
        <pc:chgData name="Linda Følsgaard Maron" userId="25e583fe-eea6-422a-b353-9d8d93ecf117" providerId="ADAL" clId="{2C06DAF0-5999-459D-AA41-AFAD503E4AD3}" dt="2025-03-11T09:10:39.671" v="15" actId="1076"/>
        <pc:sldMkLst>
          <pc:docMk/>
          <pc:sldMk cId="703860864" sldId="354"/>
        </pc:sldMkLst>
      </pc:sldChg>
      <pc:sldChg chg="del">
        <pc:chgData name="Linda Følsgaard Maron" userId="25e583fe-eea6-422a-b353-9d8d93ecf117" providerId="ADAL" clId="{2C06DAF0-5999-459D-AA41-AFAD503E4AD3}" dt="2025-03-12T15:04:11.005" v="20" actId="47"/>
        <pc:sldMkLst>
          <pc:docMk/>
          <pc:sldMk cId="2119221539" sldId="360"/>
        </pc:sldMkLst>
      </pc:sldChg>
      <pc:sldChg chg="del">
        <pc:chgData name="Linda Følsgaard Maron" userId="25e583fe-eea6-422a-b353-9d8d93ecf117" providerId="ADAL" clId="{2C06DAF0-5999-459D-AA41-AFAD503E4AD3}" dt="2025-03-12T15:04:10.070" v="19" actId="47"/>
        <pc:sldMkLst>
          <pc:docMk/>
          <pc:sldMk cId="3700594082" sldId="362"/>
        </pc:sldMkLst>
      </pc:sldChg>
      <pc:sldChg chg="del">
        <pc:chgData name="Linda Følsgaard Maron" userId="25e583fe-eea6-422a-b353-9d8d93ecf117" providerId="ADAL" clId="{2C06DAF0-5999-459D-AA41-AFAD503E4AD3}" dt="2025-03-12T15:04:07.279" v="17" actId="47"/>
        <pc:sldMkLst>
          <pc:docMk/>
          <pc:sldMk cId="1905986440" sldId="364"/>
        </pc:sldMkLst>
      </pc:sldChg>
      <pc:sldChg chg="del">
        <pc:chgData name="Linda Følsgaard Maron" userId="25e583fe-eea6-422a-b353-9d8d93ecf117" providerId="ADAL" clId="{2C06DAF0-5999-459D-AA41-AFAD503E4AD3}" dt="2025-03-12T15:04:08.577" v="18" actId="47"/>
        <pc:sldMkLst>
          <pc:docMk/>
          <pc:sldMk cId="2049634099" sldId="366"/>
        </pc:sldMkLst>
      </pc:sldChg>
      <pc:sldChg chg="del">
        <pc:chgData name="Linda Følsgaard Maron" userId="25e583fe-eea6-422a-b353-9d8d93ecf117" providerId="ADAL" clId="{2C06DAF0-5999-459D-AA41-AFAD503E4AD3}" dt="2025-03-12T15:04:33.370" v="21" actId="47"/>
        <pc:sldMkLst>
          <pc:docMk/>
          <pc:sldMk cId="4245730747" sldId="451"/>
        </pc:sldMkLst>
      </pc:sldChg>
      <pc:sldChg chg="addSp delSp modSp new mod modShow">
        <pc:chgData name="Linda Følsgaard Maron" userId="25e583fe-eea6-422a-b353-9d8d93ecf117" providerId="ADAL" clId="{2C06DAF0-5999-459D-AA41-AFAD503E4AD3}" dt="2025-03-12T15:05:37.781" v="24" actId="729"/>
        <pc:sldMkLst>
          <pc:docMk/>
          <pc:sldMk cId="3018981787" sldId="453"/>
        </pc:sldMkLst>
      </pc:sldChg>
      <pc:sldChg chg="addSp delSp modSp new mod modShow">
        <pc:chgData name="Linda Følsgaard Maron" userId="25e583fe-eea6-422a-b353-9d8d93ecf117" providerId="ADAL" clId="{2C06DAF0-5999-459D-AA41-AFAD503E4AD3}" dt="2025-03-12T15:06:02.759" v="25" actId="729"/>
        <pc:sldMkLst>
          <pc:docMk/>
          <pc:sldMk cId="2030805743" sldId="454"/>
        </pc:sldMkLst>
      </pc:sldChg>
      <pc:sldChg chg="addSp delSp modSp add mod delAnim">
        <pc:chgData name="Linda Følsgaard Maron" userId="25e583fe-eea6-422a-b353-9d8d93ecf117" providerId="ADAL" clId="{2C06DAF0-5999-459D-AA41-AFAD503E4AD3}" dt="2025-03-26T09:17:45.511" v="631" actId="20577"/>
        <pc:sldMkLst>
          <pc:docMk/>
          <pc:sldMk cId="992922063" sldId="455"/>
        </pc:sldMkLst>
      </pc:sldChg>
    </pc:docChg>
  </pc:docChgLst>
  <pc:docChgLst>
    <pc:chgData name="Linda Følsgaard Maron" userId="e8836a54-fd3d-44c6-a635-d43ccabb9954" providerId="ADAL" clId="{6A99B4F8-B528-4F88-9EA8-0215A5F6B1E6}"/>
    <pc:docChg chg="modSld">
      <pc:chgData name="Linda Følsgaard Maron" userId="e8836a54-fd3d-44c6-a635-d43ccabb9954" providerId="ADAL" clId="{6A99B4F8-B528-4F88-9EA8-0215A5F6B1E6}" dt="2025-08-12T09:43:10.831" v="46" actId="14100"/>
      <pc:docMkLst>
        <pc:docMk/>
      </pc:docMkLst>
      <pc:sldChg chg="addSp modSp mod">
        <pc:chgData name="Linda Følsgaard Maron" userId="e8836a54-fd3d-44c6-a635-d43ccabb9954" providerId="ADAL" clId="{6A99B4F8-B528-4F88-9EA8-0215A5F6B1E6}" dt="2025-08-12T09:43:10.831" v="46" actId="14100"/>
        <pc:sldMkLst>
          <pc:docMk/>
          <pc:sldMk cId="314020300" sldId="663"/>
        </pc:sldMkLst>
      </pc:sldChg>
    </pc:docChg>
  </pc:docChgLst>
  <pc:docChgLst>
    <pc:chgData name="Linda Følsgaard Maron" userId="e8836a54-fd3d-44c6-a635-d43ccabb9954" providerId="ADAL" clId="{8D618E31-84F1-4752-84EE-7CB4A22356C9}"/>
    <pc:docChg chg="custSel modSld">
      <pc:chgData name="Linda Følsgaard Maron" userId="e8836a54-fd3d-44c6-a635-d43ccabb9954" providerId="ADAL" clId="{8D618E31-84F1-4752-84EE-7CB4A22356C9}" dt="2025-09-24T11:48:18.507" v="482" actId="6549"/>
      <pc:docMkLst>
        <pc:docMk/>
      </pc:docMkLst>
      <pc:sldChg chg="addSp modSp mod modAnim">
        <pc:chgData name="Linda Følsgaard Maron" userId="e8836a54-fd3d-44c6-a635-d43ccabb9954" providerId="ADAL" clId="{8D618E31-84F1-4752-84EE-7CB4A22356C9}" dt="2025-09-24T10:54:29.315" v="161" actId="20577"/>
        <pc:sldMkLst>
          <pc:docMk/>
          <pc:sldMk cId="3770844871" sldId="337"/>
        </pc:sldMkLst>
        <pc:spChg chg="add mod">
          <ac:chgData name="Linda Følsgaard Maron" userId="e8836a54-fd3d-44c6-a635-d43ccabb9954" providerId="ADAL" clId="{8D618E31-84F1-4752-84EE-7CB4A22356C9}" dt="2025-09-24T10:50:50.558" v="96" actId="1076"/>
          <ac:spMkLst>
            <pc:docMk/>
            <pc:sldMk cId="3770844871" sldId="337"/>
            <ac:spMk id="3" creationId="{DDE30D95-38EF-0880-1C0D-0CC0CF513E53}"/>
          </ac:spMkLst>
        </pc:spChg>
        <pc:spChg chg="mod">
          <ac:chgData name="Linda Følsgaard Maron" userId="e8836a54-fd3d-44c6-a635-d43ccabb9954" providerId="ADAL" clId="{8D618E31-84F1-4752-84EE-7CB4A22356C9}" dt="2025-09-24T10:54:20.845" v="146" actId="20577"/>
          <ac:spMkLst>
            <pc:docMk/>
            <pc:sldMk cId="3770844871" sldId="337"/>
            <ac:spMk id="6" creationId="{00000000-0000-0000-0000-000000000000}"/>
          </ac:spMkLst>
        </pc:spChg>
      </pc:sldChg>
      <pc:sldChg chg="modSp mod">
        <pc:chgData name="Linda Følsgaard Maron" userId="e8836a54-fd3d-44c6-a635-d43ccabb9954" providerId="ADAL" clId="{8D618E31-84F1-4752-84EE-7CB4A22356C9}" dt="2025-09-24T11:44:58.653" v="203" actId="255"/>
        <pc:sldMkLst>
          <pc:docMk/>
          <pc:sldMk cId="703860864" sldId="354"/>
        </pc:sldMkLst>
        <pc:spChg chg="mod">
          <ac:chgData name="Linda Følsgaard Maron" userId="e8836a54-fd3d-44c6-a635-d43ccabb9954" providerId="ADAL" clId="{8D618E31-84F1-4752-84EE-7CB4A22356C9}" dt="2025-09-24T11:44:58.653" v="203" actId="255"/>
          <ac:spMkLst>
            <pc:docMk/>
            <pc:sldMk cId="703860864" sldId="354"/>
            <ac:spMk id="4" creationId="{00000000-0000-0000-0000-000000000000}"/>
          </ac:spMkLst>
        </pc:spChg>
      </pc:sldChg>
      <pc:sldChg chg="delSp modSp mod delAnim">
        <pc:chgData name="Linda Følsgaard Maron" userId="e8836a54-fd3d-44c6-a635-d43ccabb9954" providerId="ADAL" clId="{8D618E31-84F1-4752-84EE-7CB4A22356C9}" dt="2025-09-24T11:46:42.924" v="412" actId="6549"/>
        <pc:sldMkLst>
          <pc:docMk/>
          <pc:sldMk cId="2009932822" sldId="355"/>
        </pc:sldMkLst>
        <pc:spChg chg="mod">
          <ac:chgData name="Linda Følsgaard Maron" userId="e8836a54-fd3d-44c6-a635-d43ccabb9954" providerId="ADAL" clId="{8D618E31-84F1-4752-84EE-7CB4A22356C9}" dt="2025-09-24T11:45:27.393" v="239" actId="6549"/>
          <ac:spMkLst>
            <pc:docMk/>
            <pc:sldMk cId="2009932822" sldId="355"/>
            <ac:spMk id="2" creationId="{8889F6BA-E808-424B-1FFB-81CDB13528EB}"/>
          </ac:spMkLst>
        </pc:spChg>
        <pc:spChg chg="mod">
          <ac:chgData name="Linda Følsgaard Maron" userId="e8836a54-fd3d-44c6-a635-d43ccabb9954" providerId="ADAL" clId="{8D618E31-84F1-4752-84EE-7CB4A22356C9}" dt="2025-09-24T11:45:34.271" v="246" actId="20577"/>
          <ac:spMkLst>
            <pc:docMk/>
            <pc:sldMk cId="2009932822" sldId="355"/>
            <ac:spMk id="7" creationId="{00000000-0000-0000-0000-000000000000}"/>
          </ac:spMkLst>
        </pc:spChg>
        <pc:spChg chg="del">
          <ac:chgData name="Linda Følsgaard Maron" userId="e8836a54-fd3d-44c6-a635-d43ccabb9954" providerId="ADAL" clId="{8D618E31-84F1-4752-84EE-7CB4A22356C9}" dt="2025-09-24T11:45:56.517" v="259" actId="478"/>
          <ac:spMkLst>
            <pc:docMk/>
            <pc:sldMk cId="2009932822" sldId="355"/>
            <ac:spMk id="10" creationId="{00000000-0000-0000-0000-000000000000}"/>
          </ac:spMkLst>
        </pc:spChg>
        <pc:spChg chg="mod">
          <ac:chgData name="Linda Følsgaard Maron" userId="e8836a54-fd3d-44c6-a635-d43ccabb9954" providerId="ADAL" clId="{8D618E31-84F1-4752-84EE-7CB4A22356C9}" dt="2025-09-24T11:45:49.270" v="258" actId="1076"/>
          <ac:spMkLst>
            <pc:docMk/>
            <pc:sldMk cId="2009932822" sldId="355"/>
            <ac:spMk id="12" creationId="{00000000-0000-0000-0000-000000000000}"/>
          </ac:spMkLst>
        </pc:spChg>
        <pc:spChg chg="mod">
          <ac:chgData name="Linda Følsgaard Maron" userId="e8836a54-fd3d-44c6-a635-d43ccabb9954" providerId="ADAL" clId="{8D618E31-84F1-4752-84EE-7CB4A22356C9}" dt="2025-09-24T11:46:42.924" v="412" actId="6549"/>
          <ac:spMkLst>
            <pc:docMk/>
            <pc:sldMk cId="2009932822" sldId="355"/>
            <ac:spMk id="14" creationId="{00000000-0000-0000-0000-000000000000}"/>
          </ac:spMkLst>
        </pc:spChg>
      </pc:sldChg>
      <pc:sldChg chg="modSp">
        <pc:chgData name="Linda Følsgaard Maron" userId="e8836a54-fd3d-44c6-a635-d43ccabb9954" providerId="ADAL" clId="{8D618E31-84F1-4752-84EE-7CB4A22356C9}" dt="2025-09-24T11:47:14.878" v="443" actId="114"/>
        <pc:sldMkLst>
          <pc:docMk/>
          <pc:sldMk cId="4072312642" sldId="356"/>
        </pc:sldMkLst>
        <pc:spChg chg="mod">
          <ac:chgData name="Linda Følsgaard Maron" userId="e8836a54-fd3d-44c6-a635-d43ccabb9954" providerId="ADAL" clId="{8D618E31-84F1-4752-84EE-7CB4A22356C9}" dt="2025-09-24T11:47:14.878" v="443" actId="114"/>
          <ac:spMkLst>
            <pc:docMk/>
            <pc:sldMk cId="4072312642" sldId="356"/>
            <ac:spMk id="40" creationId="{00000000-0000-0000-0000-000000000000}"/>
          </ac:spMkLst>
        </pc:spChg>
      </pc:sldChg>
      <pc:sldChg chg="modSp mod">
        <pc:chgData name="Linda Følsgaard Maron" userId="e8836a54-fd3d-44c6-a635-d43ccabb9954" providerId="ADAL" clId="{8D618E31-84F1-4752-84EE-7CB4A22356C9}" dt="2025-09-24T11:48:18.507" v="482" actId="6549"/>
        <pc:sldMkLst>
          <pc:docMk/>
          <pc:sldMk cId="3718975355" sldId="358"/>
        </pc:sldMkLst>
        <pc:spChg chg="mod">
          <ac:chgData name="Linda Følsgaard Maron" userId="e8836a54-fd3d-44c6-a635-d43ccabb9954" providerId="ADAL" clId="{8D618E31-84F1-4752-84EE-7CB4A22356C9}" dt="2025-09-24T11:47:54.922" v="470" actId="14100"/>
          <ac:spMkLst>
            <pc:docMk/>
            <pc:sldMk cId="3718975355" sldId="358"/>
            <ac:spMk id="5" creationId="{00000000-0000-0000-0000-000000000000}"/>
          </ac:spMkLst>
        </pc:spChg>
        <pc:spChg chg="mod">
          <ac:chgData name="Linda Følsgaard Maron" userId="e8836a54-fd3d-44c6-a635-d43ccabb9954" providerId="ADAL" clId="{8D618E31-84F1-4752-84EE-7CB4A22356C9}" dt="2025-09-24T11:47:35.842" v="455" actId="20577"/>
          <ac:spMkLst>
            <pc:docMk/>
            <pc:sldMk cId="3718975355" sldId="358"/>
            <ac:spMk id="6" creationId="{00000000-0000-0000-0000-000000000000}"/>
          </ac:spMkLst>
        </pc:spChg>
        <pc:spChg chg="mod">
          <ac:chgData name="Linda Følsgaard Maron" userId="e8836a54-fd3d-44c6-a635-d43ccabb9954" providerId="ADAL" clId="{8D618E31-84F1-4752-84EE-7CB4A22356C9}" dt="2025-09-24T11:48:18.507" v="482" actId="6549"/>
          <ac:spMkLst>
            <pc:docMk/>
            <pc:sldMk cId="3718975355" sldId="358"/>
            <ac:spMk id="7" creationId="{00000000-0000-0000-0000-000000000000}"/>
          </ac:spMkLst>
        </pc:spChg>
      </pc:sldChg>
      <pc:sldChg chg="modSp mod">
        <pc:chgData name="Linda Følsgaard Maron" userId="e8836a54-fd3d-44c6-a635-d43ccabb9954" providerId="ADAL" clId="{8D618E31-84F1-4752-84EE-7CB4A22356C9}" dt="2025-09-24T10:57:24.177" v="193" actId="20577"/>
        <pc:sldMkLst>
          <pc:docMk/>
          <pc:sldMk cId="767470849" sldId="365"/>
        </pc:sldMkLst>
        <pc:spChg chg="mod">
          <ac:chgData name="Linda Følsgaard Maron" userId="e8836a54-fd3d-44c6-a635-d43ccabb9954" providerId="ADAL" clId="{8D618E31-84F1-4752-84EE-7CB4A22356C9}" dt="2025-09-24T10:55:04.431" v="168" actId="6549"/>
          <ac:spMkLst>
            <pc:docMk/>
            <pc:sldMk cId="767470849" sldId="365"/>
            <ac:spMk id="2" creationId="{00000000-0000-0000-0000-000000000000}"/>
          </ac:spMkLst>
        </pc:spChg>
        <pc:spChg chg="mod">
          <ac:chgData name="Linda Følsgaard Maron" userId="e8836a54-fd3d-44c6-a635-d43ccabb9954" providerId="ADAL" clId="{8D618E31-84F1-4752-84EE-7CB4A22356C9}" dt="2025-09-24T10:56:35.589" v="182" actId="14100"/>
          <ac:spMkLst>
            <pc:docMk/>
            <pc:sldMk cId="767470849" sldId="365"/>
            <ac:spMk id="10" creationId="{00000000-0000-0000-0000-000000000000}"/>
          </ac:spMkLst>
        </pc:spChg>
        <pc:spChg chg="mod">
          <ac:chgData name="Linda Følsgaard Maron" userId="e8836a54-fd3d-44c6-a635-d43ccabb9954" providerId="ADAL" clId="{8D618E31-84F1-4752-84EE-7CB4A22356C9}" dt="2025-09-24T10:57:24.177" v="193" actId="20577"/>
          <ac:spMkLst>
            <pc:docMk/>
            <pc:sldMk cId="767470849" sldId="365"/>
            <ac:spMk id="21" creationId="{00000000-0000-0000-0000-000000000000}"/>
          </ac:spMkLst>
        </pc:spChg>
      </pc:sldChg>
      <pc:sldChg chg="modSp">
        <pc:chgData name="Linda Følsgaard Maron" userId="e8836a54-fd3d-44c6-a635-d43ccabb9954" providerId="ADAL" clId="{8D618E31-84F1-4752-84EE-7CB4A22356C9}" dt="2025-09-24T10:45:51.377" v="13" actId="20577"/>
        <pc:sldMkLst>
          <pc:docMk/>
          <pc:sldMk cId="679282327" sldId="661"/>
        </pc:sldMkLst>
        <pc:spChg chg="mod">
          <ac:chgData name="Linda Følsgaard Maron" userId="e8836a54-fd3d-44c6-a635-d43ccabb9954" providerId="ADAL" clId="{8D618E31-84F1-4752-84EE-7CB4A22356C9}" dt="2025-09-24T10:45:51.377" v="13" actId="20577"/>
          <ac:spMkLst>
            <pc:docMk/>
            <pc:sldMk cId="679282327" sldId="661"/>
            <ac:spMk id="44" creationId="{DE6857B0-6197-94AD-B35D-AC78140DACB6}"/>
          </ac:spMkLst>
        </pc:spChg>
      </pc:sldChg>
      <pc:sldChg chg="modSp">
        <pc:chgData name="Linda Følsgaard Maron" userId="e8836a54-fd3d-44c6-a635-d43ccabb9954" providerId="ADAL" clId="{8D618E31-84F1-4752-84EE-7CB4A22356C9}" dt="2025-09-24T10:45:22.308" v="11" actId="6549"/>
        <pc:sldMkLst>
          <pc:docMk/>
          <pc:sldMk cId="450526751" sldId="664"/>
        </pc:sldMkLst>
        <pc:spChg chg="mod">
          <ac:chgData name="Linda Følsgaard Maron" userId="e8836a54-fd3d-44c6-a635-d43ccabb9954" providerId="ADAL" clId="{8D618E31-84F1-4752-84EE-7CB4A22356C9}" dt="2025-09-24T10:45:22.308" v="11" actId="6549"/>
          <ac:spMkLst>
            <pc:docMk/>
            <pc:sldMk cId="450526751" sldId="664"/>
            <ac:spMk id="3" creationId="{E2240F2B-2138-B118-89EF-DDD6C136714C}"/>
          </ac:spMkLst>
        </pc:spChg>
      </pc:sldChg>
    </pc:docChg>
  </pc:docChgLst>
  <pc:docChgLst>
    <pc:chgData name="Linda Følsgaard Maron" userId="e8836a54-fd3d-44c6-a635-d43ccabb9954" providerId="ADAL" clId="{A3F7DC30-A64D-4DFD-B503-EC6CF5C91459}"/>
    <pc:docChg chg="undo custSel addSld delSld modSld sldOrd">
      <pc:chgData name="Linda Følsgaard Maron" userId="e8836a54-fd3d-44c6-a635-d43ccabb9954" providerId="ADAL" clId="{A3F7DC30-A64D-4DFD-B503-EC6CF5C91459}" dt="2025-07-17T08:56:54.469" v="5288"/>
      <pc:docMkLst>
        <pc:docMk/>
      </pc:docMkLst>
      <pc:sldChg chg="addSp delSp modSp mod delAnim modAnim">
        <pc:chgData name="Linda Følsgaard Maron" userId="e8836a54-fd3d-44c6-a635-d43ccabb9954" providerId="ADAL" clId="{A3F7DC30-A64D-4DFD-B503-EC6CF5C91459}" dt="2025-07-16T11:20:30.823" v="3821" actId="1076"/>
        <pc:sldMkLst>
          <pc:docMk/>
          <pc:sldMk cId="1235334259" sldId="327"/>
        </pc:sldMkLst>
      </pc:sldChg>
      <pc:sldChg chg="addSp delSp modSp del mod delAnim modAnim">
        <pc:chgData name="Linda Følsgaard Maron" userId="e8836a54-fd3d-44c6-a635-d43ccabb9954" providerId="ADAL" clId="{A3F7DC30-A64D-4DFD-B503-EC6CF5C91459}" dt="2025-07-16T10:00:37.426" v="3373" actId="47"/>
        <pc:sldMkLst>
          <pc:docMk/>
          <pc:sldMk cId="1564737075" sldId="331"/>
        </pc:sldMkLst>
      </pc:sldChg>
      <pc:sldChg chg="addSp delSp modSp mod delAnim modAnim">
        <pc:chgData name="Linda Følsgaard Maron" userId="e8836a54-fd3d-44c6-a635-d43ccabb9954" providerId="ADAL" clId="{A3F7DC30-A64D-4DFD-B503-EC6CF5C91459}" dt="2025-07-16T11:43:19.370" v="3981"/>
        <pc:sldMkLst>
          <pc:docMk/>
          <pc:sldMk cId="1285209125" sldId="333"/>
        </pc:sldMkLst>
      </pc:sldChg>
      <pc:sldChg chg="addSp delSp modSp mod addAnim delAnim modAnim">
        <pc:chgData name="Linda Følsgaard Maron" userId="e8836a54-fd3d-44c6-a635-d43ccabb9954" providerId="ADAL" clId="{A3F7DC30-A64D-4DFD-B503-EC6CF5C91459}" dt="2025-07-16T12:15:37.889" v="4133"/>
        <pc:sldMkLst>
          <pc:docMk/>
          <pc:sldMk cId="805924579" sldId="334"/>
        </pc:sldMkLst>
      </pc:sldChg>
      <pc:sldChg chg="modSp mod">
        <pc:chgData name="Linda Følsgaard Maron" userId="e8836a54-fd3d-44c6-a635-d43ccabb9954" providerId="ADAL" clId="{A3F7DC30-A64D-4DFD-B503-EC6CF5C91459}" dt="2025-07-16T12:25:34.847" v="4169" actId="14100"/>
        <pc:sldMkLst>
          <pc:docMk/>
          <pc:sldMk cId="345968833" sldId="336"/>
        </pc:sldMkLst>
      </pc:sldChg>
      <pc:sldChg chg="modSp mod">
        <pc:chgData name="Linda Følsgaard Maron" userId="e8836a54-fd3d-44c6-a635-d43ccabb9954" providerId="ADAL" clId="{A3F7DC30-A64D-4DFD-B503-EC6CF5C91459}" dt="2025-07-16T12:44:52.851" v="4175" actId="20577"/>
        <pc:sldMkLst>
          <pc:docMk/>
          <pc:sldMk cId="3770844871" sldId="337"/>
        </pc:sldMkLst>
      </pc:sldChg>
      <pc:sldChg chg="addSp delSp modSp mod modAnim">
        <pc:chgData name="Linda Følsgaard Maron" userId="e8836a54-fd3d-44c6-a635-d43ccabb9954" providerId="ADAL" clId="{A3F7DC30-A64D-4DFD-B503-EC6CF5C91459}" dt="2025-07-16T13:20:16.554" v="5161" actId="20577"/>
        <pc:sldMkLst>
          <pc:docMk/>
          <pc:sldMk cId="377015768" sldId="338"/>
        </pc:sldMkLst>
      </pc:sldChg>
      <pc:sldChg chg="addSp delSp modSp mod">
        <pc:chgData name="Linda Følsgaard Maron" userId="e8836a54-fd3d-44c6-a635-d43ccabb9954" providerId="ADAL" clId="{A3F7DC30-A64D-4DFD-B503-EC6CF5C91459}" dt="2025-07-16T12:18:27.219" v="4138" actId="1076"/>
        <pc:sldMkLst>
          <pc:docMk/>
          <pc:sldMk cId="818097608" sldId="346"/>
        </pc:sldMkLst>
      </pc:sldChg>
      <pc:sldChg chg="addSp delSp modSp mod modAnim">
        <pc:chgData name="Linda Følsgaard Maron" userId="e8836a54-fd3d-44c6-a635-d43ccabb9954" providerId="ADAL" clId="{A3F7DC30-A64D-4DFD-B503-EC6CF5C91459}" dt="2025-07-16T13:11:43.850" v="5095"/>
        <pc:sldMkLst>
          <pc:docMk/>
          <pc:sldMk cId="328577628" sldId="348"/>
        </pc:sldMkLst>
      </pc:sldChg>
      <pc:sldChg chg="addSp modSp mod modAnim">
        <pc:chgData name="Linda Følsgaard Maron" userId="e8836a54-fd3d-44c6-a635-d43ccabb9954" providerId="ADAL" clId="{A3F7DC30-A64D-4DFD-B503-EC6CF5C91459}" dt="2025-07-16T10:58:11.563" v="3521" actId="20577"/>
        <pc:sldMkLst>
          <pc:docMk/>
          <pc:sldMk cId="2083119352" sldId="350"/>
        </pc:sldMkLst>
      </pc:sldChg>
      <pc:sldChg chg="addSp delSp modSp mod ord modAnim">
        <pc:chgData name="Linda Følsgaard Maron" userId="e8836a54-fd3d-44c6-a635-d43ccabb9954" providerId="ADAL" clId="{A3F7DC30-A64D-4DFD-B503-EC6CF5C91459}" dt="2025-07-16T08:59:21.325" v="1240" actId="1076"/>
        <pc:sldMkLst>
          <pc:docMk/>
          <pc:sldMk cId="3899631436" sldId="351"/>
        </pc:sldMkLst>
      </pc:sldChg>
      <pc:sldChg chg="del">
        <pc:chgData name="Linda Følsgaard Maron" userId="e8836a54-fd3d-44c6-a635-d43ccabb9954" providerId="ADAL" clId="{A3F7DC30-A64D-4DFD-B503-EC6CF5C91459}" dt="2025-07-16T11:21:04.396" v="3822" actId="2696"/>
        <pc:sldMkLst>
          <pc:docMk/>
          <pc:sldMk cId="1136908834" sldId="352"/>
        </pc:sldMkLst>
      </pc:sldChg>
      <pc:sldChg chg="addSp delSp modSp mod delAnim modAnim">
        <pc:chgData name="Linda Følsgaard Maron" userId="e8836a54-fd3d-44c6-a635-d43ccabb9954" providerId="ADAL" clId="{A3F7DC30-A64D-4DFD-B503-EC6CF5C91459}" dt="2025-07-16T13:30:29.196" v="5287" actId="1076"/>
        <pc:sldMkLst>
          <pc:docMk/>
          <pc:sldMk cId="703860864" sldId="354"/>
        </pc:sldMkLst>
      </pc:sldChg>
      <pc:sldChg chg="del">
        <pc:chgData name="Linda Følsgaard Maron" userId="e8836a54-fd3d-44c6-a635-d43ccabb9954" providerId="ADAL" clId="{A3F7DC30-A64D-4DFD-B503-EC6CF5C91459}" dt="2025-07-15T10:44:22.457" v="1" actId="47"/>
        <pc:sldMkLst>
          <pc:docMk/>
          <pc:sldMk cId="1324602056" sldId="357"/>
        </pc:sldMkLst>
      </pc:sldChg>
      <pc:sldChg chg="modSp mod modAnim">
        <pc:chgData name="Linda Følsgaard Maron" userId="e8836a54-fd3d-44c6-a635-d43ccabb9954" providerId="ADAL" clId="{A3F7DC30-A64D-4DFD-B503-EC6CF5C91459}" dt="2025-07-16T13:06:06.007" v="5058" actId="255"/>
        <pc:sldMkLst>
          <pc:docMk/>
          <pc:sldMk cId="767470849" sldId="365"/>
        </pc:sldMkLst>
      </pc:sldChg>
      <pc:sldChg chg="del">
        <pc:chgData name="Linda Følsgaard Maron" userId="e8836a54-fd3d-44c6-a635-d43ccabb9954" providerId="ADAL" clId="{A3F7DC30-A64D-4DFD-B503-EC6CF5C91459}" dt="2025-07-16T11:21:04.396" v="3822" actId="2696"/>
        <pc:sldMkLst>
          <pc:docMk/>
          <pc:sldMk cId="1880535341" sldId="367"/>
        </pc:sldMkLst>
      </pc:sldChg>
      <pc:sldChg chg="delSp modSp mod">
        <pc:chgData name="Linda Følsgaard Maron" userId="e8836a54-fd3d-44c6-a635-d43ccabb9954" providerId="ADAL" clId="{A3F7DC30-A64D-4DFD-B503-EC6CF5C91459}" dt="2025-07-16T12:55:50.109" v="4863" actId="6549"/>
        <pc:sldMkLst>
          <pc:docMk/>
          <pc:sldMk cId="992922063" sldId="455"/>
        </pc:sldMkLst>
      </pc:sldChg>
      <pc:sldChg chg="modSp add mod">
        <pc:chgData name="Linda Følsgaard Maron" userId="e8836a54-fd3d-44c6-a635-d43ccabb9954" providerId="ADAL" clId="{A3F7DC30-A64D-4DFD-B503-EC6CF5C91459}" dt="2025-07-16T11:29:02.799" v="3824" actId="20577"/>
        <pc:sldMkLst>
          <pc:docMk/>
          <pc:sldMk cId="679282327" sldId="661"/>
        </pc:sldMkLst>
      </pc:sldChg>
      <pc:sldChg chg="add">
        <pc:chgData name="Linda Følsgaard Maron" userId="e8836a54-fd3d-44c6-a635-d43ccabb9954" providerId="ADAL" clId="{A3F7DC30-A64D-4DFD-B503-EC6CF5C91459}" dt="2025-07-17T08:56:54.469" v="5288"/>
        <pc:sldMkLst>
          <pc:docMk/>
          <pc:sldMk cId="1260965438" sldId="662"/>
        </pc:sldMkLst>
      </pc:sldChg>
      <pc:sldChg chg="add del">
        <pc:chgData name="Linda Følsgaard Maron" userId="e8836a54-fd3d-44c6-a635-d43ccabb9954" providerId="ADAL" clId="{A3F7DC30-A64D-4DFD-B503-EC6CF5C91459}" dt="2025-07-16T08:04:54.858" v="807" actId="47"/>
        <pc:sldMkLst>
          <pc:docMk/>
          <pc:sldMk cId="1867366473" sldId="662"/>
        </pc:sldMkLst>
      </pc:sldChg>
      <pc:sldChg chg="addSp delSp modSp add mod modAnim">
        <pc:chgData name="Linda Følsgaard Maron" userId="e8836a54-fd3d-44c6-a635-d43ccabb9954" providerId="ADAL" clId="{A3F7DC30-A64D-4DFD-B503-EC6CF5C91459}" dt="2025-07-16T08:48:45.024" v="1198" actId="114"/>
        <pc:sldMkLst>
          <pc:docMk/>
          <pc:sldMk cId="314020300" sldId="663"/>
        </pc:sldMkLst>
      </pc:sldChg>
      <pc:sldChg chg="add del">
        <pc:chgData name="Linda Følsgaard Maron" userId="e8836a54-fd3d-44c6-a635-d43ccabb9954" providerId="ADAL" clId="{A3F7DC30-A64D-4DFD-B503-EC6CF5C91459}" dt="2025-07-16T08:47:07.918" v="1175" actId="47"/>
        <pc:sldMkLst>
          <pc:docMk/>
          <pc:sldMk cId="317939437" sldId="664"/>
        </pc:sldMkLst>
      </pc:sldChg>
      <pc:sldChg chg="addSp delSp modSp new mod modAnim">
        <pc:chgData name="Linda Følsgaard Maron" userId="e8836a54-fd3d-44c6-a635-d43ccabb9954" providerId="ADAL" clId="{A3F7DC30-A64D-4DFD-B503-EC6CF5C91459}" dt="2025-07-16T10:53:05.646" v="3496" actId="1076"/>
        <pc:sldMkLst>
          <pc:docMk/>
          <pc:sldMk cId="450526751" sldId="664"/>
        </pc:sldMkLst>
      </pc:sldChg>
      <pc:sldChg chg="add del">
        <pc:chgData name="Linda Følsgaard Maron" userId="e8836a54-fd3d-44c6-a635-d43ccabb9954" providerId="ADAL" clId="{A3F7DC30-A64D-4DFD-B503-EC6CF5C91459}" dt="2025-07-16T09:44:38.736" v="2761"/>
        <pc:sldMkLst>
          <pc:docMk/>
          <pc:sldMk cId="2858753055" sldId="664"/>
        </pc:sldMkLst>
      </pc:sldChg>
      <pc:sldChg chg="addSp delSp modSp new del">
        <pc:chgData name="Linda Følsgaard Maron" userId="e8836a54-fd3d-44c6-a635-d43ccabb9954" providerId="ADAL" clId="{A3F7DC30-A64D-4DFD-B503-EC6CF5C91459}" dt="2025-07-16T13:30:17.259" v="5284" actId="47"/>
        <pc:sldMkLst>
          <pc:docMk/>
          <pc:sldMk cId="801464680" sldId="665"/>
        </pc:sldMkLst>
      </pc:sldChg>
      <pc:sldChg chg="add del">
        <pc:chgData name="Linda Følsgaard Maron" userId="e8836a54-fd3d-44c6-a635-d43ccabb9954" providerId="ADAL" clId="{A3F7DC30-A64D-4DFD-B503-EC6CF5C91459}" dt="2025-07-16T11:43:34.430" v="3982" actId="47"/>
        <pc:sldMkLst>
          <pc:docMk/>
          <pc:sldMk cId="1336007031" sldId="665"/>
        </pc:sldMkLst>
      </pc:sldChg>
      <pc:sldChg chg="addSp delSp modSp new del">
        <pc:chgData name="Linda Følsgaard Maron" userId="e8836a54-fd3d-44c6-a635-d43ccabb9954" providerId="ADAL" clId="{A3F7DC30-A64D-4DFD-B503-EC6CF5C91459}" dt="2025-07-16T13:12:11.921" v="5096" actId="47"/>
        <pc:sldMkLst>
          <pc:docMk/>
          <pc:sldMk cId="4193981589" sldId="665"/>
        </pc:sldMkLst>
      </pc:sldChg>
      <pc:sldMasterChg chg="delSldLayout">
        <pc:chgData name="Linda Følsgaard Maron" userId="e8836a54-fd3d-44c6-a635-d43ccabb9954" providerId="ADAL" clId="{A3F7DC30-A64D-4DFD-B503-EC6CF5C91459}" dt="2025-07-16T10:00:37.426" v="3373" actId="47"/>
        <pc:sldMasterMkLst>
          <pc:docMk/>
          <pc:sldMasterMk cId="0" sldId="2147483650"/>
        </pc:sldMasterMkLst>
        <pc:sldLayoutChg chg="del">
          <pc:chgData name="Linda Følsgaard Maron" userId="e8836a54-fd3d-44c6-a635-d43ccabb9954" providerId="ADAL" clId="{A3F7DC30-A64D-4DFD-B503-EC6CF5C91459}" dt="2025-07-16T10:00:37.426" v="3373" actId="47"/>
          <pc:sldLayoutMkLst>
            <pc:docMk/>
            <pc:sldMasterMk cId="0" sldId="2147483650"/>
            <pc:sldLayoutMk cId="2053144655" sldId="2147483664"/>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528708" y="358462"/>
            <a:ext cx="981886"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800">
                <a:latin typeface="Times" charset="0"/>
              </a:defRPr>
            </a:lvl1pPr>
          </a:lstStyle>
          <a:p>
            <a:endParaRPr lang="da-DK"/>
          </a:p>
        </p:txBody>
      </p:sp>
      <p:sp>
        <p:nvSpPr>
          <p:cNvPr id="32771" name="Rectangle 3"/>
          <p:cNvSpPr>
            <a:spLocks noGrp="1" noChangeArrowheads="1"/>
          </p:cNvSpPr>
          <p:nvPr>
            <p:ph type="dt" sz="quarter" idx="1"/>
          </p:nvPr>
        </p:nvSpPr>
        <p:spPr bwMode="auto">
          <a:xfrm>
            <a:off x="6042378" y="9430306"/>
            <a:ext cx="755297"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800"/>
            </a:lvl1pPr>
          </a:lstStyle>
          <a:p>
            <a:endParaRPr lang="da-DK"/>
          </a:p>
        </p:txBody>
      </p:sp>
      <p:sp>
        <p:nvSpPr>
          <p:cNvPr id="32772" name="Rectangle 4"/>
          <p:cNvSpPr>
            <a:spLocks noGrp="1" noChangeArrowheads="1"/>
          </p:cNvSpPr>
          <p:nvPr>
            <p:ph type="ftr" sz="quarter" idx="2"/>
          </p:nvPr>
        </p:nvSpPr>
        <p:spPr bwMode="auto">
          <a:xfrm>
            <a:off x="528708" y="9430306"/>
            <a:ext cx="2945659"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800"/>
            </a:lvl1pPr>
          </a:lstStyle>
          <a:p>
            <a:endParaRPr lang="da-DK"/>
          </a:p>
        </p:txBody>
      </p:sp>
      <p:sp>
        <p:nvSpPr>
          <p:cNvPr id="32773" name="Rectangle 5"/>
          <p:cNvSpPr>
            <a:spLocks noGrp="1" noChangeArrowheads="1"/>
          </p:cNvSpPr>
          <p:nvPr>
            <p:ph type="sldNum" sz="quarter" idx="3"/>
          </p:nvPr>
        </p:nvSpPr>
        <p:spPr bwMode="auto">
          <a:xfrm>
            <a:off x="5664729" y="9430306"/>
            <a:ext cx="302119" cy="4963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800"/>
            </a:lvl1pPr>
          </a:lstStyle>
          <a:p>
            <a:fld id="{BE1AA5A6-ADC6-4457-923D-4E26137B5D68}" type="slidenum">
              <a:rPr lang="da-DK"/>
              <a:pPr/>
              <a:t>‹nr.›</a:t>
            </a:fld>
            <a:endParaRPr lang="da-DK"/>
          </a:p>
        </p:txBody>
      </p:sp>
      <p:pic>
        <p:nvPicPr>
          <p:cNvPr id="32778" name="Picture 10"/>
          <p:cNvPicPr>
            <a:picLocks noChangeAspect="1" noChangeArrowheads="1"/>
          </p:cNvPicPr>
          <p:nvPr/>
        </p:nvPicPr>
        <p:blipFill>
          <a:blip r:embed="rId2" cstate="print"/>
          <a:srcRect/>
          <a:stretch>
            <a:fillRect/>
          </a:stretch>
        </p:blipFill>
        <p:spPr bwMode="auto">
          <a:xfrm>
            <a:off x="5589199" y="248166"/>
            <a:ext cx="868592" cy="336059"/>
          </a:xfrm>
          <a:prstGeom prst="rect">
            <a:avLst/>
          </a:prstGeom>
          <a:noFill/>
          <a:ln w="9525">
            <a:noFill/>
            <a:miter lim="800000"/>
            <a:headEnd/>
            <a:tailEnd/>
          </a:ln>
          <a:effectLst/>
        </p:spPr>
      </p:pic>
    </p:spTree>
    <p:extLst>
      <p:ext uri="{BB962C8B-B14F-4D97-AF65-F5344CB8AC3E}">
        <p14:creationId xmlns:p14="http://schemas.microsoft.com/office/powerpoint/2010/main" val="4093539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1115638" y="4806493"/>
            <a:ext cx="4566401" cy="42843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34829" name="Rectangle 13"/>
          <p:cNvSpPr>
            <a:spLocks noGrp="1" noChangeArrowheads="1"/>
          </p:cNvSpPr>
          <p:nvPr>
            <p:ph type="hdr" sz="quarter"/>
          </p:nvPr>
        </p:nvSpPr>
        <p:spPr bwMode="auto">
          <a:xfrm>
            <a:off x="528708" y="358462"/>
            <a:ext cx="981886" cy="33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eaLnBrk="0" hangingPunct="0">
              <a:spcBef>
                <a:spcPct val="0"/>
              </a:spcBef>
              <a:defRPr sz="1200">
                <a:latin typeface="Times" charset="0"/>
              </a:defRPr>
            </a:lvl1pPr>
          </a:lstStyle>
          <a:p>
            <a:endParaRPr lang="da-DK"/>
          </a:p>
        </p:txBody>
      </p:sp>
      <p:sp>
        <p:nvSpPr>
          <p:cNvPr id="34831" name="Rectangle 15"/>
          <p:cNvSpPr>
            <a:spLocks noChangeArrowheads="1"/>
          </p:cNvSpPr>
          <p:nvPr/>
        </p:nvSpPr>
        <p:spPr bwMode="auto">
          <a:xfrm>
            <a:off x="528708" y="9430306"/>
            <a:ext cx="1132946" cy="496332"/>
          </a:xfrm>
          <a:prstGeom prst="rect">
            <a:avLst/>
          </a:prstGeom>
          <a:noFill/>
          <a:ln w="9525">
            <a:noFill/>
            <a:miter lim="800000"/>
            <a:headEnd/>
            <a:tailEnd/>
          </a:ln>
          <a:effectLst/>
        </p:spPr>
        <p:txBody>
          <a:bodyPr lIns="0" tIns="0" rIns="0" bIns="0"/>
          <a:lstStyle/>
          <a:p>
            <a:pPr algn="l" eaLnBrk="0" hangingPunct="0">
              <a:spcBef>
                <a:spcPct val="0"/>
              </a:spcBef>
            </a:pPr>
            <a:endParaRPr lang="da-DK" sz="1200">
              <a:latin typeface="Times" charset="0"/>
            </a:endParaRPr>
          </a:p>
        </p:txBody>
      </p:sp>
      <p:sp>
        <p:nvSpPr>
          <p:cNvPr id="34833" name="Rectangle 17"/>
          <p:cNvSpPr>
            <a:spLocks noChangeArrowheads="1"/>
          </p:cNvSpPr>
          <p:nvPr/>
        </p:nvSpPr>
        <p:spPr bwMode="auto">
          <a:xfrm>
            <a:off x="6042378" y="9430306"/>
            <a:ext cx="755297" cy="496332"/>
          </a:xfrm>
          <a:prstGeom prst="rect">
            <a:avLst/>
          </a:prstGeom>
          <a:noFill/>
          <a:ln w="9525">
            <a:noFill/>
            <a:miter lim="800000"/>
            <a:headEnd/>
            <a:tailEnd/>
          </a:ln>
          <a:effectLst/>
        </p:spPr>
        <p:txBody>
          <a:bodyPr lIns="0" tIns="0" rIns="0" bIns="0"/>
          <a:lstStyle/>
          <a:p>
            <a:pPr algn="l" eaLnBrk="0" hangingPunct="0">
              <a:spcBef>
                <a:spcPct val="0"/>
              </a:spcBef>
            </a:pPr>
            <a:endParaRPr lang="da-DK" sz="800">
              <a:latin typeface="Georgia" pitchFamily="18" charset="0"/>
            </a:endParaRPr>
          </a:p>
        </p:txBody>
      </p:sp>
      <p:sp>
        <p:nvSpPr>
          <p:cNvPr id="34834" name="Rectangle 18"/>
          <p:cNvSpPr>
            <a:spLocks noChangeArrowheads="1"/>
          </p:cNvSpPr>
          <p:nvPr/>
        </p:nvSpPr>
        <p:spPr bwMode="auto">
          <a:xfrm>
            <a:off x="5664729" y="9430306"/>
            <a:ext cx="302119" cy="496332"/>
          </a:xfrm>
          <a:prstGeom prst="rect">
            <a:avLst/>
          </a:prstGeom>
          <a:noFill/>
          <a:ln w="9525">
            <a:noFill/>
            <a:miter lim="800000"/>
            <a:headEnd/>
            <a:tailEnd/>
          </a:ln>
          <a:effectLst/>
        </p:spPr>
        <p:txBody>
          <a:bodyPr lIns="0" tIns="0" rIns="0" bIns="0"/>
          <a:lstStyle/>
          <a:p>
            <a:pPr algn="l" eaLnBrk="0" hangingPunct="0">
              <a:spcBef>
                <a:spcPct val="0"/>
              </a:spcBef>
            </a:pPr>
            <a:fld id="{7A1D88D2-9C8B-437B-B2B8-629C14B12EAE}" type="slidenum">
              <a:rPr lang="da-DK" sz="800">
                <a:latin typeface="Times" charset="0"/>
              </a:rPr>
              <a:pPr algn="l" eaLnBrk="0" hangingPunct="0">
                <a:spcBef>
                  <a:spcPct val="0"/>
                </a:spcBef>
              </a:pPr>
              <a:t>‹nr.›</a:t>
            </a:fld>
            <a:endParaRPr lang="da-DK" sz="800">
              <a:latin typeface="Times" charset="0"/>
            </a:endParaRPr>
          </a:p>
        </p:txBody>
      </p:sp>
      <p:pic>
        <p:nvPicPr>
          <p:cNvPr id="34835" name="Picture 19"/>
          <p:cNvPicPr>
            <a:picLocks noChangeAspect="1" noChangeArrowheads="1"/>
          </p:cNvPicPr>
          <p:nvPr/>
        </p:nvPicPr>
        <p:blipFill>
          <a:blip r:embed="rId2"/>
          <a:srcRect/>
          <a:stretch>
            <a:fillRect/>
          </a:stretch>
        </p:blipFill>
        <p:spPr bwMode="auto">
          <a:xfrm>
            <a:off x="5589199" y="248166"/>
            <a:ext cx="868592" cy="336059"/>
          </a:xfrm>
          <a:prstGeom prst="rect">
            <a:avLst/>
          </a:prstGeom>
          <a:noFill/>
          <a:ln w="9525">
            <a:noFill/>
            <a:miter lim="800000"/>
            <a:headEnd/>
            <a:tailEnd/>
          </a:ln>
          <a:effectLst/>
        </p:spPr>
      </p:pic>
    </p:spTree>
    <p:extLst>
      <p:ext uri="{BB962C8B-B14F-4D97-AF65-F5344CB8AC3E}">
        <p14:creationId xmlns:p14="http://schemas.microsoft.com/office/powerpoint/2010/main" val="3485422556"/>
      </p:ext>
    </p:extLst>
  </p:cSld>
  <p:clrMap bg1="lt1" tx1="dk1" bg2="lt2" tx2="dk2" accent1="accent1" accent2="accent2" accent3="accent3" accent4="accent4" accent5="accent5" accent6="accent6" hlink="hlink" folHlink="folHlink"/>
  <p:notesStyle>
    <a:lvl1pPr marL="268288" indent="-268288"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1pPr>
    <a:lvl2pPr marL="717550" indent="-260350"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2pPr>
    <a:lvl3pPr marL="1165225" indent="-250825"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3pPr>
    <a:lvl4pPr marL="1612900" indent="-241300"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4pPr>
    <a:lvl5pPr marL="2062163" indent="-233363" algn="l" rtl="0" fontAlgn="base">
      <a:spcBef>
        <a:spcPct val="30000"/>
      </a:spcBef>
      <a:spcAft>
        <a:spcPct val="0"/>
      </a:spcAft>
      <a:buFont typeface="Wingdings" pitchFamily="2" charset="2"/>
      <a:defRPr sz="10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917575" y="744538"/>
            <a:ext cx="4962525" cy="3722687"/>
          </a:xfrm>
        </p:spPr>
      </p:sp>
      <p:sp>
        <p:nvSpPr>
          <p:cNvPr id="3" name="Pladsholder til noter 2"/>
          <p:cNvSpPr>
            <a:spLocks noGrp="1"/>
          </p:cNvSpPr>
          <p:nvPr>
            <p:ph type="body" idx="1"/>
          </p:nvPr>
        </p:nvSpPr>
        <p:spPr/>
        <p:txBody>
          <a:bodyPr/>
          <a:lstStyle/>
          <a:p>
            <a:endParaRPr lang="da-D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1000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sz="1000" dirty="0">
                <a:latin typeface="Verdana" panose="020B0604030504040204" pitchFamily="34" charset="0"/>
                <a:ea typeface="Verdana" panose="020B0604030504040204" pitchFamily="34" charset="0"/>
              </a:rPr>
              <a:t>Der er ikke i MED-rammeaftalen aftalt regler vedr. formandskab </a:t>
            </a:r>
          </a:p>
          <a:p>
            <a:pPr lvl="0"/>
            <a:r>
              <a:rPr lang="da-DK" sz="1000" dirty="0">
                <a:latin typeface="Verdana" panose="020B0604030504040204" pitchFamily="34" charset="0"/>
                <a:ea typeface="Verdana" panose="020B0604030504040204" pitchFamily="34" charset="0"/>
              </a:rPr>
              <a:t>Der kan være aftalt regler vedr. formandskab i den lokale MED-aftale</a:t>
            </a:r>
          </a:p>
          <a:p>
            <a:r>
              <a:rPr lang="da-DK" sz="1000" dirty="0">
                <a:latin typeface="Verdana" panose="020B0604030504040204" pitchFamily="34" charset="0"/>
                <a:ea typeface="Verdana" panose="020B0604030504040204" pitchFamily="34" charset="0"/>
              </a:rPr>
              <a:t>Hvis der ikke er aftalt overordnede regler, kan udvalget f.eks. fastsætte regler i en forretningsorden</a:t>
            </a:r>
          </a:p>
          <a:p>
            <a:endParaRPr lang="da-DK" sz="1000" kern="1200" dirty="0">
              <a:solidFill>
                <a:schemeClr val="tx1"/>
              </a:solidFill>
              <a:effectLst/>
              <a:latin typeface="Verdana" pitchFamily="34" charset="0"/>
              <a:ea typeface="ＭＳ Ｐゴシック" charset="-128"/>
              <a:cs typeface="ＭＳ Ｐゴシック" charset="0"/>
            </a:endParaRPr>
          </a:p>
          <a:p>
            <a:endParaRPr lang="da-DK" sz="1000" kern="1200" dirty="0">
              <a:solidFill>
                <a:schemeClr val="tx1"/>
              </a:solidFill>
              <a:effectLst/>
              <a:latin typeface="Verdana" pitchFamily="34" charset="0"/>
              <a:ea typeface="ＭＳ Ｐゴシック" charset="-128"/>
              <a:cs typeface="ＭＳ Ｐゴシック" charset="0"/>
            </a:endParaRPr>
          </a:p>
          <a:p>
            <a:r>
              <a:rPr lang="da-DK" sz="1000" kern="1200" dirty="0">
                <a:solidFill>
                  <a:schemeClr val="tx1"/>
                </a:solidFill>
                <a:effectLst/>
                <a:latin typeface="Verdana" pitchFamily="34" charset="0"/>
                <a:ea typeface="ＭＳ Ｐゴシック" charset="-128"/>
                <a:cs typeface="ＭＳ Ｐゴシック" charset="0"/>
              </a:rPr>
              <a:t>Det er en vigtig opgave for formand og næstformand at drøfte, hvilke opgaver, der skal behandles i MED-udvalget. I modsætning til i TR/SU-aftalen er der ikke i MED-rammeaftalen nogen regler vedr. valg af formand og næstformand i MED. </a:t>
            </a:r>
          </a:p>
          <a:p>
            <a:r>
              <a:rPr lang="da-DK" sz="1000" kern="1200" dirty="0">
                <a:solidFill>
                  <a:schemeClr val="tx1"/>
                </a:solidFill>
                <a:effectLst/>
                <a:latin typeface="Verdana" pitchFamily="34" charset="0"/>
                <a:ea typeface="ＭＳ Ｐゴシック" charset="-128"/>
                <a:cs typeface="ＭＳ Ｐゴシック" charset="0"/>
              </a:rPr>
              <a:t>Der kan være bestemmelser i den lokale MED-aftale om valg af formand, næstformand, forretningsorden for MED-udvalget, krav til dagsorden, tidsfrister mv. Det er vigtigt at orientere sig i den lokale aftale, da der kan være aftalt forskellig praksis.</a:t>
            </a:r>
          </a:p>
          <a:p>
            <a:r>
              <a:rPr lang="da-DK" sz="1000" kern="1200" dirty="0">
                <a:solidFill>
                  <a:schemeClr val="tx1"/>
                </a:solidFill>
                <a:effectLst/>
                <a:latin typeface="Verdana" pitchFamily="34" charset="0"/>
                <a:ea typeface="ＭＳ Ｐゴシック" charset="-128"/>
                <a:cs typeface="ＭＳ Ｐゴシック" charset="0"/>
              </a:rPr>
              <a:t>I mange MED-aftaler er det aftalt, at det er en leder, der er formand for MED-udvalget og at næstformanden er valgt blandt medarbejderrepræsentanterne. Men der er også enkelte MED-aftaler, hvor det er aftalt, at borgmesteren er formand for hovedudvalget. </a:t>
            </a:r>
          </a:p>
          <a:p>
            <a:endParaRPr lang="da-DK" sz="1000" kern="1200" dirty="0">
              <a:solidFill>
                <a:schemeClr val="tx1"/>
              </a:solidFill>
              <a:effectLst/>
              <a:latin typeface="Verdana" pitchFamily="34" charset="0"/>
              <a:ea typeface="ＭＳ Ｐゴシック" charset="-128"/>
              <a:cs typeface="ＭＳ Ｐゴシック" charset="0"/>
            </a:endParaRPr>
          </a:p>
          <a:p>
            <a:r>
              <a:rPr lang="da-DK" sz="1000" kern="1200" dirty="0">
                <a:solidFill>
                  <a:schemeClr val="tx1"/>
                </a:solidFill>
                <a:effectLst/>
                <a:latin typeface="Verdana" pitchFamily="34" charset="0"/>
                <a:ea typeface="ＭＳ Ｐゴシック" charset="-128"/>
                <a:cs typeface="ＭＳ Ｐゴシック" charset="0"/>
              </a:rPr>
              <a:t>HUSK: Alle medlemmer har ret og pligt til at sætte emner på dagsordenen.</a:t>
            </a:r>
          </a:p>
          <a:p>
            <a:endParaRPr lang="da-DK" sz="800" b="0" dirty="0">
              <a:latin typeface="Verdana" panose="020B0604030504040204" pitchFamily="34" charset="0"/>
              <a:ea typeface="Verdana" panose="020B0604030504040204" pitchFamily="34" charset="0"/>
              <a:cs typeface="Verdana" panose="020B0604030504040204" pitchFamily="34" charset="0"/>
            </a:endParaRPr>
          </a:p>
          <a:p>
            <a:pPr defTabSz="998644">
              <a:defRPr/>
            </a:pPr>
            <a:endParaRPr lang="da-DK" dirty="0"/>
          </a:p>
        </p:txBody>
      </p:sp>
    </p:spTree>
    <p:extLst>
      <p:ext uri="{BB962C8B-B14F-4D97-AF65-F5344CB8AC3E}">
        <p14:creationId xmlns:p14="http://schemas.microsoft.com/office/powerpoint/2010/main" val="115836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88187-FBDB-DC75-66B9-1F6160B2D5D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0F52F67-D152-1243-4DB1-0AE8D0B22D5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88BC9E0-6E04-DCF7-D3E7-60D62B04CA07}"/>
              </a:ext>
            </a:extLst>
          </p:cNvPr>
          <p:cNvSpPr>
            <a:spLocks noGrp="1"/>
          </p:cNvSpPr>
          <p:nvPr>
            <p:ph type="body" idx="1"/>
          </p:nvPr>
        </p:nvSpPr>
        <p:spPr/>
        <p:txBody>
          <a:bodyPr/>
          <a:lstStyle/>
          <a:p>
            <a:pPr lvl="0"/>
            <a:r>
              <a:rPr lang="da-DK" sz="1000" dirty="0">
                <a:latin typeface="Verdana" panose="020B0604030504040204" pitchFamily="34" charset="0"/>
                <a:ea typeface="Verdana" panose="020B0604030504040204" pitchFamily="34" charset="0"/>
              </a:rPr>
              <a:t>Der er ikke i MED-rammeaftalen aftalt regler vedr. formandskab </a:t>
            </a:r>
          </a:p>
          <a:p>
            <a:pPr lvl="0"/>
            <a:r>
              <a:rPr lang="da-DK" sz="1000" dirty="0">
                <a:latin typeface="Verdana" panose="020B0604030504040204" pitchFamily="34" charset="0"/>
                <a:ea typeface="Verdana" panose="020B0604030504040204" pitchFamily="34" charset="0"/>
              </a:rPr>
              <a:t>Der kan være aftalt regler vedr. formandskab i den lokale MED-aftale</a:t>
            </a:r>
          </a:p>
          <a:p>
            <a:r>
              <a:rPr lang="da-DK" sz="1000" dirty="0">
                <a:latin typeface="Verdana" panose="020B0604030504040204" pitchFamily="34" charset="0"/>
                <a:ea typeface="Verdana" panose="020B0604030504040204" pitchFamily="34" charset="0"/>
              </a:rPr>
              <a:t>Hvis der ikke er aftalt overordnede regler, kan udvalget f.eks. fastsætte regler i en forretningsorden</a:t>
            </a:r>
          </a:p>
          <a:p>
            <a:endParaRPr lang="da-DK" sz="1000" kern="1200" dirty="0">
              <a:solidFill>
                <a:schemeClr val="tx1"/>
              </a:solidFill>
              <a:effectLst/>
              <a:latin typeface="Verdana" pitchFamily="34" charset="0"/>
              <a:ea typeface="ＭＳ Ｐゴシック" charset="-128"/>
              <a:cs typeface="ＭＳ Ｐゴシック" charset="0"/>
            </a:endParaRPr>
          </a:p>
          <a:p>
            <a:endParaRPr lang="da-DK" sz="1000" kern="1200" dirty="0">
              <a:solidFill>
                <a:schemeClr val="tx1"/>
              </a:solidFill>
              <a:effectLst/>
              <a:latin typeface="Verdana" pitchFamily="34" charset="0"/>
              <a:ea typeface="ＭＳ Ｐゴシック" charset="-128"/>
              <a:cs typeface="ＭＳ Ｐゴシック" charset="0"/>
            </a:endParaRPr>
          </a:p>
          <a:p>
            <a:r>
              <a:rPr lang="da-DK" sz="1000" kern="1200" dirty="0">
                <a:solidFill>
                  <a:schemeClr val="tx1"/>
                </a:solidFill>
                <a:effectLst/>
                <a:latin typeface="Verdana" pitchFamily="34" charset="0"/>
                <a:ea typeface="ＭＳ Ｐゴシック" charset="-128"/>
                <a:cs typeface="ＭＳ Ｐゴシック" charset="0"/>
              </a:rPr>
              <a:t>Det er en vigtig opgave for formand og næstformand at drøfte, hvilke opgaver, der skal behandles i MED-udvalget. I modsætning til i TR/SU-aftalen er der ikke i MED-rammeaftalen nogen regler vedr. valg af formand og næstformand i MED. </a:t>
            </a:r>
          </a:p>
          <a:p>
            <a:r>
              <a:rPr lang="da-DK" sz="1000" kern="1200" dirty="0">
                <a:solidFill>
                  <a:schemeClr val="tx1"/>
                </a:solidFill>
                <a:effectLst/>
                <a:latin typeface="Verdana" pitchFamily="34" charset="0"/>
                <a:ea typeface="ＭＳ Ｐゴシック" charset="-128"/>
                <a:cs typeface="ＭＳ Ｐゴシック" charset="0"/>
              </a:rPr>
              <a:t>Der kan være bestemmelser i den lokale MED-aftale om valg af formand, næstformand, forretningsorden for MED-udvalget, krav til dagsorden, tidsfrister mv. Det er vigtigt at orientere sig i den lokale aftale, da der kan være aftalt forskellig praksis.</a:t>
            </a:r>
          </a:p>
          <a:p>
            <a:r>
              <a:rPr lang="da-DK" sz="1000" kern="1200" dirty="0">
                <a:solidFill>
                  <a:schemeClr val="tx1"/>
                </a:solidFill>
                <a:effectLst/>
                <a:latin typeface="Verdana" pitchFamily="34" charset="0"/>
                <a:ea typeface="ＭＳ Ｐゴシック" charset="-128"/>
                <a:cs typeface="ＭＳ Ｐゴシック" charset="0"/>
              </a:rPr>
              <a:t>I mange MED-aftaler er det aftalt, at det er en leder, der er formand for MED-udvalget og at næstformanden er valgt blandt medarbejderrepræsentanterne. Men der er også enkelte MED-aftaler, hvor det er aftalt, at borgmesteren er formand for hovedudvalget. </a:t>
            </a:r>
          </a:p>
          <a:p>
            <a:endParaRPr lang="da-DK" sz="1000" kern="1200" dirty="0">
              <a:solidFill>
                <a:schemeClr val="tx1"/>
              </a:solidFill>
              <a:effectLst/>
              <a:latin typeface="Verdana" pitchFamily="34" charset="0"/>
              <a:ea typeface="ＭＳ Ｐゴシック" charset="-128"/>
              <a:cs typeface="ＭＳ Ｐゴシック" charset="0"/>
            </a:endParaRPr>
          </a:p>
          <a:p>
            <a:r>
              <a:rPr lang="da-DK" sz="1000" kern="1200" dirty="0">
                <a:solidFill>
                  <a:schemeClr val="tx1"/>
                </a:solidFill>
                <a:effectLst/>
                <a:latin typeface="Verdana" pitchFamily="34" charset="0"/>
                <a:ea typeface="ＭＳ Ｐゴシック" charset="-128"/>
                <a:cs typeface="ＭＳ Ｐゴシック" charset="0"/>
              </a:rPr>
              <a:t>HUSK: Alle medlemmer har ret og pligt til at sætte emner på dagsordenen.</a:t>
            </a:r>
          </a:p>
          <a:p>
            <a:endParaRPr lang="da-DK" sz="800" b="0" dirty="0">
              <a:latin typeface="Verdana" panose="020B0604030504040204" pitchFamily="34" charset="0"/>
              <a:ea typeface="Verdana" panose="020B0604030504040204" pitchFamily="34" charset="0"/>
              <a:cs typeface="Verdana" panose="020B0604030504040204" pitchFamily="34" charset="0"/>
            </a:endParaRPr>
          </a:p>
          <a:p>
            <a:pPr defTabSz="998644">
              <a:defRPr/>
            </a:pPr>
            <a:endParaRPr lang="da-DK" dirty="0"/>
          </a:p>
        </p:txBody>
      </p:sp>
    </p:spTree>
    <p:extLst>
      <p:ext uri="{BB962C8B-B14F-4D97-AF65-F5344CB8AC3E}">
        <p14:creationId xmlns:p14="http://schemas.microsoft.com/office/powerpoint/2010/main" val="171945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55580">
              <a:defRPr/>
            </a:pPr>
            <a:r>
              <a:rPr lang="da-DK" sz="800" b="0" dirty="0">
                <a:latin typeface="Verdana" panose="020B0604030504040204" pitchFamily="34" charset="0"/>
                <a:ea typeface="Verdana" panose="020B0604030504040204" pitchFamily="34" charset="0"/>
                <a:cs typeface="Verdana" panose="020B0604030504040204" pitchFamily="34" charset="0"/>
              </a:rPr>
              <a:t>MED-udvalget kan ikke pålægges anden tavshedspligt end den, der er gældende for alle kommunalt og regionalt ansatte</a:t>
            </a:r>
            <a:r>
              <a:rPr lang="da-DK" sz="800" b="0" baseline="0" dirty="0">
                <a:latin typeface="Verdana" panose="020B0604030504040204" pitchFamily="34" charset="0"/>
                <a:ea typeface="Verdana" panose="020B0604030504040204" pitchFamily="34" charset="0"/>
                <a:cs typeface="Verdana" panose="020B0604030504040204" pitchFamily="34" charset="0"/>
              </a:rPr>
              <a:t> efter forvaltningsloven </a:t>
            </a:r>
            <a:r>
              <a:rPr lang="da-DK" sz="800" b="0" dirty="0">
                <a:latin typeface="Verdana" panose="020B0604030504040204" pitchFamily="34" charset="0"/>
                <a:ea typeface="Verdana" panose="020B0604030504040204" pitchFamily="34" charset="0"/>
                <a:cs typeface="Verdana" panose="020B0604030504040204" pitchFamily="34" charset="0"/>
              </a:rPr>
              <a:t>§ 27 (vedr. private , forretningsmæssige og sikkerhedsmæssige forhold etc.). </a:t>
            </a:r>
            <a:br>
              <a:rPr lang="da-DK" sz="800" b="0" baseline="0" dirty="0">
                <a:latin typeface="Verdana" panose="020B0604030504040204" pitchFamily="34" charset="0"/>
                <a:ea typeface="Verdana" panose="020B0604030504040204" pitchFamily="34" charset="0"/>
                <a:cs typeface="Verdana" panose="020B0604030504040204" pitchFamily="34" charset="0"/>
              </a:rPr>
            </a:br>
            <a:br>
              <a:rPr lang="da-DK" sz="800" b="0" baseline="0" dirty="0">
                <a:latin typeface="Verdana" panose="020B0604030504040204" pitchFamily="34" charset="0"/>
                <a:ea typeface="Verdana" panose="020B0604030504040204" pitchFamily="34" charset="0"/>
                <a:cs typeface="Verdana" panose="020B0604030504040204" pitchFamily="34" charset="0"/>
              </a:rPr>
            </a:br>
            <a:r>
              <a:rPr lang="da-DK" sz="800" b="0" dirty="0">
                <a:latin typeface="Verdana" panose="020B0604030504040204" pitchFamily="34" charset="0"/>
                <a:ea typeface="Verdana" panose="020B0604030504040204" pitchFamily="34" charset="0"/>
                <a:cs typeface="Verdana" panose="020B0604030504040204" pitchFamily="34" charset="0"/>
              </a:rPr>
              <a:t>Der kan ikke om andre sager pålægges tavshedspligt i MED-sammenhæng. Men et udvalg kan godt konkret aftale fortrolighed i specifikke situationer. </a:t>
            </a:r>
          </a:p>
          <a:p>
            <a:pPr defTabSz="955580">
              <a:defRPr/>
            </a:pPr>
            <a:endParaRPr lang="da-DK" sz="800" b="0" dirty="0">
              <a:latin typeface="Verdana" panose="020B0604030504040204" pitchFamily="34" charset="0"/>
              <a:ea typeface="Verdana" panose="020B0604030504040204" pitchFamily="34" charset="0"/>
              <a:cs typeface="Verdana" panose="020B0604030504040204" pitchFamily="34" charset="0"/>
            </a:endParaRPr>
          </a:p>
          <a:p>
            <a:r>
              <a:rPr lang="da-DK" sz="1000" kern="1200" dirty="0">
                <a:solidFill>
                  <a:schemeClr val="tx1"/>
                </a:solidFill>
                <a:effectLst/>
                <a:latin typeface="Verdana" pitchFamily="34" charset="0"/>
                <a:ea typeface="ＭＳ Ｐゴシック" charset="-128"/>
                <a:cs typeface="ＭＳ Ｐゴシック" charset="0"/>
              </a:rPr>
              <a:t>Drøfter MED fx voldsproblemer i en institution eller APV i borgeres hjem, kan det være naturligt at der indgår personoplysninger i drøftelsen. Men disse vil være omfattet af den normale tavshedspligt, selv om de er nævnt i et MED-møde. </a:t>
            </a:r>
          </a:p>
          <a:p>
            <a:endParaRPr lang="da-DK" sz="1000" kern="1200" dirty="0">
              <a:solidFill>
                <a:schemeClr val="tx1"/>
              </a:solidFill>
              <a:effectLst/>
              <a:latin typeface="Verdana" pitchFamily="34" charset="0"/>
              <a:ea typeface="ＭＳ Ｐゴシック" charset="-128"/>
              <a:cs typeface="ＭＳ Ｐゴシック" charset="0"/>
            </a:endParaRPr>
          </a:p>
          <a:p>
            <a:r>
              <a:rPr lang="da-DK" sz="1000" kern="1200" dirty="0">
                <a:solidFill>
                  <a:schemeClr val="tx1"/>
                </a:solidFill>
                <a:effectLst/>
                <a:latin typeface="Verdana" pitchFamily="34" charset="0"/>
                <a:ea typeface="ＭＳ Ｐゴシック" charset="-128"/>
                <a:cs typeface="ＭＳ Ｐゴシック" charset="0"/>
              </a:rPr>
              <a:t>Fortrolighed kan fx aftales, hvis man i MED har drøftet/aftalt en kommunikationsplan i tilfælde af en større forandring, hvor det naturligt vil være lederen, der melder ud for at undgå unødig tvivl og usikkerhed.</a:t>
            </a:r>
          </a:p>
          <a:p>
            <a:pPr defTabSz="955580">
              <a:defRPr/>
            </a:pPr>
            <a:endParaRPr lang="da-DK" sz="800" b="0" dirty="0">
              <a:latin typeface="Verdana" panose="020B0604030504040204" pitchFamily="34" charset="0"/>
              <a:ea typeface="Verdana" panose="020B0604030504040204" pitchFamily="34" charset="0"/>
              <a:cs typeface="Verdana" panose="020B0604030504040204" pitchFamily="34" charset="0"/>
            </a:endParaRPr>
          </a:p>
          <a:p>
            <a:pPr defTabSz="955580">
              <a:defRPr/>
            </a:pPr>
            <a:endParaRPr lang="da-DK" sz="800" b="0" dirty="0">
              <a:latin typeface="Verdana" panose="020B0604030504040204" pitchFamily="34" charset="0"/>
              <a:ea typeface="Verdana" panose="020B0604030504040204" pitchFamily="34" charset="0"/>
              <a:cs typeface="Verdana" panose="020B0604030504040204" pitchFamily="34" charset="0"/>
            </a:endParaRPr>
          </a:p>
          <a:p>
            <a:pPr defTabSz="955580">
              <a:defRPr/>
            </a:pPr>
            <a:endParaRPr lang="da-DK" sz="800" dirty="0">
              <a:latin typeface="Verdana" panose="020B0604030504040204" pitchFamily="34" charset="0"/>
              <a:ea typeface="Verdana" panose="020B0604030504040204" pitchFamily="34" charset="0"/>
              <a:cs typeface="Verdana" panose="020B0604030504040204" pitchFamily="34" charset="0"/>
            </a:endParaRPr>
          </a:p>
          <a:p>
            <a:pPr defTabSz="955580">
              <a:defRPr/>
            </a:pPr>
            <a:endParaRPr lang="da-DK" sz="800" dirty="0">
              <a:latin typeface="Verdana" panose="020B0604030504040204" pitchFamily="34" charset="0"/>
              <a:ea typeface="Verdana" panose="020B0604030504040204" pitchFamily="34" charset="0"/>
              <a:cs typeface="Verdana" panose="020B0604030504040204" pitchFamily="34" charset="0"/>
            </a:endParaRPr>
          </a:p>
          <a:p>
            <a:endParaRPr lang="da-DK" sz="800" dirty="0">
              <a:latin typeface="Verdana" panose="020B0604030504040204" pitchFamily="34" charset="0"/>
              <a:ea typeface="Verdana" panose="020B0604030504040204" pitchFamily="34" charset="0"/>
              <a:cs typeface="Verdana" panose="020B0604030504040204" pitchFamily="34" charset="0"/>
            </a:endParaRPr>
          </a:p>
          <a:p>
            <a:endParaRPr lang="da-DK" dirty="0"/>
          </a:p>
        </p:txBody>
      </p:sp>
    </p:spTree>
    <p:extLst>
      <p:ext uri="{BB962C8B-B14F-4D97-AF65-F5344CB8AC3E}">
        <p14:creationId xmlns:p14="http://schemas.microsoft.com/office/powerpoint/2010/main" val="814649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kern="1200" dirty="0">
                <a:solidFill>
                  <a:srgbClr val="FF0000"/>
                </a:solidFill>
                <a:latin typeface="Verdana" pitchFamily="34" charset="0"/>
                <a:ea typeface="+mn-ea"/>
                <a:cs typeface="+mn-cs"/>
              </a:rPr>
              <a:t>Gå ned i opgaven</a:t>
            </a:r>
          </a:p>
          <a:p>
            <a:r>
              <a:rPr lang="da-DK" sz="1000" kern="1200" dirty="0">
                <a:solidFill>
                  <a:srgbClr val="FF0000"/>
                </a:solidFill>
                <a:latin typeface="Verdana" pitchFamily="34" charset="0"/>
                <a:ea typeface="+mn-ea"/>
                <a:cs typeface="+mn-cs"/>
              </a:rPr>
              <a:t>Gå sammen to og to</a:t>
            </a:r>
          </a:p>
          <a:p>
            <a:r>
              <a:rPr lang="da-DK" sz="1000" kern="1200" dirty="0">
                <a:solidFill>
                  <a:srgbClr val="FF0000"/>
                </a:solidFill>
                <a:latin typeface="Verdana" pitchFamily="34" charset="0"/>
                <a:ea typeface="+mn-ea"/>
                <a:cs typeface="+mn-cs"/>
              </a:rPr>
              <a:t>Highlights i plenum</a:t>
            </a:r>
            <a:endParaRPr lang="da-DK" dirty="0"/>
          </a:p>
        </p:txBody>
      </p:sp>
    </p:spTree>
    <p:extLst>
      <p:ext uri="{BB962C8B-B14F-4D97-AF65-F5344CB8AC3E}">
        <p14:creationId xmlns:p14="http://schemas.microsoft.com/office/powerpoint/2010/main" val="3527623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indent="-342900">
              <a:buFont typeface="Arial" panose="020B0604020202020204" pitchFamily="34" charset="0"/>
              <a:buChar char="•"/>
            </a:pPr>
            <a:r>
              <a:rPr lang="da-DK" altLang="da-DK" sz="2400" dirty="0">
                <a:latin typeface="Verdana" pitchFamily="34" charset="0"/>
                <a:ea typeface="Verdana" panose="020B0604030504040204" pitchFamily="34" charset="0"/>
                <a:cs typeface="Verdana" panose="020B0604030504040204" pitchFamily="34" charset="0"/>
              </a:rPr>
              <a:t>Enhver leder, der skal træffe en MED-relevant beslutning har pligt til at sørge for behandling af sagen i </a:t>
            </a:r>
            <a:r>
              <a:rPr lang="da-DK" sz="2400" dirty="0">
                <a:latin typeface="Verdana" panose="020B0604030504040204" pitchFamily="34" charset="0"/>
                <a:ea typeface="Verdana" panose="020B0604030504040204" pitchFamily="34" charset="0"/>
                <a:cs typeface="Verdana" panose="020B0604030504040204" pitchFamily="34" charset="0"/>
              </a:rPr>
              <a:t>det rette MED-udvalg</a:t>
            </a:r>
          </a:p>
          <a:p>
            <a:pPr marL="571500" lvl="1" indent="-171450"/>
            <a:endParaRPr lang="da-DK" altLang="da-DK" sz="1000" dirty="0">
              <a:latin typeface="Verdana"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da-DK" sz="2400" dirty="0">
                <a:latin typeface="Verdana" panose="020B0604030504040204" pitchFamily="34" charset="0"/>
                <a:ea typeface="Verdana" panose="020B0604030504040204" pitchFamily="34" charset="0"/>
                <a:cs typeface="Verdana" panose="020B0604030504040204" pitchFamily="34" charset="0"/>
              </a:rPr>
              <a:t>Det rette MED-udvalg er det udvalg, hvor der er en leder med kompetence til at træffe en beslutning om sagen, eller hvor der er en leder med kompetence til at indstille sagen til beslutning. </a:t>
            </a:r>
          </a:p>
          <a:p>
            <a:pPr marL="342900" indent="-342900">
              <a:buFont typeface="Arial" panose="020B0604020202020204" pitchFamily="34" charset="0"/>
              <a:buChar char="•"/>
            </a:pPr>
            <a:endParaRPr lang="da-DK" dirty="0"/>
          </a:p>
          <a:p>
            <a:r>
              <a:rPr lang="da-DK" sz="1000" b="1" dirty="0">
                <a:latin typeface="Verdana" panose="020B0604030504040204" pitchFamily="34" charset="0"/>
                <a:ea typeface="Verdana" panose="020B0604030504040204" pitchFamily="34" charset="0"/>
                <a:cs typeface="Verdana" panose="020B0604030504040204" pitchFamily="34" charset="0"/>
              </a:rPr>
              <a:t>Ledelsens kompetenceområde er et nøgleord. </a:t>
            </a:r>
            <a:br>
              <a:rPr lang="da-DK" sz="1000" b="1" dirty="0">
                <a:latin typeface="Verdana" panose="020B0604030504040204" pitchFamily="34" charset="0"/>
                <a:ea typeface="Verdana" panose="020B0604030504040204" pitchFamily="34" charset="0"/>
                <a:cs typeface="Verdana" panose="020B0604030504040204" pitchFamily="34" charset="0"/>
              </a:rPr>
            </a:br>
            <a:r>
              <a:rPr lang="da-DK" sz="1000" dirty="0">
                <a:latin typeface="Verdana" panose="020B0604030504040204" pitchFamily="34" charset="0"/>
                <a:ea typeface="Verdana" panose="020B0604030504040204" pitchFamily="34" charset="0"/>
                <a:cs typeface="Verdana" panose="020B0604030504040204" pitchFamily="34" charset="0"/>
              </a:rPr>
              <a:t>MED-udvalgets samarbejde finder sted inden for ledelsens kompetenceområde. Det er ledelsens kompetence, der afgør, i hvilket MED-udvalg en sag skal behandles.</a:t>
            </a:r>
            <a:br>
              <a:rPr lang="da-DK" sz="1000" dirty="0">
                <a:latin typeface="Verdana" panose="020B0604030504040204" pitchFamily="34" charset="0"/>
                <a:ea typeface="Verdana" panose="020B0604030504040204" pitchFamily="34" charset="0"/>
                <a:cs typeface="Verdana" panose="020B0604030504040204" pitchFamily="34" charset="0"/>
              </a:rPr>
            </a:br>
            <a:br>
              <a:rPr lang="da-DK" sz="1000" dirty="0">
                <a:latin typeface="Verdana" panose="020B0604030504040204" pitchFamily="34" charset="0"/>
                <a:ea typeface="Verdana" panose="020B0604030504040204" pitchFamily="34" charset="0"/>
                <a:cs typeface="Verdana" panose="020B0604030504040204" pitchFamily="34" charset="0"/>
              </a:rPr>
            </a:br>
            <a:r>
              <a:rPr lang="da-DK" sz="1000" dirty="0">
                <a:latin typeface="Verdana" panose="020B0604030504040204" pitchFamily="34" charset="0"/>
                <a:ea typeface="Verdana" panose="020B0604030504040204" pitchFamily="34" charset="0"/>
                <a:cs typeface="Verdana" panose="020B0604030504040204" pitchFamily="34" charset="0"/>
              </a:rPr>
              <a:t>En</a:t>
            </a:r>
            <a:r>
              <a:rPr lang="da-DK" sz="1000" baseline="0" dirty="0">
                <a:latin typeface="Verdana" panose="020B0604030504040204" pitchFamily="34" charset="0"/>
                <a:ea typeface="Verdana" panose="020B0604030504040204" pitchFamily="34" charset="0"/>
                <a:cs typeface="Verdana" panose="020B0604030504040204" pitchFamily="34" charset="0"/>
              </a:rPr>
              <a:t> leder er som udgangspunkt kun forpligtet til at gennemføre behandling af beslutningen i ét MED-udvalg. Det rette MED-udvalg.</a:t>
            </a:r>
          </a:p>
          <a:p>
            <a:endParaRPr lang="da-DK" altLang="da-DK" sz="1000" baseline="0" dirty="0">
              <a:latin typeface="Verdana" panose="020B0604030504040204" pitchFamily="34" charset="0"/>
              <a:ea typeface="Verdana" panose="020B0604030504040204" pitchFamily="34" charset="0"/>
              <a:cs typeface="Verdana" panose="020B0604030504040204" pitchFamily="34" charset="0"/>
            </a:endParaRPr>
          </a:p>
          <a:p>
            <a:r>
              <a:rPr lang="da-DK" altLang="da-DK" sz="1000" baseline="0" dirty="0">
                <a:latin typeface="Verdana" panose="020B0604030504040204" pitchFamily="34" charset="0"/>
                <a:ea typeface="Verdana" panose="020B0604030504040204" pitchFamily="34" charset="0"/>
                <a:cs typeface="Verdana" panose="020B0604030504040204" pitchFamily="34" charset="0"/>
              </a:rPr>
              <a:t>Det kan i procedureretningslinjerne være aftalt, at en sag skal behandles på flere niveauer ud over det rette niveau.</a:t>
            </a:r>
          </a:p>
          <a:p>
            <a:r>
              <a:rPr lang="da-DK" altLang="da-DK" sz="1000" baseline="0" dirty="0">
                <a:latin typeface="Verdana" panose="020B0604030504040204" pitchFamily="34" charset="0"/>
                <a:ea typeface="Verdana" panose="020B0604030504040204" pitchFamily="34" charset="0"/>
                <a:cs typeface="Verdana" panose="020B0604030504040204" pitchFamily="34" charset="0"/>
              </a:rPr>
              <a:t>En behandling i MED kan aldrig skubbes til et lavere niveau end der, hvor lederen med kompetence til at træffe beslutningen sidder.</a:t>
            </a:r>
            <a:endParaRPr lang="da-DK" dirty="0"/>
          </a:p>
        </p:txBody>
      </p:sp>
    </p:spTree>
    <p:extLst>
      <p:ext uri="{BB962C8B-B14F-4D97-AF65-F5344CB8AC3E}">
        <p14:creationId xmlns:p14="http://schemas.microsoft.com/office/powerpoint/2010/main" val="62111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73F7E-BFA5-F201-6D5D-17F0B4671C7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510B99C-3CF3-B9AD-0677-FB5ADBBF7B7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DAB4206B-1655-7ED4-5489-D109CCC716DD}"/>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58C2ED7-1480-5253-3B86-B2F76AA05E27}"/>
              </a:ext>
            </a:extLst>
          </p:cNvPr>
          <p:cNvSpPr>
            <a:spLocks noGrp="1"/>
          </p:cNvSpPr>
          <p:nvPr>
            <p:ph type="sldNum" sz="quarter" idx="5"/>
          </p:nvPr>
        </p:nvSpPr>
        <p:spPr/>
        <p:txBody>
          <a:bodyPr/>
          <a:lstStyle/>
          <a:p>
            <a:fld id="{742F3E35-D05A-0B4D-8A8D-2D341D25460C}" type="slidenum">
              <a:rPr lang="en-US" smtClean="0"/>
              <a:t>4</a:t>
            </a:fld>
            <a:endParaRPr lang="en-US"/>
          </a:p>
        </p:txBody>
      </p:sp>
    </p:spTree>
    <p:extLst>
      <p:ext uri="{BB962C8B-B14F-4D97-AF65-F5344CB8AC3E}">
        <p14:creationId xmlns:p14="http://schemas.microsoft.com/office/powerpoint/2010/main" val="120837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84494-4BC3-B241-1F7E-7EEE76E500E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4D32527-63C9-F798-6E99-AD300C034E3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75188E8-3DE0-CB7F-E263-FB98D9EDC0EC}"/>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5B2DA2C1-DE8F-6A0E-2DFC-3D10992C24BC}"/>
              </a:ext>
            </a:extLst>
          </p:cNvPr>
          <p:cNvSpPr>
            <a:spLocks noGrp="1"/>
          </p:cNvSpPr>
          <p:nvPr>
            <p:ph type="sldNum" sz="quarter" idx="5"/>
          </p:nvPr>
        </p:nvSpPr>
        <p:spPr/>
        <p:txBody>
          <a:bodyPr/>
          <a:lstStyle/>
          <a:p>
            <a:fld id="{742F3E35-D05A-0B4D-8A8D-2D341D25460C}" type="slidenum">
              <a:rPr lang="en-US" smtClean="0"/>
              <a:t>5</a:t>
            </a:fld>
            <a:endParaRPr lang="en-US"/>
          </a:p>
        </p:txBody>
      </p:sp>
    </p:spTree>
    <p:extLst>
      <p:ext uri="{BB962C8B-B14F-4D97-AF65-F5344CB8AC3E}">
        <p14:creationId xmlns:p14="http://schemas.microsoft.com/office/powerpoint/2010/main" val="388119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42F3E35-D05A-0B4D-8A8D-2D341D25460C}" type="slidenum">
              <a:rPr lang="en-US" smtClean="0"/>
              <a:t>6</a:t>
            </a:fld>
            <a:endParaRPr lang="en-US"/>
          </a:p>
        </p:txBody>
      </p:sp>
    </p:spTree>
    <p:extLst>
      <p:ext uri="{BB962C8B-B14F-4D97-AF65-F5344CB8AC3E}">
        <p14:creationId xmlns:p14="http://schemas.microsoft.com/office/powerpoint/2010/main" val="331725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28507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buNone/>
              <a:defRPr/>
            </a:pPr>
            <a:r>
              <a:rPr lang="da-DK" altLang="da-DK" sz="1000" b="1" dirty="0">
                <a:latin typeface="Verdana" pitchFamily="34" charset="0"/>
                <a:ea typeface="ＭＳ Ｐゴシック" pitchFamily="34" charset="-128"/>
              </a:rPr>
              <a:t>Ledelsesret</a:t>
            </a:r>
          </a:p>
          <a:p>
            <a:pPr eaLnBrk="1" hangingPunct="1">
              <a:buNone/>
              <a:defRPr/>
            </a:pPr>
            <a:endParaRPr lang="da-DK" altLang="da-DK" sz="1000" b="1" dirty="0">
              <a:latin typeface="Verdana" pitchFamily="34" charset="0"/>
              <a:ea typeface="ＭＳ Ｐゴシック" pitchFamily="34" charset="-128"/>
            </a:endParaRPr>
          </a:p>
          <a:p>
            <a:pPr eaLnBrk="1" hangingPunct="1">
              <a:buNone/>
              <a:defRPr/>
            </a:pPr>
            <a:r>
              <a:rPr lang="da-DK" altLang="da-DK" sz="1000" dirty="0">
                <a:latin typeface="Verdana" pitchFamily="34" charset="0"/>
                <a:ea typeface="ＭＳ Ｐゴシック" pitchFamily="34" charset="-128"/>
              </a:rPr>
              <a:t>Lederen har ret til at lede og fordele arbejdet (ledelsesretten). Lederen udøver sin ledelsesret i samarbejde med de ansatte og deres (tillids)repræsentanter inden for rammerne af:</a:t>
            </a:r>
          </a:p>
          <a:p>
            <a:pPr eaLnBrk="1" hangingPunct="1">
              <a:buFontTx/>
              <a:buNone/>
              <a:defRPr/>
            </a:pPr>
            <a:endParaRPr lang="da-DK" altLang="da-DK" sz="1000" dirty="0">
              <a:latin typeface="Verdana" pitchFamily="34" charset="0"/>
              <a:ea typeface="ＭＳ Ｐゴシック" pitchFamily="34" charset="-128"/>
            </a:endParaRPr>
          </a:p>
          <a:p>
            <a:pPr marL="477790" indent="-477790" eaLnBrk="1" hangingPunct="1">
              <a:buFont typeface="+mj-lt"/>
              <a:buAutoNum type="arabicPeriod"/>
              <a:defRPr/>
            </a:pPr>
            <a:r>
              <a:rPr lang="da-DK" altLang="da-DK" sz="1000" dirty="0">
                <a:latin typeface="Verdana" pitchFamily="34" charset="0"/>
                <a:ea typeface="ＭＳ Ｐゴシック" pitchFamily="34" charset="-128"/>
              </a:rPr>
              <a:t>Den lokale MED-aftale.</a:t>
            </a:r>
          </a:p>
          <a:p>
            <a:pPr marL="477790" indent="-477790" eaLnBrk="1" hangingPunct="1">
              <a:buFont typeface="+mj-lt"/>
              <a:buAutoNum type="arabicPeriod"/>
              <a:defRPr/>
            </a:pPr>
            <a:r>
              <a:rPr lang="da-DK" altLang="da-DK" sz="1000" dirty="0">
                <a:latin typeface="Verdana" pitchFamily="34" charset="0"/>
                <a:ea typeface="ＭＳ Ｐゴシック" pitchFamily="34" charset="-128"/>
              </a:rPr>
              <a:t>Gældende lovgivning, bl.a. lov om arbejdsmiljø.</a:t>
            </a:r>
          </a:p>
          <a:p>
            <a:pPr marL="477790" indent="-477790" eaLnBrk="1" hangingPunct="1">
              <a:buFont typeface="+mj-lt"/>
              <a:buAutoNum type="arabicPeriod"/>
              <a:defRPr/>
            </a:pPr>
            <a:r>
              <a:rPr lang="da-DK" altLang="da-DK" sz="1000" dirty="0">
                <a:latin typeface="Verdana" pitchFamily="34" charset="0"/>
                <a:ea typeface="ＭＳ Ｐゴシック" pitchFamily="34" charset="-128"/>
              </a:rPr>
              <a:t>Hovedaftalerne mellem KL og de faglige organisationer.</a:t>
            </a:r>
          </a:p>
          <a:p>
            <a:pPr marL="477790" indent="-477790" eaLnBrk="1" hangingPunct="1">
              <a:buFont typeface="+mj-lt"/>
              <a:buAutoNum type="arabicPeriod"/>
              <a:defRPr/>
            </a:pPr>
            <a:r>
              <a:rPr lang="da-DK" altLang="da-DK" sz="1000" dirty="0">
                <a:latin typeface="Verdana" pitchFamily="34" charset="0"/>
                <a:ea typeface="ＭＳ Ｐゴシック" pitchFamily="34" charset="-128"/>
              </a:rPr>
              <a:t>De kollektive overenskomster</a:t>
            </a:r>
          </a:p>
          <a:p>
            <a:pPr marL="477790" indent="-477790" eaLnBrk="1" hangingPunct="1">
              <a:buFont typeface="+mj-lt"/>
              <a:buAutoNum type="arabicPeriod"/>
              <a:defRPr/>
            </a:pPr>
            <a:r>
              <a:rPr lang="da-DK" altLang="da-DK" sz="1000" dirty="0">
                <a:latin typeface="Verdana" pitchFamily="34" charset="0"/>
                <a:ea typeface="ＭＳ Ｐゴシック" pitchFamily="34" charset="-128"/>
              </a:rPr>
              <a:t>Styrelsesloven. </a:t>
            </a:r>
          </a:p>
          <a:p>
            <a:pPr marL="477790" indent="-477790" eaLnBrk="1" hangingPunct="1">
              <a:buFont typeface="+mj-lt"/>
              <a:buAutoNum type="arabicPeriod"/>
              <a:defRPr/>
            </a:pPr>
            <a:endParaRPr lang="da-DK" altLang="da-DK" sz="1000" dirty="0">
              <a:latin typeface="Verdana" pitchFamily="34" charset="0"/>
              <a:ea typeface="ＭＳ Ｐゴシック" pitchFamily="34" charset="-128"/>
            </a:endParaRPr>
          </a:p>
          <a:p>
            <a:pPr defTabSz="881939" eaLnBrk="1" hangingPunct="1">
              <a:defRPr/>
            </a:pPr>
            <a:r>
              <a:rPr lang="da-DK" sz="1000" b="0" i="0" dirty="0">
                <a:latin typeface="Verdana" panose="020B0604030504040204" pitchFamily="34" charset="0"/>
                <a:ea typeface="Verdana" panose="020B0604030504040204" pitchFamily="34" charset="0"/>
                <a:cs typeface="Verdana" panose="020B0604030504040204" pitchFamily="34" charset="0"/>
              </a:rPr>
              <a:t>Forpligtelsen for lederen stammer fra hovedaftalerne mellem KL/RLTN og de faglige organisationer</a:t>
            </a:r>
            <a:r>
              <a:rPr lang="da-DK" sz="1000" b="0" i="1" dirty="0">
                <a:latin typeface="Verdana" panose="020B0604030504040204" pitchFamily="34" charset="0"/>
                <a:ea typeface="Verdana" panose="020B0604030504040204" pitchFamily="34" charset="0"/>
                <a:cs typeface="Verdana" panose="020B0604030504040204" pitchFamily="34" charset="0"/>
              </a:rPr>
              <a:t>: </a:t>
            </a:r>
            <a:r>
              <a:rPr lang="da-DK" altLang="da-DK" sz="1000" b="0" i="1" dirty="0">
                <a:latin typeface="Verdana" pitchFamily="34" charset="0"/>
                <a:ea typeface="ＭＳ Ｐゴシック" pitchFamily="34" charset="-128"/>
              </a:rPr>
              <a:t>”</a:t>
            </a:r>
            <a:r>
              <a:rPr lang="da-DK" sz="1000" b="0" i="1" dirty="0">
                <a:latin typeface="Verdana" pitchFamily="34" charset="0"/>
                <a:ea typeface="ＭＳ Ｐゴシック" pitchFamily="34" charset="-128"/>
              </a:rPr>
              <a:t>Ledelsesretten udøves i overensstemmelse med bestemmelserne i de kollektive overenskomster, og  i samarbejde med de ansatte og deres tillidsrepræsentanter i henhold til de til enhver tid gældende aftaler om medindflydelse og medbestemmelse.” </a:t>
            </a:r>
            <a:endParaRPr lang="da-DK" altLang="da-DK" sz="1000" b="0" i="1" dirty="0">
              <a:latin typeface="Verdana" pitchFamily="34" charset="0"/>
              <a:ea typeface="ＭＳ Ｐゴシック" pitchFamily="34" charset="-128"/>
            </a:endParaRPr>
          </a:p>
          <a:p>
            <a:endParaRPr lang="da-DK" dirty="0"/>
          </a:p>
        </p:txBody>
      </p:sp>
    </p:spTree>
    <p:extLst>
      <p:ext uri="{BB962C8B-B14F-4D97-AF65-F5344CB8AC3E}">
        <p14:creationId xmlns:p14="http://schemas.microsoft.com/office/powerpoint/2010/main" val="4235979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sz="1000" b="0" dirty="0">
                <a:latin typeface="Verdana" panose="020B0604030504040204" pitchFamily="34" charset="0"/>
                <a:ea typeface="Verdana" panose="020B0604030504040204" pitchFamily="34" charset="0"/>
                <a:cs typeface="Verdana" panose="020B0604030504040204" pitchFamily="34" charset="0"/>
              </a:rPr>
              <a:t>Vær som underviser særligt opmærksom på at præcisere, at :</a:t>
            </a:r>
          </a:p>
          <a:p>
            <a:pPr defTabSz="955580">
              <a:defRPr/>
            </a:pPr>
            <a:r>
              <a:rPr lang="da-DK" sz="1000" b="0" dirty="0">
                <a:latin typeface="Verdana" panose="020B0604030504040204" pitchFamily="34" charset="0"/>
                <a:ea typeface="Verdana" panose="020B0604030504040204" pitchFamily="34" charset="0"/>
                <a:cs typeface="Verdana" panose="020B0604030504040204" pitchFamily="34" charset="0"/>
              </a:rPr>
              <a:t>Medarbejderrepræsentanterne har en forpligtelse til at varetage alle medarbejderes interesser i forhold til medindflydelse og medbestemmelse. </a:t>
            </a:r>
            <a:r>
              <a:rPr lang="da-DK" altLang="da-DK" sz="1000" b="0" dirty="0">
                <a:latin typeface="Verdana" panose="020B0604030504040204" pitchFamily="34" charset="0"/>
                <a:ea typeface="Verdana" panose="020B0604030504040204" pitchFamily="34" charset="0"/>
                <a:cs typeface="Verdana" panose="020B0604030504040204" pitchFamily="34" charset="0"/>
              </a:rPr>
              <a:t>TR repræsenterer i MED ikke kun sin OK-gruppe. TR sidder i MED på en bredere plads end for sin OK-gruppe. </a:t>
            </a:r>
          </a:p>
          <a:p>
            <a:pPr defTabSz="955580">
              <a:defRPr/>
            </a:pPr>
            <a:endParaRPr lang="da-DK" altLang="da-DK" sz="1000" b="0" dirty="0">
              <a:latin typeface="Verdana" panose="020B0604030504040204" pitchFamily="34" charset="0"/>
              <a:ea typeface="Verdana" panose="020B0604030504040204" pitchFamily="34" charset="0"/>
              <a:cs typeface="Verdana" panose="020B0604030504040204" pitchFamily="34" charset="0"/>
            </a:endParaRPr>
          </a:p>
          <a:p>
            <a:r>
              <a:rPr lang="da-DK" sz="1000" b="0" dirty="0">
                <a:latin typeface="Verdana" panose="020B0604030504040204" pitchFamily="34" charset="0"/>
                <a:ea typeface="Verdana" panose="020B0604030504040204" pitchFamily="34" charset="0"/>
                <a:cs typeface="Verdana" panose="020B0604030504040204" pitchFamily="34" charset="0"/>
              </a:rPr>
              <a:t>Medarbejderrepræsentanterne varetager tilsammen alle medarbejdernes interesser og synspunkter. Den gruppe,  den enkelte er valgt af, er vedkommendes bagland i forhold til at bidrage til at kvalificere MED-samarbejdet. </a:t>
            </a:r>
          </a:p>
          <a:p>
            <a:r>
              <a:rPr lang="da-DK" sz="1000" b="0" dirty="0">
                <a:latin typeface="Verdana" panose="020B0604030504040204" pitchFamily="34" charset="0"/>
                <a:ea typeface="Verdana" panose="020B0604030504040204" pitchFamily="34" charset="0"/>
                <a:cs typeface="Verdana" panose="020B0604030504040204" pitchFamily="34" charset="0"/>
              </a:rPr>
              <a:t>Det er derfor vigtigt, at medarbejderrepræsentanterne er spidse på, hvem der har hvilke OK-grupper som bagland – således at alle medarbejdere </a:t>
            </a:r>
            <a:r>
              <a:rPr lang="da-DK" sz="1000" b="0" dirty="0" err="1">
                <a:latin typeface="Verdana" panose="020B0604030504040204" pitchFamily="34" charset="0"/>
                <a:ea typeface="Verdana" panose="020B0604030504040204" pitchFamily="34" charset="0"/>
                <a:cs typeface="Verdana" panose="020B0604030504040204" pitchFamily="34" charset="0"/>
              </a:rPr>
              <a:t>indtænkes</a:t>
            </a:r>
            <a:r>
              <a:rPr lang="da-DK" sz="1000" b="0" dirty="0">
                <a:latin typeface="Verdana" panose="020B0604030504040204" pitchFamily="34" charset="0"/>
                <a:ea typeface="Verdana" panose="020B0604030504040204" pitchFamily="34" charset="0"/>
                <a:cs typeface="Verdana" panose="020B0604030504040204" pitchFamily="34" charset="0"/>
              </a:rPr>
              <a:t> som bagland, og at ingen bliver glemt. </a:t>
            </a:r>
          </a:p>
          <a:p>
            <a:endParaRPr lang="da-DK" sz="1000" b="0" dirty="0">
              <a:latin typeface="Verdana" panose="020B0604030504040204" pitchFamily="34" charset="0"/>
              <a:ea typeface="Verdana" panose="020B0604030504040204" pitchFamily="34" charset="0"/>
              <a:cs typeface="Verdana" panose="020B0604030504040204" pitchFamily="34" charset="0"/>
            </a:endParaRPr>
          </a:p>
          <a:p>
            <a:r>
              <a:rPr lang="da-DK" sz="1000" b="0" dirty="0">
                <a:latin typeface="Verdana" panose="020B0604030504040204" pitchFamily="34" charset="0"/>
                <a:ea typeface="Verdana" panose="020B0604030504040204" pitchFamily="34" charset="0"/>
                <a:cs typeface="Verdana" panose="020B0604030504040204" pitchFamily="34" charset="0"/>
              </a:rPr>
              <a:t>Henvis evt. til parternes vejledende bemærkninger i MED-håndbogen til § 7 om ”Den eksterne information”. </a:t>
            </a:r>
          </a:p>
          <a:p>
            <a:endParaRPr lang="da-DK" dirty="0"/>
          </a:p>
        </p:txBody>
      </p:sp>
    </p:spTree>
    <p:extLst>
      <p:ext uri="{BB962C8B-B14F-4D97-AF65-F5344CB8AC3E}">
        <p14:creationId xmlns:p14="http://schemas.microsoft.com/office/powerpoint/2010/main" val="1001227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268288" marR="0" lvl="0" indent="-268288" algn="l" defTabSz="914400" rtl="0" eaLnBrk="1" fontAlgn="base" latinLnBrk="0" hangingPunct="1">
              <a:lnSpc>
                <a:spcPct val="100000"/>
              </a:lnSpc>
              <a:spcBef>
                <a:spcPct val="30000"/>
              </a:spcBef>
              <a:spcAft>
                <a:spcPct val="0"/>
              </a:spcAft>
              <a:buClrTx/>
              <a:buSzTx/>
              <a:buFont typeface="Wingdings" pitchFamily="2" charset="2"/>
              <a:buNone/>
              <a:tabLst/>
              <a:defRPr/>
            </a:pPr>
            <a:endParaRPr lang="da-DK" altLang="da-DK" sz="1000" dirty="0">
              <a:latin typeface="Verdana" pitchFamily="34" charset="0"/>
              <a:ea typeface="ＭＳ Ｐゴシック" pitchFamily="34" charset="-128"/>
            </a:endParaRPr>
          </a:p>
          <a:p>
            <a:pPr defTabSz="998644">
              <a:defRPr/>
            </a:pPr>
            <a:r>
              <a:rPr lang="da-DK" sz="1000" b="0" dirty="0">
                <a:latin typeface="Verdana" panose="020B0604030504040204" pitchFamily="34" charset="0"/>
                <a:ea typeface="Verdana" panose="020B0604030504040204" pitchFamily="34" charset="0"/>
                <a:cs typeface="Verdana" panose="020B0604030504040204" pitchFamily="34" charset="0"/>
              </a:rPr>
              <a:t>Bemærk, at selv om AMR og arbejdsleder skal have særligt fokus på dette,  fritager det ikke resten af udvalget for ansvaret for arbejdsmiljøarbejdet. Det er en fælles opgave for hele MED.</a:t>
            </a:r>
          </a:p>
          <a:p>
            <a:pPr defTabSz="998644">
              <a:defRPr/>
            </a:pPr>
            <a:endParaRPr lang="da-DK" sz="1000" dirty="0">
              <a:latin typeface="Verdana" panose="020B0604030504040204" pitchFamily="34" charset="0"/>
              <a:ea typeface="Verdana" panose="020B0604030504040204" pitchFamily="34" charset="0"/>
              <a:cs typeface="Verdana" panose="020B0604030504040204" pitchFamily="34" charset="0"/>
            </a:endParaRPr>
          </a:p>
          <a:p>
            <a:pPr defTabSz="998644">
              <a:defRPr/>
            </a:pPr>
            <a:r>
              <a:rPr lang="da-DK" sz="1000" dirty="0">
                <a:latin typeface="Verdana" panose="020B0604030504040204" pitchFamily="34" charset="0"/>
                <a:ea typeface="Verdana" panose="020B0604030504040204" pitchFamily="34" charset="0"/>
                <a:cs typeface="Verdana" panose="020B0604030504040204" pitchFamily="34" charset="0"/>
              </a:rPr>
              <a:t>Arbejdsmiljørepræsentanten er normalt valgt af og blandt medarbejderne på arbejdspladsen eller arbejdsområdet, og repræsenterer alle medarbejdere uanset faglig organisation/tilknytning.</a:t>
            </a:r>
          </a:p>
          <a:p>
            <a:pPr defTabSz="998644">
              <a:defRPr/>
            </a:pPr>
            <a:endParaRPr lang="da-DK" sz="1000" dirty="0">
              <a:latin typeface="Verdana" panose="020B0604030504040204" pitchFamily="34" charset="0"/>
              <a:ea typeface="Verdana" panose="020B0604030504040204" pitchFamily="34" charset="0"/>
              <a:cs typeface="Verdana" panose="020B0604030504040204" pitchFamily="34" charset="0"/>
            </a:endParaRPr>
          </a:p>
          <a:p>
            <a:pPr defTabSz="998644">
              <a:defRPr/>
            </a:pPr>
            <a:r>
              <a:rPr lang="da-DK" sz="1000" dirty="0">
                <a:latin typeface="Verdana" panose="020B0604030504040204" pitchFamily="34" charset="0"/>
                <a:ea typeface="Verdana" panose="020B0604030504040204" pitchFamily="34" charset="0"/>
                <a:cs typeface="Verdana" panose="020B0604030504040204" pitchFamily="34" charset="0"/>
              </a:rPr>
              <a:t>Arbejdsmiljørepræsentanten/arbejdsmiljørepræsentanterne repræsenterer dermed alle medarbejdere under MED-udvalgets kompetenceområde. </a:t>
            </a:r>
          </a:p>
          <a:p>
            <a:pPr defTabSz="998644">
              <a:defRPr/>
            </a:pPr>
            <a:endParaRPr lang="da-DK" sz="1000" dirty="0">
              <a:latin typeface="Verdana" panose="020B0604030504040204" pitchFamily="34" charset="0"/>
              <a:ea typeface="Verdana" panose="020B0604030504040204" pitchFamily="34" charset="0"/>
              <a:cs typeface="Verdana" panose="020B0604030504040204" pitchFamily="34" charset="0"/>
            </a:endParaRPr>
          </a:p>
          <a:p>
            <a:pPr defTabSz="998644">
              <a:defRPr/>
            </a:pPr>
            <a:r>
              <a:rPr lang="da-DK" sz="1000" dirty="0">
                <a:latin typeface="Verdana" panose="020B0604030504040204" pitchFamily="34" charset="0"/>
                <a:ea typeface="Verdana" panose="020B0604030504040204" pitchFamily="34" charset="0"/>
                <a:cs typeface="Verdana" panose="020B0604030504040204" pitchFamily="34" charset="0"/>
              </a:rPr>
              <a:t>Arbejdsmiljørepræsentanterne og de udpegede arbejdsledere gennemfører den tre dages lovpligtige arbejdsmiljøuddannelse og tilbydes desuden supplerende arbejdsmiljøuddannelse. Denne viden er vigtig i forhold til drøftelserne af arbejdsmiljø i MED-udvalget. </a:t>
            </a:r>
            <a:br>
              <a:rPr lang="da-DK" sz="1000" dirty="0">
                <a:latin typeface="Verdana" panose="020B0604030504040204" pitchFamily="34" charset="0"/>
                <a:ea typeface="Verdana" panose="020B0604030504040204" pitchFamily="34" charset="0"/>
                <a:cs typeface="Verdana" panose="020B0604030504040204" pitchFamily="34" charset="0"/>
              </a:rPr>
            </a:br>
            <a:br>
              <a:rPr lang="da-DK" sz="1000" dirty="0">
                <a:latin typeface="Verdana" panose="020B0604030504040204" pitchFamily="34" charset="0"/>
                <a:ea typeface="Verdana" panose="020B0604030504040204" pitchFamily="34" charset="0"/>
                <a:cs typeface="Verdana" panose="020B0604030504040204" pitchFamily="34" charset="0"/>
              </a:rPr>
            </a:br>
            <a:r>
              <a:rPr lang="da-DK" sz="1000" dirty="0">
                <a:latin typeface="Verdana" panose="020B0604030504040204" pitchFamily="34" charset="0"/>
                <a:ea typeface="Verdana" panose="020B0604030504040204" pitchFamily="34" charset="0"/>
                <a:cs typeface="Verdana" panose="020B0604030504040204" pitchFamily="34" charset="0"/>
              </a:rPr>
              <a:t>Det er vigtigt, at du forud for uddannelsen sætter dig grundigt ind i den lokale MED-aftale. Her er MED-udvalget og arbejdsmiljørepræsentanten/arbejdsmiljø-gruppens arbejdsmiljøopgaver beskrevet. </a:t>
            </a:r>
          </a:p>
          <a:p>
            <a:pPr defTabSz="998644">
              <a:defRPr/>
            </a:pPr>
            <a:endParaRPr lang="da-DK" sz="1000" dirty="0">
              <a:latin typeface="Verdana" panose="020B0604030504040204" pitchFamily="34" charset="0"/>
              <a:ea typeface="Verdana" panose="020B0604030504040204" pitchFamily="34" charset="0"/>
              <a:cs typeface="Verdana" panose="020B0604030504040204" pitchFamily="34" charset="0"/>
            </a:endParaRPr>
          </a:p>
          <a:p>
            <a:pPr defTabSz="998644">
              <a:defRPr/>
            </a:pPr>
            <a:r>
              <a:rPr lang="da-DK" sz="1000" dirty="0">
                <a:latin typeface="Verdana" panose="020B0604030504040204" pitchFamily="34" charset="0"/>
                <a:ea typeface="Verdana" panose="020B0604030504040204" pitchFamily="34" charset="0"/>
                <a:cs typeface="Verdana" panose="020B0604030504040204" pitchFamily="34" charset="0"/>
              </a:rPr>
              <a:t>Der kan i den lokale MED-aftale være aftalt en organisering af arbejdsmiljøarbejdet, hvor der ikke er arbejdsmiljøgrupper, og hvor arbejdsmiljøgruppens opgaver løses af et MED-udvalg eller et personalemøde med MED-status. Dette er dog yderst sjældent.</a:t>
            </a:r>
          </a:p>
          <a:p>
            <a:pPr defTabSz="998644">
              <a:defRPr/>
            </a:pPr>
            <a:endParaRPr lang="da-DK" sz="1000"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a:p>
            <a:pPr>
              <a:defRPr/>
            </a:pPr>
            <a:endParaRPr lang="da-DK" altLang="da-DK" sz="1000" dirty="0">
              <a:latin typeface="Verdana" pitchFamily="34" charset="0"/>
              <a:ea typeface="ＭＳ Ｐゴシック" pitchFamily="34" charset="-128"/>
            </a:endParaRPr>
          </a:p>
          <a:p>
            <a:endParaRPr lang="da-DK" dirty="0"/>
          </a:p>
        </p:txBody>
      </p:sp>
    </p:spTree>
    <p:extLst>
      <p:ext uri="{BB962C8B-B14F-4D97-AF65-F5344CB8AC3E}">
        <p14:creationId xmlns:p14="http://schemas.microsoft.com/office/powerpoint/2010/main" val="11455593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STEP%206%20:..:%20Tilretninger/Power%20Point/PUF_PP_Standard.pn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STEP%206%20:..:%20Tilretninger/Power%20Point/PUF_PP_Standard2.pn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7" name="Picture 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ctrTitle" hasCustomPrompt="1"/>
          </p:nvPr>
        </p:nvSpPr>
        <p:spPr>
          <a:xfrm>
            <a:off x="1259632" y="2780928"/>
            <a:ext cx="6624736" cy="1080120"/>
          </a:xfrm>
        </p:spPr>
        <p:txBody>
          <a:bodyPr anchor="b"/>
          <a:lstStyle>
            <a:lvl1pPr algn="ctr">
              <a:defRPr sz="6000"/>
            </a:lvl1pPr>
          </a:lstStyle>
          <a:p>
            <a:r>
              <a:rPr lang="da-DK" dirty="0"/>
              <a:t>Overskrift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375577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1940288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2025040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318434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2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120913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2390132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740829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1542636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7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3177535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2" name="Picture 11">
            <a:hlinkClick r:id="rId2" action="ppaction://hlinkfile"/>
          </p:cNvPr>
          <p:cNvPicPr>
            <a:picLocks noChangeAspect="1"/>
          </p:cNvPicPr>
          <p:nvPr userDrawn="1"/>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 Placeholder 11"/>
          <p:cNvSpPr>
            <a:spLocks noGrp="1"/>
          </p:cNvSpPr>
          <p:nvPr>
            <p:ph type="body" sz="quarter" idx="10" hasCustomPrompt="1"/>
          </p:nvPr>
        </p:nvSpPr>
        <p:spPr>
          <a:xfrm>
            <a:off x="1163140" y="1"/>
            <a:ext cx="5687615" cy="1289783"/>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anchor="ctr" anchorCtr="0">
            <a:normAutofit/>
          </a:bodyPr>
          <a:lstStyle>
            <a:lvl1pPr marL="0" indent="0">
              <a:buNone/>
              <a:defRPr lang="da-DK" sz="2800" smtClean="0">
                <a:solidFill>
                  <a:schemeClr val="bg1"/>
                </a:solidFill>
                <a:effectLst/>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Det skal du vide efter uddannelsen</a:t>
            </a:r>
            <a:endParaRPr lang="en-US" dirty="0"/>
          </a:p>
        </p:txBody>
      </p:sp>
      <p:sp>
        <p:nvSpPr>
          <p:cNvPr id="11" name="Text Placeholder 11"/>
          <p:cNvSpPr>
            <a:spLocks noGrp="1"/>
          </p:cNvSpPr>
          <p:nvPr>
            <p:ph type="body" sz="quarter" idx="11" hasCustomPrompt="1"/>
          </p:nvPr>
        </p:nvSpPr>
        <p:spPr>
          <a:xfrm>
            <a:off x="1163140" y="1289785"/>
            <a:ext cx="5687615" cy="4985886"/>
          </a:xfrm>
          <a:prstGeom prst="rect">
            <a:avLst/>
          </a:prstGeom>
          <a:noFill/>
          <a:ln>
            <a:noFill/>
          </a:ln>
        </p:spPr>
        <p:style>
          <a:lnRef idx="2">
            <a:schemeClr val="dk1">
              <a:shade val="50000"/>
            </a:schemeClr>
          </a:lnRef>
          <a:fillRef idx="1">
            <a:schemeClr val="dk1"/>
          </a:fillRef>
          <a:effectRef idx="0">
            <a:schemeClr val="dk1"/>
          </a:effectRef>
          <a:fontRef idx="none"/>
        </p:style>
        <p:txBody>
          <a:bodyPr lIns="0" tIns="0" rIns="0" bIns="0" numCol="1" spcCol="720000" anchor="ctr" anchorCtr="0">
            <a:normAutofit/>
          </a:bodyPr>
          <a:lstStyle>
            <a:lvl1pPr marL="0" indent="0">
              <a:buFont typeface="Arial" panose="020B0604020202020204" pitchFamily="34" charset="0"/>
              <a:buNone/>
              <a:defRPr lang="da-DK" sz="2800" smtClean="0">
                <a:effectLst/>
                <a:latin typeface="Verdana" panose="020B0604030504040204" pitchFamily="34" charset="0"/>
                <a:ea typeface="Verdana" panose="020B0604030504040204" pitchFamily="34" charset="0"/>
                <a:cs typeface="Verdana" panose="020B0604030504040204" pitchFamily="34" charset="0"/>
              </a:defRPr>
            </a:lvl1pPr>
          </a:lstStyle>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Være klædt på til arbejdet i arbejdsmiljøgruppen</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Kende uddannelsens overordnede formål</a:t>
            </a:r>
          </a:p>
          <a:p>
            <a:pPr lvl="0"/>
            <a:r>
              <a:rPr lang="da-DK" sz="1000" dirty="0">
                <a:effectLst/>
                <a:latin typeface="Verdana" panose="020B0604030504040204" pitchFamily="34" charset="0"/>
                <a:ea typeface="Calibri" panose="020F0502020204030204" pitchFamily="34" charset="0"/>
                <a:cs typeface="Times New Roman" panose="02020603050405020304" pitchFamily="18" charset="0"/>
              </a:rPr>
              <a:t>Være bevidst om betydningen af supplerende uddannelse</a:t>
            </a:r>
          </a:p>
          <a:p>
            <a:pPr lvl="0"/>
            <a:endParaRPr lang="en-US" dirty="0"/>
          </a:p>
        </p:txBody>
      </p:sp>
    </p:spTree>
    <p:extLst>
      <p:ext uri="{BB962C8B-B14F-4D97-AF65-F5344CB8AC3E}">
        <p14:creationId xmlns:p14="http://schemas.microsoft.com/office/powerpoint/2010/main" val="255621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Titel 1"/>
          <p:cNvSpPr>
            <a:spLocks noGrp="1"/>
          </p:cNvSpPr>
          <p:nvPr>
            <p:ph type="title"/>
          </p:nvPr>
        </p:nvSpPr>
        <p:spPr>
          <a:xfrm>
            <a:off x="413148" y="1268760"/>
            <a:ext cx="8371321" cy="431800"/>
          </a:xfrm>
        </p:spPr>
        <p:txBody>
          <a:bodyPr/>
          <a:lstStyle/>
          <a:p>
            <a:r>
              <a:rPr lang="da-DK"/>
              <a:t>Klik for at redigere i master</a:t>
            </a:r>
            <a:endParaRPr lang="da-DK" dirty="0"/>
          </a:p>
        </p:txBody>
      </p:sp>
      <p:sp>
        <p:nvSpPr>
          <p:cNvPr id="5" name="Pladsholder til indhold 2"/>
          <p:cNvSpPr>
            <a:spLocks noGrp="1"/>
          </p:cNvSpPr>
          <p:nvPr>
            <p:ph idx="1"/>
          </p:nvPr>
        </p:nvSpPr>
        <p:spPr>
          <a:xfrm>
            <a:off x="413148" y="1844824"/>
            <a:ext cx="8371321" cy="417646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rugerdefineret layout">
    <p:spTree>
      <p:nvGrpSpPr>
        <p:cNvPr id="1" name=""/>
        <p:cNvGrpSpPr/>
        <p:nvPr/>
      </p:nvGrpSpPr>
      <p:grpSpPr>
        <a:xfrm>
          <a:off x="0" y="0"/>
          <a:ext cx="0" cy="0"/>
          <a:chOff x="0" y="0"/>
          <a:chExt cx="0" cy="0"/>
        </a:xfrm>
      </p:grpSpPr>
      <p:sp>
        <p:nvSpPr>
          <p:cNvPr id="5" name="Pladsholder til indhold 2"/>
          <p:cNvSpPr>
            <a:spLocks noGrp="1"/>
          </p:cNvSpPr>
          <p:nvPr>
            <p:ph sz="half" idx="1"/>
          </p:nvPr>
        </p:nvSpPr>
        <p:spPr>
          <a:xfrm>
            <a:off x="413539" y="1844824"/>
            <a:ext cx="4050450" cy="4248472"/>
          </a:xfrm>
        </p:spPr>
        <p:txBody>
          <a:bodyPr/>
          <a:lstStyle>
            <a:lvl1pPr>
              <a:defRPr sz="1350"/>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200"/>
            </a:lvl2pPr>
            <a:lvl3pPr>
              <a:defRPr sz="1050"/>
            </a:lvl3pPr>
            <a:lvl4pPr>
              <a:defRPr sz="900"/>
            </a:lvl4pPr>
            <a:lvl5pPr>
              <a:defRPr sz="750"/>
            </a:lvl5pPr>
            <a:lvl6pPr>
              <a:defRPr sz="1350"/>
            </a:lvl6pPr>
            <a:lvl7pPr>
              <a:defRPr sz="1350"/>
            </a:lvl7pPr>
            <a:lvl8pPr>
              <a:defRPr sz="1350"/>
            </a:lvl8pPr>
            <a:lvl9pPr>
              <a:defRPr sz="1350"/>
            </a:lvl9pPr>
          </a:lstStyle>
          <a:p>
            <a:pPr lvl="0"/>
            <a:r>
              <a:rPr lang="da-DK"/>
              <a:t>Rediger typografien i masterens</a:t>
            </a:r>
          </a:p>
          <a:p>
            <a:pPr lvl="1"/>
            <a:r>
              <a:rPr lang="da-DK"/>
              <a:t>Andet niveau</a:t>
            </a:r>
          </a:p>
        </p:txBody>
      </p:sp>
      <p:sp>
        <p:nvSpPr>
          <p:cNvPr id="6" name="Pladsholder til indhold 3"/>
          <p:cNvSpPr>
            <a:spLocks noGrp="1"/>
          </p:cNvSpPr>
          <p:nvPr>
            <p:ph sz="half" idx="2"/>
          </p:nvPr>
        </p:nvSpPr>
        <p:spPr>
          <a:xfrm>
            <a:off x="4615662" y="1853554"/>
            <a:ext cx="4168806" cy="4239742"/>
          </a:xfrm>
        </p:spPr>
        <p:txBody>
          <a:bodyPr/>
          <a:lstStyle>
            <a:lvl1pPr>
              <a:defRPr sz="1350"/>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200"/>
            </a:lvl2pPr>
            <a:lvl3pPr>
              <a:defRPr sz="1050"/>
            </a:lvl3pPr>
            <a:lvl4pPr>
              <a:defRPr sz="900"/>
            </a:lvl4pPr>
            <a:lvl5pPr>
              <a:defRPr sz="750"/>
            </a:lvl5pPr>
            <a:lvl6pPr>
              <a:defRPr sz="1350"/>
            </a:lvl6pPr>
            <a:lvl7pPr>
              <a:defRPr sz="1350"/>
            </a:lvl7pPr>
            <a:lvl8pPr>
              <a:defRPr sz="1350"/>
            </a:lvl8pPr>
            <a:lvl9pPr>
              <a:defRPr sz="1350"/>
            </a:lvl9pPr>
          </a:lstStyle>
          <a:p>
            <a:pPr lvl="0"/>
            <a:r>
              <a:rPr lang="da-DK"/>
              <a:t>Rediger typografien i masterens</a:t>
            </a:r>
          </a:p>
          <a:p>
            <a:pPr lvl="1"/>
            <a:r>
              <a:rPr lang="da-DK"/>
              <a:t>Andet niveau</a:t>
            </a:r>
          </a:p>
        </p:txBody>
      </p:sp>
      <p:sp>
        <p:nvSpPr>
          <p:cNvPr id="8" name="Rectangle 2"/>
          <p:cNvSpPr>
            <a:spLocks noGrp="1" noChangeArrowheads="1"/>
          </p:cNvSpPr>
          <p:nvPr>
            <p:ph type="title"/>
          </p:nvPr>
        </p:nvSpPr>
        <p:spPr bwMode="auto">
          <a:xfrm>
            <a:off x="413148" y="1268760"/>
            <a:ext cx="8371320" cy="4318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da-DK"/>
              <a:t>Klik for at redigere i master</a:t>
            </a:r>
            <a:endParaRPr lang="da-DK" dirty="0"/>
          </a:p>
        </p:txBody>
      </p:sp>
      <p:sp>
        <p:nvSpPr>
          <p:cNvPr id="7" name="Pladsholder til indhold 3"/>
          <p:cNvSpPr>
            <a:spLocks noGrp="1"/>
          </p:cNvSpPr>
          <p:nvPr>
            <p:ph sz="quarter" idx="10" hasCustomPrompt="1"/>
          </p:nvPr>
        </p:nvSpPr>
        <p:spPr>
          <a:xfrm>
            <a:off x="413148" y="549275"/>
            <a:ext cx="3618793" cy="431800"/>
          </a:xfrm>
        </p:spPr>
        <p:txBody>
          <a:bodyPr/>
          <a:lstStyle>
            <a:lvl1pPr marL="0" marR="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da-DK" dirty="0"/>
              <a:t>Indsæt OMRÅDE/KATEGORI</a:t>
            </a:r>
          </a:p>
          <a:p>
            <a:pPr marL="0" marR="0" lvl="0" indent="0" algn="l" defTabSz="6858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lang="da-DK" dirty="0"/>
          </a:p>
        </p:txBody>
      </p:sp>
    </p:spTree>
    <p:extLst>
      <p:ext uri="{BB962C8B-B14F-4D97-AF65-F5344CB8AC3E}">
        <p14:creationId xmlns:p14="http://schemas.microsoft.com/office/powerpoint/2010/main" val="29996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rugerdefineret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endParaRPr lang="da-DK" dirty="0"/>
          </a:p>
        </p:txBody>
      </p:sp>
      <p:sp>
        <p:nvSpPr>
          <p:cNvPr id="3"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1265477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rugerdefineret layou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43508" y="1052736"/>
            <a:ext cx="8856984" cy="5248800"/>
          </a:xfrm>
        </p:spPr>
        <p:txBody>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dirty="0"/>
              <a:t> Klik på ikonet for at tilføje et billede</a:t>
            </a:r>
          </a:p>
        </p:txBody>
      </p:sp>
      <p:sp>
        <p:nvSpPr>
          <p:cNvPr id="3"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427287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rugerdefineret layout">
    <p:spTree>
      <p:nvGrpSpPr>
        <p:cNvPr id="1" name=""/>
        <p:cNvGrpSpPr/>
        <p:nvPr/>
      </p:nvGrpSpPr>
      <p:grpSpPr>
        <a:xfrm>
          <a:off x="0" y="0"/>
          <a:ext cx="0" cy="0"/>
          <a:chOff x="0" y="0"/>
          <a:chExt cx="0" cy="0"/>
        </a:xfrm>
      </p:grpSpPr>
      <p:sp>
        <p:nvSpPr>
          <p:cNvPr id="5" name="Titel 1"/>
          <p:cNvSpPr>
            <a:spLocks noGrp="1"/>
          </p:cNvSpPr>
          <p:nvPr>
            <p:ph type="title"/>
          </p:nvPr>
        </p:nvSpPr>
        <p:spPr>
          <a:xfrm>
            <a:off x="413147" y="1268759"/>
            <a:ext cx="3041568" cy="1162050"/>
          </a:xfrm>
        </p:spPr>
        <p:txBody>
          <a:bodyPr anchor="b"/>
          <a:lstStyle>
            <a:lvl1pPr algn="l">
              <a:defRPr sz="1500" b="1">
                <a:latin typeface="+mj-lt"/>
              </a:defRPr>
            </a:lvl1pPr>
          </a:lstStyle>
          <a:p>
            <a:r>
              <a:rPr lang="da-DK"/>
              <a:t>Klik for at redigere i master</a:t>
            </a:r>
            <a:endParaRPr lang="da-DK" dirty="0"/>
          </a:p>
        </p:txBody>
      </p:sp>
      <p:sp>
        <p:nvSpPr>
          <p:cNvPr id="6" name="Pladsholder til indhold 2"/>
          <p:cNvSpPr>
            <a:spLocks noGrp="1"/>
          </p:cNvSpPr>
          <p:nvPr>
            <p:ph idx="1"/>
          </p:nvPr>
        </p:nvSpPr>
        <p:spPr>
          <a:xfrm>
            <a:off x="3545887" y="1250504"/>
            <a:ext cx="2671136" cy="4842792"/>
          </a:xfrm>
        </p:spPr>
        <p:txBody>
          <a:bodyPr/>
          <a:lstStyle>
            <a:lvl1pPr>
              <a:defRPr sz="1350">
                <a:latin typeface="+mn-lt"/>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sz="1350">
                <a:latin typeface="+mn-lt"/>
              </a:defRPr>
            </a:lvl2pPr>
            <a:lvl3pPr>
              <a:defRPr sz="1050"/>
            </a:lvl3pPr>
            <a:lvl4pPr>
              <a:defRPr sz="900"/>
            </a:lvl4pPr>
            <a:lvl5pPr>
              <a:defRPr sz="750"/>
            </a:lvl5pPr>
            <a:lvl6pPr>
              <a:defRPr sz="1500"/>
            </a:lvl6pPr>
            <a:lvl7pPr>
              <a:defRPr sz="1500"/>
            </a:lvl7pPr>
            <a:lvl8pPr>
              <a:defRPr sz="1500"/>
            </a:lvl8pPr>
            <a:lvl9pPr>
              <a:defRPr sz="15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tekst 3"/>
          <p:cNvSpPr>
            <a:spLocks noGrp="1"/>
          </p:cNvSpPr>
          <p:nvPr>
            <p:ph type="body" sz="half" idx="2"/>
          </p:nvPr>
        </p:nvSpPr>
        <p:spPr>
          <a:xfrm>
            <a:off x="413147" y="2624508"/>
            <a:ext cx="3041568" cy="3468788"/>
          </a:xfrm>
        </p:spPr>
        <p:txBody>
          <a:bodyPr/>
          <a:lstStyle>
            <a:lvl1pPr marL="0" indent="0">
              <a:buNone/>
              <a:defRPr sz="13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Rediger typografien i masterens</a:t>
            </a:r>
          </a:p>
        </p:txBody>
      </p:sp>
      <p:sp>
        <p:nvSpPr>
          <p:cNvPr id="8" name="Pladsholder til indhold 2"/>
          <p:cNvSpPr>
            <a:spLocks noGrp="1"/>
          </p:cNvSpPr>
          <p:nvPr>
            <p:ph idx="11"/>
          </p:nvPr>
        </p:nvSpPr>
        <p:spPr>
          <a:xfrm>
            <a:off x="6308194" y="1246434"/>
            <a:ext cx="2671136" cy="4846862"/>
          </a:xfrm>
        </p:spPr>
        <p:txBody>
          <a:bodyPr/>
          <a:lstStyle>
            <a:lvl1pPr>
              <a:defRPr sz="1350">
                <a:latin typeface="+mn-lt"/>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tab pos="200025" algn="l"/>
              </a:tabLst>
              <a:defRPr sz="1350">
                <a:latin typeface="+mn-lt"/>
              </a:defRPr>
            </a:lvl2pPr>
            <a:lvl3pPr>
              <a:tabLst/>
              <a:defRPr sz="1050"/>
            </a:lvl3pPr>
            <a:lvl4pPr>
              <a:tabLst/>
              <a:defRPr sz="900"/>
            </a:lvl4pPr>
            <a:lvl5pPr>
              <a:tabLst/>
              <a:defRPr sz="750"/>
            </a:lvl5pPr>
            <a:lvl6pPr>
              <a:defRPr sz="1500"/>
            </a:lvl6pPr>
            <a:lvl7pPr>
              <a:defRPr sz="1500"/>
            </a:lvl7pPr>
            <a:lvl8pPr>
              <a:defRPr sz="1500"/>
            </a:lvl8pPr>
            <a:lvl9pPr>
              <a:defRPr sz="1500"/>
            </a:lvl9pPr>
          </a:lstStyle>
          <a:p>
            <a:pPr lvl="0"/>
            <a:r>
              <a:rPr lang="da-DK"/>
              <a:t>Rediger typografien i masterens</a:t>
            </a:r>
          </a:p>
          <a:p>
            <a:pPr lvl="1"/>
            <a:r>
              <a:rPr lang="da-DK"/>
              <a:t>Andet niveau</a:t>
            </a:r>
          </a:p>
        </p:txBody>
      </p:sp>
      <p:sp>
        <p:nvSpPr>
          <p:cNvPr id="9"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2071025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rugerdefineret layout">
    <p:spTree>
      <p:nvGrpSpPr>
        <p:cNvPr id="1" name=""/>
        <p:cNvGrpSpPr/>
        <p:nvPr/>
      </p:nvGrpSpPr>
      <p:grpSpPr>
        <a:xfrm>
          <a:off x="0" y="0"/>
          <a:ext cx="0" cy="0"/>
          <a:chOff x="0" y="0"/>
          <a:chExt cx="0" cy="0"/>
        </a:xfrm>
      </p:grpSpPr>
      <p:sp>
        <p:nvSpPr>
          <p:cNvPr id="9" name="Titel 1"/>
          <p:cNvSpPr>
            <a:spLocks noGrp="1"/>
          </p:cNvSpPr>
          <p:nvPr>
            <p:ph type="title"/>
          </p:nvPr>
        </p:nvSpPr>
        <p:spPr>
          <a:xfrm>
            <a:off x="4139952" y="1268760"/>
            <a:ext cx="4752528" cy="432048"/>
          </a:xfrm>
        </p:spPr>
        <p:txBody>
          <a:bodyPr anchor="b"/>
          <a:lstStyle>
            <a:lvl1pPr algn="l">
              <a:defRPr sz="1500" b="1">
                <a:latin typeface="+mj-lt"/>
              </a:defRPr>
            </a:lvl1pPr>
          </a:lstStyle>
          <a:p>
            <a:r>
              <a:rPr lang="da-DK"/>
              <a:t>Klik for at redigere i master</a:t>
            </a:r>
            <a:endParaRPr lang="da-DK" dirty="0"/>
          </a:p>
        </p:txBody>
      </p:sp>
      <p:sp>
        <p:nvSpPr>
          <p:cNvPr id="10" name="Pladsholder til tekst 3"/>
          <p:cNvSpPr>
            <a:spLocks noGrp="1"/>
          </p:cNvSpPr>
          <p:nvPr>
            <p:ph type="body" sz="half" idx="2"/>
          </p:nvPr>
        </p:nvSpPr>
        <p:spPr>
          <a:xfrm>
            <a:off x="4147129" y="1988840"/>
            <a:ext cx="4745351" cy="365918"/>
          </a:xfrm>
        </p:spPr>
        <p:txBody>
          <a:bodyPr/>
          <a:lstStyle>
            <a:lvl1pPr marL="0" indent="0">
              <a:buNone/>
              <a:defRPr sz="1350">
                <a:latin typeface="+mn-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Rediger typografien i masterens</a:t>
            </a:r>
          </a:p>
        </p:txBody>
      </p:sp>
      <p:sp>
        <p:nvSpPr>
          <p:cNvPr id="11" name="Pladsholder til billede 2"/>
          <p:cNvSpPr>
            <a:spLocks noGrp="1"/>
          </p:cNvSpPr>
          <p:nvPr>
            <p:ph type="pic" idx="1"/>
          </p:nvPr>
        </p:nvSpPr>
        <p:spPr>
          <a:xfrm>
            <a:off x="143508" y="1052736"/>
            <a:ext cx="3888432" cy="5040560"/>
          </a:xfrm>
        </p:spPr>
        <p:txBody>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da-DK" dirty="0"/>
          </a:p>
        </p:txBody>
      </p:sp>
      <p:sp>
        <p:nvSpPr>
          <p:cNvPr id="5"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Indsæt OMRÅDE/KATEGORI</a:t>
            </a:r>
          </a:p>
        </p:txBody>
      </p:sp>
    </p:spTree>
    <p:extLst>
      <p:ext uri="{BB962C8B-B14F-4D97-AF65-F5344CB8AC3E}">
        <p14:creationId xmlns:p14="http://schemas.microsoft.com/office/powerpoint/2010/main" val="3613235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
        <p:nvSpPr>
          <p:cNvPr id="7" name="Pladsholder til indhold 2"/>
          <p:cNvSpPr txBox="1">
            <a:spLocks/>
          </p:cNvSpPr>
          <p:nvPr userDrawn="1"/>
        </p:nvSpPr>
        <p:spPr>
          <a:xfrm>
            <a:off x="413148" y="476672"/>
            <a:ext cx="7417345" cy="431800"/>
          </a:xfrm>
          <a:prstGeom prst="rect">
            <a:avLst/>
          </a:prstGeom>
          <a:noFill/>
          <a:ln w="12700" cap="flat" cmpd="sng" algn="ctr">
            <a:noFill/>
            <a:prstDash val="solid"/>
            <a:miter lim="800000"/>
          </a:ln>
          <a:effectLst/>
        </p:spPr>
        <p:txBody>
          <a:bodyPr lIns="0" tIns="0" rIns="0" bIns="0" anchor="ctr" anchorCtr="0">
            <a:normAutofit/>
          </a:bodyPr>
          <a:lstStyle>
            <a:lvl1pPr marL="0" indent="0" algn="l" defTabSz="685800" rtl="0" eaLnBrk="1" latinLnBrk="0" hangingPunct="1">
              <a:lnSpc>
                <a:spcPct val="90000"/>
              </a:lnSpc>
              <a:spcBef>
                <a:spcPts val="750"/>
              </a:spcBef>
              <a:buFont typeface="Arial"/>
              <a:buNone/>
              <a:defRPr lang="da-DK" sz="2800" kern="1200" smtClean="0">
                <a:solidFill>
                  <a:schemeClr val="bg1"/>
                </a:solidFill>
                <a:effectLst/>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endParaRPr lang="da-DK" sz="2400" dirty="0">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0707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el og indholdsobjekt">
    <p:spTree>
      <p:nvGrpSpPr>
        <p:cNvPr id="1" name=""/>
        <p:cNvGrpSpPr/>
        <p:nvPr/>
      </p:nvGrpSpPr>
      <p:grpSpPr>
        <a:xfrm>
          <a:off x="0" y="0"/>
          <a:ext cx="0" cy="0"/>
          <a:chOff x="0" y="0"/>
          <a:chExt cx="0" cy="0"/>
        </a:xfrm>
      </p:grpSpPr>
      <p:sp>
        <p:nvSpPr>
          <p:cNvPr id="5" name="Pladsholder til indhold 2"/>
          <p:cNvSpPr>
            <a:spLocks noGrp="1"/>
          </p:cNvSpPr>
          <p:nvPr>
            <p:ph idx="1"/>
          </p:nvPr>
        </p:nvSpPr>
        <p:spPr>
          <a:xfrm>
            <a:off x="413148" y="1268760"/>
            <a:ext cx="8371321" cy="4896544"/>
          </a:xfrm>
        </p:spPr>
        <p:txBody>
          <a:bodyPr/>
          <a:lstStyle>
            <a:lvl1pPr>
              <a:defRPr/>
            </a:lvl1pPr>
            <a:lvl2pPr marL="214313" marR="0" indent="-214313" algn="l" defTabSz="685800" rtl="0" eaLnBrk="1" fontAlgn="base" latinLnBrk="0" hangingPunct="1">
              <a:lnSpc>
                <a:spcPct val="100000"/>
              </a:lnSpc>
              <a:spcBef>
                <a:spcPct val="20000"/>
              </a:spcBef>
              <a:spcAft>
                <a:spcPct val="0"/>
              </a:spcAft>
              <a:buClrTx/>
              <a:buSzPct val="120000"/>
              <a:buFont typeface="Arial" panose="020B0604020202020204" pitchFamily="34" charset="0"/>
              <a:buChar char="•"/>
              <a:tabLst/>
              <a:defRPr/>
            </a:lvl2pPr>
            <a:lvl3pPr marL="405000" indent="0">
              <a:buNone/>
              <a:defRPr/>
            </a:lvl3pPr>
          </a:lstStyle>
          <a:p>
            <a:pPr lvl="0"/>
            <a:r>
              <a:rPr lang="da-DK"/>
              <a:t>Rediger typografien i masterens</a:t>
            </a:r>
          </a:p>
          <a:p>
            <a:pPr lvl="1"/>
            <a:r>
              <a:rPr lang="da-DK"/>
              <a:t>Andet niveau</a:t>
            </a:r>
          </a:p>
          <a:p>
            <a:pPr lvl="2"/>
            <a:r>
              <a:rPr lang="da-DK"/>
              <a:t>Tredje niveau</a:t>
            </a:r>
          </a:p>
          <a:p>
            <a:pPr lvl="3"/>
            <a:r>
              <a:rPr lang="da-DK"/>
              <a:t>Fjerde niveau</a:t>
            </a:r>
          </a:p>
        </p:txBody>
      </p:sp>
      <p:sp>
        <p:nvSpPr>
          <p:cNvPr id="4" name="Pladsholder til indhold 3"/>
          <p:cNvSpPr>
            <a:spLocks noGrp="1"/>
          </p:cNvSpPr>
          <p:nvPr>
            <p:ph sz="quarter" idx="10" hasCustomPrompt="1"/>
          </p:nvPr>
        </p:nvSpPr>
        <p:spPr>
          <a:xfrm>
            <a:off x="413148" y="549275"/>
            <a:ext cx="3618793" cy="431800"/>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Overskrift</a:t>
            </a:r>
          </a:p>
        </p:txBody>
      </p:sp>
      <p:sp>
        <p:nvSpPr>
          <p:cNvPr id="6" name="Pladsholder til indhold 3"/>
          <p:cNvSpPr>
            <a:spLocks noGrp="1"/>
          </p:cNvSpPr>
          <p:nvPr>
            <p:ph sz="quarter" idx="11" hasCustomPrompt="1"/>
          </p:nvPr>
        </p:nvSpPr>
        <p:spPr>
          <a:xfrm>
            <a:off x="7704348" y="5877272"/>
            <a:ext cx="1080120" cy="288032"/>
          </a:xfrm>
        </p:spPr>
        <p:txBody>
          <a:bodyPr/>
          <a:lstStyle>
            <a:lvl1pPr marL="0" indent="0" algn="l">
              <a:buFont typeface="Arial" panose="020B0604020202020204" pitchFamily="34" charset="0"/>
              <a:buNone/>
              <a:defRPr sz="938" baseline="0">
                <a:latin typeface="+mn-lt"/>
              </a:defRPr>
            </a:lvl1pPr>
            <a:lvl2pPr marL="0" indent="0" algn="l">
              <a:buNone/>
              <a:defRPr sz="938">
                <a:latin typeface="+mn-lt"/>
              </a:defRPr>
            </a:lvl2pPr>
            <a:lvl3pPr marL="405000" indent="0" algn="l">
              <a:buNone/>
              <a:defRPr sz="938">
                <a:latin typeface="+mn-lt"/>
              </a:defRPr>
            </a:lvl3pPr>
            <a:lvl4pPr marL="637200" indent="0" algn="l">
              <a:buNone/>
              <a:defRPr sz="938">
                <a:latin typeface="+mn-lt"/>
              </a:defRPr>
            </a:lvl4pPr>
            <a:lvl5pPr marL="839700" indent="0" algn="l">
              <a:buNone/>
              <a:defRPr sz="938">
                <a:latin typeface="+mn-lt"/>
              </a:defRPr>
            </a:lvl5pPr>
          </a:lstStyle>
          <a:p>
            <a:pPr lvl="0"/>
            <a:r>
              <a:rPr lang="da-DK" dirty="0"/>
              <a:t>HR og Arbejdsmiljø</a:t>
            </a:r>
          </a:p>
        </p:txBody>
      </p:sp>
    </p:spTree>
    <p:extLst>
      <p:ext uri="{BB962C8B-B14F-4D97-AF65-F5344CB8AC3E}">
        <p14:creationId xmlns:p14="http://schemas.microsoft.com/office/powerpoint/2010/main" val="114782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STEP%206%20:..:%20Tilretninger/Power%20Point/PUF_PP_Standard2.png"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1">
            <a:hlinkClick r:id="rId21" action="ppaction://hlinkfile"/>
          </p:cNvPr>
          <p:cNvPicPr>
            <a:picLocks noChangeAspect="1"/>
          </p:cNvPicPr>
          <p:nvPr userDrawn="1"/>
        </p:nvPicPr>
        <p:blipFill>
          <a:blip r:embed="rId2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Rectangle 2"/>
          <p:cNvSpPr>
            <a:spLocks noGrp="1" noChangeArrowheads="1"/>
          </p:cNvSpPr>
          <p:nvPr>
            <p:ph type="title"/>
          </p:nvPr>
        </p:nvSpPr>
        <p:spPr bwMode="auto">
          <a:xfrm>
            <a:off x="413149" y="1484784"/>
            <a:ext cx="8371320" cy="431800"/>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bodyPr>
          <a:lstStyle/>
          <a:p>
            <a:pPr lvl="0"/>
            <a:r>
              <a:rPr lang="da-DK" dirty="0"/>
              <a:t>Klik for at redigere titeltypografi i masteren</a:t>
            </a:r>
          </a:p>
        </p:txBody>
      </p:sp>
      <p:sp>
        <p:nvSpPr>
          <p:cNvPr id="19" name="Rectangle 3"/>
          <p:cNvSpPr>
            <a:spLocks noGrp="1" noChangeArrowheads="1"/>
          </p:cNvSpPr>
          <p:nvPr>
            <p:ph type="body" idx="1"/>
          </p:nvPr>
        </p:nvSpPr>
        <p:spPr bwMode="auto">
          <a:xfrm>
            <a:off x="413149" y="2061910"/>
            <a:ext cx="8371321" cy="423089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a-DK" dirty="0"/>
              <a:t>Klik for at redigere teksttypografierne i masteren</a:t>
            </a:r>
          </a:p>
          <a:p>
            <a:pPr lvl="1"/>
            <a:endParaRPr lang="da-DK" dirty="0"/>
          </a:p>
        </p:txBody>
      </p:sp>
      <p:sp>
        <p:nvSpPr>
          <p:cNvPr id="25" name="Tekstfelt 24"/>
          <p:cNvSpPr txBox="1"/>
          <p:nvPr userDrawn="1"/>
        </p:nvSpPr>
        <p:spPr>
          <a:xfrm>
            <a:off x="4950042" y="6292800"/>
            <a:ext cx="1793230" cy="230832"/>
          </a:xfrm>
          <a:prstGeom prst="rect">
            <a:avLst/>
          </a:prstGeom>
          <a:noFill/>
        </p:spPr>
        <p:txBody>
          <a:bodyPr wrap="square" rtlCol="0">
            <a:spAutoFit/>
          </a:bodyPr>
          <a:lstStyle/>
          <a:p>
            <a:pPr algn="l"/>
            <a:r>
              <a:rPr lang="da-DK" sz="900" b="1" dirty="0">
                <a:solidFill>
                  <a:schemeClr val="bg1"/>
                </a:solidFill>
                <a:latin typeface="+mj-lt"/>
              </a:rPr>
              <a:t>Handlekraft: </a:t>
            </a:r>
            <a:r>
              <a:rPr lang="da-DK" sz="900" dirty="0">
                <a:solidFill>
                  <a:schemeClr val="bg1"/>
                </a:solidFill>
                <a:latin typeface="+mn-lt"/>
              </a:rPr>
              <a:t>Vi får det til at ske</a:t>
            </a:r>
          </a:p>
        </p:txBody>
      </p:sp>
      <p:sp>
        <p:nvSpPr>
          <p:cNvPr id="2" name="Tekstfelt 1"/>
          <p:cNvSpPr txBox="1"/>
          <p:nvPr userDrawn="1"/>
        </p:nvSpPr>
        <p:spPr>
          <a:xfrm>
            <a:off x="8010999" y="6292800"/>
            <a:ext cx="702078" cy="230832"/>
          </a:xfrm>
          <a:prstGeom prst="rect">
            <a:avLst/>
          </a:prstGeom>
          <a:noFill/>
        </p:spPr>
        <p:txBody>
          <a:bodyPr wrap="square" rtlCol="0">
            <a:spAutoFit/>
          </a:bodyPr>
          <a:lstStyle/>
          <a:p>
            <a:pPr algn="r"/>
            <a:fld id="{0198BB49-A0B4-4DEE-A4B6-9D1DA05534CE}" type="slidenum">
              <a:rPr lang="da-DK" sz="900" b="1" smtClean="0">
                <a:solidFill>
                  <a:schemeClr val="bg1"/>
                </a:solidFill>
                <a:latin typeface="+mn-lt"/>
              </a:rPr>
              <a:pPr algn="r"/>
              <a:t>‹nr.›</a:t>
            </a:fld>
            <a:endParaRPr lang="da-DK" sz="900" b="1" dirty="0">
              <a:solidFill>
                <a:schemeClr val="bg1"/>
              </a:solidFill>
              <a:latin typeface="+mn-lt"/>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 id="2147483658" r:id="rId7"/>
    <p:sldLayoutId id="2147483660" r:id="rId8"/>
    <p:sldLayoutId id="2147483663" r:id="rId9"/>
    <p:sldLayoutId id="2147483666" r:id="rId10"/>
    <p:sldLayoutId id="2147483667" r:id="rId11"/>
    <p:sldLayoutId id="2147483668" r:id="rId12"/>
    <p:sldLayoutId id="2147483669" r:id="rId13"/>
    <p:sldLayoutId id="2147483670" r:id="rId14"/>
    <p:sldLayoutId id="2147483671" r:id="rId15"/>
    <p:sldLayoutId id="2147483672" r:id="rId16"/>
    <p:sldLayoutId id="2147483674" r:id="rId17"/>
    <p:sldLayoutId id="2147483675" r:id="rId18"/>
    <p:sldLayoutId id="2147483676" r:id="rId19"/>
  </p:sldLayoutIdLst>
  <p:hf hdr="0" ftr="0" dt="0"/>
  <p:txStyles>
    <p:titleStyle>
      <a:lvl1pPr algn="l" rtl="0" eaLnBrk="1" fontAlgn="base" hangingPunct="1">
        <a:spcBef>
          <a:spcPct val="0"/>
        </a:spcBef>
        <a:spcAft>
          <a:spcPct val="0"/>
        </a:spcAft>
        <a:defRPr sz="1500" b="1">
          <a:solidFill>
            <a:schemeClr val="tx1"/>
          </a:solidFill>
          <a:latin typeface="+mj-lt"/>
          <a:ea typeface="+mj-ea"/>
          <a:cs typeface="Arial" pitchFamily="34" charset="0"/>
        </a:defRPr>
      </a:lvl1pPr>
      <a:lvl2pPr algn="l" rtl="0" eaLnBrk="1" fontAlgn="base" hangingPunct="1">
        <a:spcBef>
          <a:spcPct val="0"/>
        </a:spcBef>
        <a:spcAft>
          <a:spcPct val="0"/>
        </a:spcAft>
        <a:defRPr sz="1500">
          <a:solidFill>
            <a:schemeClr val="tx2"/>
          </a:solidFill>
          <a:latin typeface="Verdana" pitchFamily="34" charset="0"/>
        </a:defRPr>
      </a:lvl2pPr>
      <a:lvl3pPr algn="l" rtl="0" eaLnBrk="1" fontAlgn="base" hangingPunct="1">
        <a:spcBef>
          <a:spcPct val="0"/>
        </a:spcBef>
        <a:spcAft>
          <a:spcPct val="0"/>
        </a:spcAft>
        <a:defRPr sz="1500">
          <a:solidFill>
            <a:schemeClr val="tx2"/>
          </a:solidFill>
          <a:latin typeface="Verdana" pitchFamily="34" charset="0"/>
        </a:defRPr>
      </a:lvl3pPr>
      <a:lvl4pPr algn="l" rtl="0" eaLnBrk="1" fontAlgn="base" hangingPunct="1">
        <a:spcBef>
          <a:spcPct val="0"/>
        </a:spcBef>
        <a:spcAft>
          <a:spcPct val="0"/>
        </a:spcAft>
        <a:defRPr sz="1500">
          <a:solidFill>
            <a:schemeClr val="tx2"/>
          </a:solidFill>
          <a:latin typeface="Verdana" pitchFamily="34" charset="0"/>
        </a:defRPr>
      </a:lvl4pPr>
      <a:lvl5pPr algn="l" rtl="0" eaLnBrk="1" fontAlgn="base" hangingPunct="1">
        <a:spcBef>
          <a:spcPct val="0"/>
        </a:spcBef>
        <a:spcAft>
          <a:spcPct val="0"/>
        </a:spcAft>
        <a:defRPr sz="1500">
          <a:solidFill>
            <a:schemeClr val="tx2"/>
          </a:solidFill>
          <a:latin typeface="Verdana" pitchFamily="34" charset="0"/>
        </a:defRPr>
      </a:lvl5pPr>
      <a:lvl6pPr marL="342900" algn="l" rtl="0" eaLnBrk="1" fontAlgn="base" hangingPunct="1">
        <a:spcBef>
          <a:spcPct val="0"/>
        </a:spcBef>
        <a:spcAft>
          <a:spcPct val="0"/>
        </a:spcAft>
        <a:defRPr sz="1500">
          <a:solidFill>
            <a:schemeClr val="tx2"/>
          </a:solidFill>
          <a:latin typeface="Verdana" pitchFamily="34" charset="0"/>
        </a:defRPr>
      </a:lvl6pPr>
      <a:lvl7pPr marL="685800" algn="l" rtl="0" eaLnBrk="1" fontAlgn="base" hangingPunct="1">
        <a:spcBef>
          <a:spcPct val="0"/>
        </a:spcBef>
        <a:spcAft>
          <a:spcPct val="0"/>
        </a:spcAft>
        <a:defRPr sz="1500">
          <a:solidFill>
            <a:schemeClr val="tx2"/>
          </a:solidFill>
          <a:latin typeface="Verdana" pitchFamily="34" charset="0"/>
        </a:defRPr>
      </a:lvl7pPr>
      <a:lvl8pPr marL="1028700" algn="l" rtl="0" eaLnBrk="1" fontAlgn="base" hangingPunct="1">
        <a:spcBef>
          <a:spcPct val="0"/>
        </a:spcBef>
        <a:spcAft>
          <a:spcPct val="0"/>
        </a:spcAft>
        <a:defRPr sz="1500">
          <a:solidFill>
            <a:schemeClr val="tx2"/>
          </a:solidFill>
          <a:latin typeface="Verdana" pitchFamily="34" charset="0"/>
        </a:defRPr>
      </a:lvl8pPr>
      <a:lvl9pPr marL="1371600" algn="l" rtl="0" eaLnBrk="1" fontAlgn="base" hangingPunct="1">
        <a:spcBef>
          <a:spcPct val="0"/>
        </a:spcBef>
        <a:spcAft>
          <a:spcPct val="0"/>
        </a:spcAft>
        <a:defRPr sz="1500">
          <a:solidFill>
            <a:schemeClr val="tx2"/>
          </a:solidFill>
          <a:latin typeface="Verdana" pitchFamily="34" charset="0"/>
        </a:defRPr>
      </a:lvl9pPr>
    </p:titleStyle>
    <p:bodyStyle>
      <a:lvl1pPr marL="0" indent="0" algn="l" rtl="0" eaLnBrk="1" fontAlgn="base" hangingPunct="1">
        <a:spcBef>
          <a:spcPct val="20000"/>
        </a:spcBef>
        <a:spcAft>
          <a:spcPct val="0"/>
        </a:spcAft>
        <a:buFont typeface="Symbol" pitchFamily="18" charset="2"/>
        <a:buNone/>
        <a:defRPr sz="1350">
          <a:solidFill>
            <a:schemeClr val="tx1"/>
          </a:solidFill>
          <a:latin typeface="+mn-lt"/>
          <a:ea typeface="+mn-ea"/>
          <a:cs typeface="Arial" pitchFamily="34" charset="0"/>
        </a:defRPr>
      </a:lvl1pPr>
      <a:lvl2pPr marL="0" marR="0" indent="0" algn="l" defTabSz="685800" rtl="0" eaLnBrk="1" fontAlgn="base" latinLnBrk="0" hangingPunct="1">
        <a:lnSpc>
          <a:spcPct val="100000"/>
        </a:lnSpc>
        <a:spcBef>
          <a:spcPct val="20000"/>
        </a:spcBef>
        <a:spcAft>
          <a:spcPct val="0"/>
        </a:spcAft>
        <a:buClrTx/>
        <a:buSzPct val="120000"/>
        <a:buFont typeface="Arial" panose="020B0604020202020204" pitchFamily="34" charset="0"/>
        <a:buNone/>
        <a:tabLst/>
        <a:defRPr sz="1200">
          <a:solidFill>
            <a:schemeClr val="tx1"/>
          </a:solidFill>
          <a:latin typeface="+mn-lt"/>
          <a:cs typeface="Arial" pitchFamily="34" charset="0"/>
        </a:defRPr>
      </a:lvl2pPr>
      <a:lvl3pPr marL="607500" indent="-202500" algn="l" rtl="0" eaLnBrk="1" fontAlgn="base" hangingPunct="1">
        <a:spcBef>
          <a:spcPct val="20000"/>
        </a:spcBef>
        <a:spcAft>
          <a:spcPct val="0"/>
        </a:spcAft>
        <a:buFont typeface="Symbol" pitchFamily="18" charset="2"/>
        <a:buChar char="-"/>
        <a:defRPr sz="1050">
          <a:solidFill>
            <a:schemeClr val="tx1"/>
          </a:solidFill>
          <a:latin typeface="Arial" pitchFamily="34" charset="0"/>
          <a:cs typeface="Arial" pitchFamily="34" charset="0"/>
        </a:defRPr>
      </a:lvl3pPr>
      <a:lvl4pPr marL="810000" indent="-172800" algn="l" rtl="0" eaLnBrk="1" fontAlgn="base" hangingPunct="1">
        <a:spcBef>
          <a:spcPct val="20000"/>
        </a:spcBef>
        <a:spcAft>
          <a:spcPct val="0"/>
        </a:spcAft>
        <a:buFont typeface="Symbol" pitchFamily="18" charset="2"/>
        <a:buChar char="-"/>
        <a:defRPr sz="900">
          <a:solidFill>
            <a:schemeClr val="tx1"/>
          </a:solidFill>
          <a:latin typeface="Arial" pitchFamily="34" charset="0"/>
          <a:cs typeface="Arial" pitchFamily="34" charset="0"/>
        </a:defRPr>
      </a:lvl4pPr>
      <a:lvl5pPr marL="1012500" indent="-172800" algn="l" rtl="0" eaLnBrk="1" fontAlgn="base" hangingPunct="1">
        <a:spcBef>
          <a:spcPct val="20000"/>
        </a:spcBef>
        <a:spcAft>
          <a:spcPct val="0"/>
        </a:spcAft>
        <a:buFont typeface="Symbol" pitchFamily="18" charset="2"/>
        <a:buChar char="-"/>
        <a:defRPr sz="75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Font typeface="Symbol" pitchFamily="18" charset="2"/>
        <a:buChar char="-"/>
        <a:defRPr sz="1500">
          <a:solidFill>
            <a:schemeClr val="tx1"/>
          </a:solidFill>
          <a:latin typeface="+mn-lt"/>
        </a:defRPr>
      </a:lvl6pPr>
      <a:lvl7pPr marL="2228850" indent="-171450" algn="l" rtl="0" eaLnBrk="1" fontAlgn="base" hangingPunct="1">
        <a:spcBef>
          <a:spcPct val="20000"/>
        </a:spcBef>
        <a:spcAft>
          <a:spcPct val="0"/>
        </a:spcAft>
        <a:buFont typeface="Symbol" pitchFamily="18" charset="2"/>
        <a:buChar char="-"/>
        <a:defRPr sz="1500">
          <a:solidFill>
            <a:schemeClr val="tx1"/>
          </a:solidFill>
          <a:latin typeface="+mn-lt"/>
        </a:defRPr>
      </a:lvl7pPr>
      <a:lvl8pPr marL="2571750" indent="-171450" algn="l" rtl="0" eaLnBrk="1" fontAlgn="base" hangingPunct="1">
        <a:spcBef>
          <a:spcPct val="20000"/>
        </a:spcBef>
        <a:spcAft>
          <a:spcPct val="0"/>
        </a:spcAft>
        <a:buFont typeface="Symbol" pitchFamily="18" charset="2"/>
        <a:buChar char="-"/>
        <a:defRPr sz="1500">
          <a:solidFill>
            <a:schemeClr val="tx1"/>
          </a:solidFill>
          <a:latin typeface="+mn-lt"/>
        </a:defRPr>
      </a:lvl8pPr>
      <a:lvl9pPr marL="2914650" indent="-171450" algn="l" rtl="0" eaLnBrk="1" fontAlgn="base" hangingPunct="1">
        <a:spcBef>
          <a:spcPct val="20000"/>
        </a:spcBef>
        <a:spcAft>
          <a:spcPct val="0"/>
        </a:spcAft>
        <a:buFont typeface="Symbol" pitchFamily="18" charset="2"/>
        <a:buChar char="-"/>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medsamarbejdet.dk/valggrupper-i-med-pr-5-7-202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26.pn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4.png"/><Relationship Id="rId5" Type="http://schemas.openxmlformats.org/officeDocument/2006/relationships/image" Target="../media/image51.png"/><Relationship Id="rId10" Type="http://schemas.openxmlformats.org/officeDocument/2006/relationships/hyperlink" Target="https://vpt.dk/sundhed/hjaelp-vores-trio-er-blevet-til-mini-med" TargetMode="External"/><Relationship Id="rId4" Type="http://schemas.openxmlformats.org/officeDocument/2006/relationships/image" Target="../media/image50.png"/><Relationship Id="rId9"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8.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63.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medarbejderportalen.aabenraa.dk/med-og-arbejdsmiljoe/med-organisationen/find-dit-med-udvalg"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p:cNvSpPr txBox="1"/>
          <p:nvPr/>
        </p:nvSpPr>
        <p:spPr>
          <a:xfrm>
            <a:off x="2339752" y="2708920"/>
            <a:ext cx="4824536" cy="1717393"/>
          </a:xfrm>
          <a:prstGeom prst="rect">
            <a:avLst/>
          </a:prstGeom>
          <a:noFill/>
        </p:spPr>
        <p:txBody>
          <a:bodyPr wrap="square" rtlCol="0">
            <a:spAutoFit/>
          </a:bodyPr>
          <a:lstStyle/>
          <a:p>
            <a:r>
              <a:rPr lang="da-DK" sz="2400" dirty="0">
                <a:solidFill>
                  <a:schemeClr val="bg1"/>
                </a:solidFill>
                <a:ea typeface="Verdana" panose="020B0604030504040204" pitchFamily="34" charset="0"/>
              </a:rPr>
              <a:t>KOMPETENCEFORHOLD</a:t>
            </a:r>
          </a:p>
          <a:p>
            <a:r>
              <a:rPr lang="da-DK" sz="2400" dirty="0">
                <a:solidFill>
                  <a:schemeClr val="bg1"/>
                </a:solidFill>
                <a:ea typeface="Verdana" panose="020B0604030504040204" pitchFamily="34" charset="0"/>
              </a:rPr>
              <a:t>§ 5</a:t>
            </a:r>
          </a:p>
          <a:p>
            <a:r>
              <a:rPr lang="da-DK" sz="1600" i="1" dirty="0">
                <a:solidFill>
                  <a:schemeClr val="bg1"/>
                </a:solidFill>
                <a:ea typeface="Verdana" panose="020B0604030504040204" pitchFamily="34" charset="0"/>
              </a:rPr>
              <a:t>KPT. 2 – side 23</a:t>
            </a:r>
          </a:p>
          <a:p>
            <a:endParaRPr lang="da-DK" dirty="0">
              <a:latin typeface="+mn-lt"/>
            </a:endParaRPr>
          </a:p>
          <a:p>
            <a:endParaRPr lang="da-DK" dirty="0">
              <a:latin typeface="+mn-lt"/>
            </a:endParaRPr>
          </a:p>
        </p:txBody>
      </p:sp>
    </p:spTree>
    <p:extLst>
      <p:ext uri="{BB962C8B-B14F-4D97-AF65-F5344CB8AC3E}">
        <p14:creationId xmlns:p14="http://schemas.microsoft.com/office/powerpoint/2010/main" val="613495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il: pentagon 20">
            <a:extLst>
              <a:ext uri="{FF2B5EF4-FFF2-40B4-BE49-F238E27FC236}">
                <a16:creationId xmlns:a16="http://schemas.microsoft.com/office/drawing/2014/main" id="{EF7716E4-53B9-03D9-0C79-42F59C1BED09}"/>
              </a:ext>
            </a:extLst>
          </p:cNvPr>
          <p:cNvSpPr/>
          <p:nvPr/>
        </p:nvSpPr>
        <p:spPr bwMode="auto">
          <a:xfrm>
            <a:off x="413148" y="5022545"/>
            <a:ext cx="7914386" cy="1430791"/>
          </a:xfrm>
          <a:prstGeom prst="homePlat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 name="Pladsholder til indhold 1"/>
          <p:cNvSpPr>
            <a:spLocks noGrp="1"/>
          </p:cNvSpPr>
          <p:nvPr>
            <p:ph idx="1"/>
          </p:nvPr>
        </p:nvSpPr>
        <p:spPr>
          <a:xfrm>
            <a:off x="166679" y="1389020"/>
            <a:ext cx="5989497" cy="3002091"/>
          </a:xfrm>
        </p:spPr>
        <p:txBody>
          <a:bodyPr/>
          <a:lstStyle/>
          <a:p>
            <a:pPr>
              <a:defRPr/>
            </a:pPr>
            <a:endParaRPr lang="da-DK" sz="1600" dirty="0">
              <a:ea typeface="Verdana" panose="020B0604030504040204" pitchFamily="34" charset="0"/>
            </a:endParaRPr>
          </a:p>
          <a:p>
            <a:pPr marL="257175" indent="-257175">
              <a:buFontTx/>
              <a:buChar char="-"/>
              <a:defRPr/>
            </a:pPr>
            <a:r>
              <a:rPr lang="da-DK" altLang="da-DK" sz="1500" dirty="0">
                <a:ea typeface="Verdana" panose="020B0604030504040204" pitchFamily="34" charset="0"/>
              </a:rPr>
              <a:t>Lederen repræsenterer ledelsen og udøver sin ledelsesret i samarbejde med de ansatte og deres repræsentanter i MED-udvalget inden for rammerne af lovgivning og aftaler.</a:t>
            </a:r>
          </a:p>
          <a:p>
            <a:pPr>
              <a:defRPr/>
            </a:pPr>
            <a:endParaRPr lang="da-DK" altLang="da-DK" sz="1500" dirty="0">
              <a:ea typeface="Verdana" panose="020B0604030504040204" pitchFamily="34" charset="0"/>
            </a:endParaRPr>
          </a:p>
          <a:p>
            <a:pPr marL="257175" indent="-257175">
              <a:buFontTx/>
              <a:buChar char="-"/>
              <a:defRPr/>
            </a:pPr>
            <a:r>
              <a:rPr lang="da-DK" sz="1500" dirty="0">
                <a:ea typeface="Verdana" panose="020B0604030504040204" pitchFamily="34" charset="0"/>
              </a:rPr>
              <a:t>Lederen skal til en hver tid kunne redegøre for det ansvar- og kompetenceområde ledelsen har </a:t>
            </a:r>
            <a:r>
              <a:rPr lang="da-DK" sz="1200" i="1" dirty="0">
                <a:ea typeface="Verdana" panose="020B0604030504040204" pitchFamily="34" charset="0"/>
              </a:rPr>
              <a:t>(evt. ved hjælp af en funktionsbeskrivelse).</a:t>
            </a:r>
          </a:p>
          <a:p>
            <a:pPr marL="214313" indent="-214313">
              <a:buFont typeface="Arial" panose="020B0604020202020204" pitchFamily="34" charset="0"/>
              <a:buChar char="•"/>
              <a:defRPr/>
            </a:pPr>
            <a:endParaRPr lang="da-DK" sz="1600" dirty="0">
              <a:ea typeface="Verdana" panose="020B0604030504040204" pitchFamily="34" charset="0"/>
              <a:cs typeface="Verdana" panose="020B0604030504040204" pitchFamily="34" charset="0"/>
            </a:endParaRPr>
          </a:p>
          <a:p>
            <a:pPr marL="257175" indent="-257175">
              <a:spcBef>
                <a:spcPts val="0"/>
              </a:spcBef>
              <a:buFontTx/>
              <a:buChar char="-"/>
              <a:defRPr/>
            </a:pPr>
            <a:r>
              <a:rPr lang="da-DK" sz="1500" dirty="0">
                <a:ea typeface="Verdana" panose="020B0604030504040204" pitchFamily="34" charset="0"/>
                <a:cs typeface="Verdana" panose="020B0604030504040204" pitchFamily="34" charset="0"/>
              </a:rPr>
              <a:t>Lederen skal medvirke til at sikre medarbejdernes ret til</a:t>
            </a:r>
          </a:p>
          <a:p>
            <a:pPr>
              <a:spcBef>
                <a:spcPts val="0"/>
              </a:spcBef>
              <a:defRPr/>
            </a:pPr>
            <a:r>
              <a:rPr lang="da-DK" sz="1500" dirty="0">
                <a:ea typeface="Verdana" panose="020B0604030504040204" pitchFamily="34" charset="0"/>
                <a:cs typeface="Verdana" panose="020B0604030504040204" pitchFamily="34" charset="0"/>
              </a:rPr>
              <a:t>     </a:t>
            </a:r>
            <a:r>
              <a:rPr lang="da-DK" sz="1500" dirty="0" err="1">
                <a:solidFill>
                  <a:schemeClr val="accent1">
                    <a:lumMod val="75000"/>
                  </a:schemeClr>
                </a:solidFill>
                <a:ea typeface="Verdana" panose="020B0604030504040204" pitchFamily="34" charset="0"/>
                <a:cs typeface="Verdana" panose="020B0604030504040204" pitchFamily="34" charset="0"/>
              </a:rPr>
              <a:t>MED-indflydelse</a:t>
            </a:r>
            <a:r>
              <a:rPr lang="da-DK" sz="1500" dirty="0">
                <a:ea typeface="Verdana" panose="020B0604030504040204" pitchFamily="34" charset="0"/>
                <a:cs typeface="Verdana" panose="020B0604030504040204" pitchFamily="34" charset="0"/>
              </a:rPr>
              <a:t> og </a:t>
            </a:r>
            <a:r>
              <a:rPr lang="da-DK" sz="1500" dirty="0" err="1">
                <a:solidFill>
                  <a:schemeClr val="accent1">
                    <a:lumMod val="75000"/>
                  </a:schemeClr>
                </a:solidFill>
                <a:ea typeface="Verdana" panose="020B0604030504040204" pitchFamily="34" charset="0"/>
                <a:cs typeface="Verdana" panose="020B0604030504040204" pitchFamily="34" charset="0"/>
              </a:rPr>
              <a:t>MED-bestemmelse</a:t>
            </a:r>
            <a:endParaRPr lang="da-DK" sz="1500" dirty="0">
              <a:solidFill>
                <a:schemeClr val="accent1">
                  <a:lumMod val="75000"/>
                </a:schemeClr>
              </a:solidFill>
              <a:ea typeface="Verdana" panose="020B0604030504040204" pitchFamily="34" charset="0"/>
              <a:cs typeface="Verdana" panose="020B0604030504040204" pitchFamily="34" charset="0"/>
            </a:endParaRPr>
          </a:p>
        </p:txBody>
      </p:sp>
      <p:sp>
        <p:nvSpPr>
          <p:cNvPr id="11" name="Pladsholder til indhold 2"/>
          <p:cNvSpPr>
            <a:spLocks noGrp="1"/>
          </p:cNvSpPr>
          <p:nvPr>
            <p:ph sz="quarter" idx="4294967295"/>
          </p:nvPr>
        </p:nvSpPr>
        <p:spPr>
          <a:xfrm>
            <a:off x="413148" y="549275"/>
            <a:ext cx="5527004" cy="431800"/>
          </a:xfrm>
          <a:prstGeom prst="rect">
            <a:avLst/>
          </a:prstGeom>
        </p:spPr>
        <p:txBody>
          <a:bodyPr/>
          <a:lstStyle/>
          <a:p>
            <a:r>
              <a:rPr lang="da-DK" sz="2400" dirty="0">
                <a:solidFill>
                  <a:schemeClr val="bg1"/>
                </a:solidFill>
                <a:latin typeface="Arial" panose="020B0604020202020204" pitchFamily="34" charset="0"/>
              </a:rPr>
              <a:t>Ledelsesrepræsentantens formelle rolle</a:t>
            </a:r>
          </a:p>
        </p:txBody>
      </p:sp>
      <p:pic>
        <p:nvPicPr>
          <p:cNvPr id="12" name="Billede 11"/>
          <p:cNvPicPr>
            <a:picLocks noChangeAspect="1"/>
          </p:cNvPicPr>
          <p:nvPr/>
        </p:nvPicPr>
        <p:blipFill>
          <a:blip r:embed="rId3"/>
          <a:stretch>
            <a:fillRect/>
          </a:stretch>
        </p:blipFill>
        <p:spPr>
          <a:xfrm>
            <a:off x="3964094" y="5337552"/>
            <a:ext cx="1596095" cy="728217"/>
          </a:xfrm>
          <a:prstGeom prst="rect">
            <a:avLst/>
          </a:prstGeom>
        </p:spPr>
      </p:pic>
      <p:sp>
        <p:nvSpPr>
          <p:cNvPr id="5" name="Rektangel 4"/>
          <p:cNvSpPr/>
          <p:nvPr/>
        </p:nvSpPr>
        <p:spPr>
          <a:xfrm>
            <a:off x="108437" y="4135256"/>
            <a:ext cx="6047740" cy="553998"/>
          </a:xfrm>
          <a:prstGeom prst="rect">
            <a:avLst/>
          </a:prstGeom>
        </p:spPr>
        <p:txBody>
          <a:bodyPr wrap="square">
            <a:spAutoFit/>
          </a:bodyPr>
          <a:lstStyle/>
          <a:p>
            <a:pPr marL="285750" indent="-285750" algn="l">
              <a:spcBef>
                <a:spcPts val="0"/>
              </a:spcBef>
              <a:buFontTx/>
              <a:buChar char="-"/>
            </a:pPr>
            <a:r>
              <a:rPr lang="da-DK" sz="1500" dirty="0">
                <a:latin typeface="Arial" panose="020B0604020202020204" pitchFamily="34" charset="0"/>
                <a:ea typeface="Verdana" panose="020B0604030504040204" pitchFamily="34" charset="0"/>
                <a:cs typeface="Arial" panose="020B0604020202020204" pitchFamily="34" charset="0"/>
              </a:rPr>
              <a:t>Lederen skal loyalt oversætte politiske beslutninger til</a:t>
            </a:r>
          </a:p>
          <a:p>
            <a:pPr algn="l">
              <a:spcBef>
                <a:spcPts val="0"/>
              </a:spcBef>
            </a:pPr>
            <a:r>
              <a:rPr lang="da-DK" sz="1500" dirty="0">
                <a:latin typeface="Arial" panose="020B0604020202020204" pitchFamily="34" charset="0"/>
                <a:ea typeface="Verdana" panose="020B0604030504040204" pitchFamily="34" charset="0"/>
                <a:cs typeface="Arial" panose="020B0604020202020204" pitchFamily="34" charset="0"/>
              </a:rPr>
              <a:t>     operationelle indsatser</a:t>
            </a:r>
            <a:endParaRPr lang="da-DK" sz="1500" dirty="0"/>
          </a:p>
        </p:txBody>
      </p:sp>
      <p:sp>
        <p:nvSpPr>
          <p:cNvPr id="13" name="Rektangel 12"/>
          <p:cNvSpPr/>
          <p:nvPr/>
        </p:nvSpPr>
        <p:spPr>
          <a:xfrm>
            <a:off x="2507268" y="5022545"/>
            <a:ext cx="936104" cy="276999"/>
          </a:xfrm>
          <a:prstGeom prst="rect">
            <a:avLst/>
          </a:prstGeom>
        </p:spPr>
        <p:txBody>
          <a:bodyPr wrap="square">
            <a:spAutoFit/>
          </a:bodyPr>
          <a:lstStyle/>
          <a:p>
            <a:r>
              <a:rPr lang="da-DK" sz="1200" dirty="0">
                <a:solidFill>
                  <a:srgbClr val="264D91"/>
                </a:solidFill>
                <a:latin typeface="Arial" panose="020B0604020202020204" pitchFamily="34" charset="0"/>
                <a:ea typeface="Verdana" panose="020B0604030504040204" pitchFamily="34" charset="0"/>
                <a:cs typeface="Arial" panose="020B0604020202020204" pitchFamily="34" charset="0"/>
              </a:rPr>
              <a:t>Byråd</a:t>
            </a:r>
            <a:endParaRPr lang="da-DK" sz="1200" dirty="0">
              <a:solidFill>
                <a:srgbClr val="264D91"/>
              </a:solidFill>
            </a:endParaRPr>
          </a:p>
        </p:txBody>
      </p:sp>
      <p:pic>
        <p:nvPicPr>
          <p:cNvPr id="8" name="Billede 7"/>
          <p:cNvPicPr>
            <a:picLocks noChangeAspect="1"/>
          </p:cNvPicPr>
          <p:nvPr/>
        </p:nvPicPr>
        <p:blipFill>
          <a:blip r:embed="rId4"/>
          <a:stretch>
            <a:fillRect/>
          </a:stretch>
        </p:blipFill>
        <p:spPr>
          <a:xfrm>
            <a:off x="633265" y="5254918"/>
            <a:ext cx="1295005" cy="916465"/>
          </a:xfrm>
          <a:prstGeom prst="rect">
            <a:avLst/>
          </a:prstGeom>
        </p:spPr>
      </p:pic>
      <p:sp>
        <p:nvSpPr>
          <p:cNvPr id="14" name="Rektangel 13"/>
          <p:cNvSpPr/>
          <p:nvPr/>
        </p:nvSpPr>
        <p:spPr>
          <a:xfrm>
            <a:off x="816466" y="4999093"/>
            <a:ext cx="936104" cy="276999"/>
          </a:xfrm>
          <a:prstGeom prst="rect">
            <a:avLst/>
          </a:prstGeom>
        </p:spPr>
        <p:txBody>
          <a:bodyPr wrap="square">
            <a:spAutoFit/>
          </a:bodyPr>
          <a:lstStyle/>
          <a:p>
            <a:r>
              <a:rPr lang="da-DK" sz="1200" dirty="0">
                <a:solidFill>
                  <a:srgbClr val="264D91"/>
                </a:solidFill>
                <a:latin typeface="Arial" panose="020B0604020202020204" pitchFamily="34" charset="0"/>
                <a:ea typeface="Verdana" panose="020B0604030504040204" pitchFamily="34" charset="0"/>
                <a:cs typeface="Arial" panose="020B0604020202020204" pitchFamily="34" charset="0"/>
              </a:rPr>
              <a:t>Regering</a:t>
            </a:r>
            <a:endParaRPr lang="da-DK" sz="1200" dirty="0">
              <a:solidFill>
                <a:srgbClr val="264D91"/>
              </a:solidFill>
            </a:endParaRPr>
          </a:p>
        </p:txBody>
      </p:sp>
      <p:sp>
        <p:nvSpPr>
          <p:cNvPr id="15" name="Rektangel 14"/>
          <p:cNvSpPr/>
          <p:nvPr/>
        </p:nvSpPr>
        <p:spPr>
          <a:xfrm>
            <a:off x="4292429" y="5029775"/>
            <a:ext cx="936104" cy="276999"/>
          </a:xfrm>
          <a:prstGeom prst="rect">
            <a:avLst/>
          </a:prstGeom>
        </p:spPr>
        <p:txBody>
          <a:bodyPr wrap="square">
            <a:spAutoFit/>
          </a:bodyPr>
          <a:lstStyle/>
          <a:p>
            <a:r>
              <a:rPr lang="da-DK" sz="1200" dirty="0">
                <a:solidFill>
                  <a:srgbClr val="264D91"/>
                </a:solidFill>
                <a:latin typeface="Arial" panose="020B0604020202020204" pitchFamily="34" charset="0"/>
                <a:ea typeface="Verdana" panose="020B0604030504040204" pitchFamily="34" charset="0"/>
                <a:cs typeface="Arial" panose="020B0604020202020204" pitchFamily="34" charset="0"/>
              </a:rPr>
              <a:t>Planer</a:t>
            </a:r>
            <a:endParaRPr lang="da-DK" sz="1200" dirty="0">
              <a:solidFill>
                <a:srgbClr val="264D91"/>
              </a:solidFill>
            </a:endParaRPr>
          </a:p>
        </p:txBody>
      </p:sp>
      <p:pic>
        <p:nvPicPr>
          <p:cNvPr id="9" name="Billede 8"/>
          <p:cNvPicPr>
            <a:picLocks noChangeAspect="1"/>
          </p:cNvPicPr>
          <p:nvPr/>
        </p:nvPicPr>
        <p:blipFill>
          <a:blip r:embed="rId5"/>
          <a:stretch>
            <a:fillRect/>
          </a:stretch>
        </p:blipFill>
        <p:spPr>
          <a:xfrm>
            <a:off x="5268539" y="5673558"/>
            <a:ext cx="340635" cy="321993"/>
          </a:xfrm>
          <a:prstGeom prst="rect">
            <a:avLst/>
          </a:prstGeom>
        </p:spPr>
      </p:pic>
      <p:pic>
        <p:nvPicPr>
          <p:cNvPr id="7" name="Billede 6">
            <a:extLst>
              <a:ext uri="{FF2B5EF4-FFF2-40B4-BE49-F238E27FC236}">
                <a16:creationId xmlns:a16="http://schemas.microsoft.com/office/drawing/2014/main" id="{AC801E63-609C-EE50-0188-476DDF88A7FB}"/>
              </a:ext>
            </a:extLst>
          </p:cNvPr>
          <p:cNvPicPr>
            <a:picLocks noChangeAspect="1"/>
          </p:cNvPicPr>
          <p:nvPr/>
        </p:nvPicPr>
        <p:blipFill>
          <a:blip r:embed="rId6"/>
          <a:srcRect l="1176" t="6802"/>
          <a:stretch>
            <a:fillRect/>
          </a:stretch>
        </p:blipFill>
        <p:spPr>
          <a:xfrm>
            <a:off x="2123649" y="5416192"/>
            <a:ext cx="1645066" cy="593916"/>
          </a:xfrm>
          <a:prstGeom prst="rect">
            <a:avLst/>
          </a:prstGeom>
        </p:spPr>
      </p:pic>
      <p:pic>
        <p:nvPicPr>
          <p:cNvPr id="18" name="Billede 17">
            <a:extLst>
              <a:ext uri="{FF2B5EF4-FFF2-40B4-BE49-F238E27FC236}">
                <a16:creationId xmlns:a16="http://schemas.microsoft.com/office/drawing/2014/main" id="{5688FD67-2F79-A814-656B-A89948B72F01}"/>
              </a:ext>
            </a:extLst>
          </p:cNvPr>
          <p:cNvPicPr>
            <a:picLocks noChangeAspect="1"/>
          </p:cNvPicPr>
          <p:nvPr/>
        </p:nvPicPr>
        <p:blipFill>
          <a:blip r:embed="rId7"/>
          <a:stretch>
            <a:fillRect/>
          </a:stretch>
        </p:blipFill>
        <p:spPr>
          <a:xfrm>
            <a:off x="5849083" y="5321283"/>
            <a:ext cx="825425" cy="1032969"/>
          </a:xfrm>
          <a:prstGeom prst="rect">
            <a:avLst/>
          </a:prstGeom>
        </p:spPr>
      </p:pic>
      <p:pic>
        <p:nvPicPr>
          <p:cNvPr id="20" name="Billede 19">
            <a:extLst>
              <a:ext uri="{FF2B5EF4-FFF2-40B4-BE49-F238E27FC236}">
                <a16:creationId xmlns:a16="http://schemas.microsoft.com/office/drawing/2014/main" id="{2119C0DC-AC10-E17E-384A-2912D8E14814}"/>
              </a:ext>
            </a:extLst>
          </p:cNvPr>
          <p:cNvPicPr>
            <a:picLocks noChangeAspect="1"/>
          </p:cNvPicPr>
          <p:nvPr/>
        </p:nvPicPr>
        <p:blipFill>
          <a:blip r:embed="rId8"/>
          <a:stretch>
            <a:fillRect/>
          </a:stretch>
        </p:blipFill>
        <p:spPr>
          <a:xfrm>
            <a:off x="6752257" y="5338350"/>
            <a:ext cx="805708" cy="1023889"/>
          </a:xfrm>
          <a:prstGeom prst="rect">
            <a:avLst/>
          </a:prstGeom>
        </p:spPr>
      </p:pic>
      <p:pic>
        <p:nvPicPr>
          <p:cNvPr id="16" name="Billede 15"/>
          <p:cNvPicPr>
            <a:picLocks noChangeAspect="1"/>
          </p:cNvPicPr>
          <p:nvPr/>
        </p:nvPicPr>
        <p:blipFill>
          <a:blip r:embed="rId9"/>
          <a:stretch>
            <a:fillRect/>
          </a:stretch>
        </p:blipFill>
        <p:spPr>
          <a:xfrm>
            <a:off x="6495694" y="5392253"/>
            <a:ext cx="417925" cy="422419"/>
          </a:xfrm>
          <a:prstGeom prst="rect">
            <a:avLst/>
          </a:prstGeom>
        </p:spPr>
      </p:pic>
      <p:sp>
        <p:nvSpPr>
          <p:cNvPr id="22" name="Rektangel 21">
            <a:extLst>
              <a:ext uri="{FF2B5EF4-FFF2-40B4-BE49-F238E27FC236}">
                <a16:creationId xmlns:a16="http://schemas.microsoft.com/office/drawing/2014/main" id="{B7C6934A-2165-0CD9-9EED-1BDE9D1E0FD9}"/>
              </a:ext>
            </a:extLst>
          </p:cNvPr>
          <p:cNvSpPr/>
          <p:nvPr/>
        </p:nvSpPr>
        <p:spPr>
          <a:xfrm>
            <a:off x="6236604" y="5029775"/>
            <a:ext cx="936104" cy="276999"/>
          </a:xfrm>
          <a:prstGeom prst="rect">
            <a:avLst/>
          </a:prstGeom>
        </p:spPr>
        <p:txBody>
          <a:bodyPr wrap="square">
            <a:spAutoFit/>
          </a:bodyPr>
          <a:lstStyle/>
          <a:p>
            <a:r>
              <a:rPr lang="da-DK" sz="1200" dirty="0">
                <a:solidFill>
                  <a:srgbClr val="264D91"/>
                </a:solidFill>
                <a:latin typeface="Arial" panose="020B0604020202020204" pitchFamily="34" charset="0"/>
                <a:ea typeface="Verdana" panose="020B0604030504040204" pitchFamily="34" charset="0"/>
                <a:cs typeface="Arial" panose="020B0604020202020204" pitchFamily="34" charset="0"/>
              </a:rPr>
              <a:t>Ledelse</a:t>
            </a:r>
            <a:endParaRPr lang="da-DK" sz="1200" dirty="0">
              <a:solidFill>
                <a:srgbClr val="264D91"/>
              </a:solidFill>
            </a:endParaRPr>
          </a:p>
        </p:txBody>
      </p:sp>
      <p:pic>
        <p:nvPicPr>
          <p:cNvPr id="24" name="Billede 23">
            <a:extLst>
              <a:ext uri="{FF2B5EF4-FFF2-40B4-BE49-F238E27FC236}">
                <a16:creationId xmlns:a16="http://schemas.microsoft.com/office/drawing/2014/main" id="{62F8F220-F08A-0668-F6A0-B6564BCCE2F0}"/>
              </a:ext>
            </a:extLst>
          </p:cNvPr>
          <p:cNvPicPr>
            <a:picLocks noChangeAspect="1"/>
          </p:cNvPicPr>
          <p:nvPr/>
        </p:nvPicPr>
        <p:blipFill>
          <a:blip r:embed="rId10"/>
          <a:stretch>
            <a:fillRect/>
          </a:stretch>
        </p:blipFill>
        <p:spPr>
          <a:xfrm>
            <a:off x="5698224" y="1551226"/>
            <a:ext cx="2012864" cy="1066818"/>
          </a:xfrm>
          <a:prstGeom prst="rect">
            <a:avLst/>
          </a:prstGeom>
        </p:spPr>
      </p:pic>
      <p:pic>
        <p:nvPicPr>
          <p:cNvPr id="26" name="Billede 25">
            <a:extLst>
              <a:ext uri="{FF2B5EF4-FFF2-40B4-BE49-F238E27FC236}">
                <a16:creationId xmlns:a16="http://schemas.microsoft.com/office/drawing/2014/main" id="{AEBB32EC-F191-EA32-55F9-1CEF73A968AE}"/>
              </a:ext>
            </a:extLst>
          </p:cNvPr>
          <p:cNvPicPr>
            <a:picLocks noChangeAspect="1"/>
          </p:cNvPicPr>
          <p:nvPr/>
        </p:nvPicPr>
        <p:blipFill>
          <a:blip r:embed="rId11"/>
          <a:stretch>
            <a:fillRect/>
          </a:stretch>
        </p:blipFill>
        <p:spPr>
          <a:xfrm>
            <a:off x="7668344" y="1551226"/>
            <a:ext cx="929375" cy="1066818"/>
          </a:xfrm>
          <a:prstGeom prst="rect">
            <a:avLst/>
          </a:prstGeom>
        </p:spPr>
      </p:pic>
      <p:pic>
        <p:nvPicPr>
          <p:cNvPr id="28" name="Billede 27">
            <a:extLst>
              <a:ext uri="{FF2B5EF4-FFF2-40B4-BE49-F238E27FC236}">
                <a16:creationId xmlns:a16="http://schemas.microsoft.com/office/drawing/2014/main" id="{3A10029C-6D4C-7735-947F-AFCA4AC46C6B}"/>
              </a:ext>
            </a:extLst>
          </p:cNvPr>
          <p:cNvPicPr>
            <a:picLocks noChangeAspect="1"/>
          </p:cNvPicPr>
          <p:nvPr/>
        </p:nvPicPr>
        <p:blipFill>
          <a:blip r:embed="rId12"/>
          <a:stretch>
            <a:fillRect/>
          </a:stretch>
        </p:blipFill>
        <p:spPr>
          <a:xfrm>
            <a:off x="5268539" y="3297493"/>
            <a:ext cx="2486372" cy="1143160"/>
          </a:xfrm>
          <a:prstGeom prst="rect">
            <a:avLst/>
          </a:prstGeom>
        </p:spPr>
      </p:pic>
    </p:spTree>
    <p:extLst>
      <p:ext uri="{BB962C8B-B14F-4D97-AF65-F5344CB8AC3E}">
        <p14:creationId xmlns:p14="http://schemas.microsoft.com/office/powerpoint/2010/main" val="80592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par>
                                <p:cTn id="12" presetID="10" presetClass="entr" presetSubtype="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par>
                                <p:cTn id="67" presetID="10"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p:bldP spid="13" grpId="0"/>
      <p:bldP spid="14" grpId="0"/>
      <p:bldP spid="15"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frundet rektangulær billedforklaring 11"/>
          <p:cNvSpPr/>
          <p:nvPr/>
        </p:nvSpPr>
        <p:spPr bwMode="auto">
          <a:xfrm>
            <a:off x="539552" y="5691244"/>
            <a:ext cx="6336704" cy="670885"/>
          </a:xfrm>
          <a:prstGeom prst="wedgeRoundRectCallout">
            <a:avLst>
              <a:gd name="adj1" fmla="val -53041"/>
              <a:gd name="adj2" fmla="val -40721"/>
              <a:gd name="adj3" fmla="val 16667"/>
            </a:avLst>
          </a:prstGeom>
          <a:solidFill>
            <a:schemeClr val="accent1">
              <a:lumMod val="20000"/>
              <a:lumOff val="8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0" name="Afrundet rektangulær billedforklaring 9"/>
          <p:cNvSpPr/>
          <p:nvPr/>
        </p:nvSpPr>
        <p:spPr bwMode="auto">
          <a:xfrm>
            <a:off x="1743519" y="3702286"/>
            <a:ext cx="7157180" cy="1800200"/>
          </a:xfrm>
          <a:prstGeom prst="wedgeRoundRectCallout">
            <a:avLst>
              <a:gd name="adj1" fmla="val -58338"/>
              <a:gd name="adj2" fmla="val -52091"/>
              <a:gd name="adj3" fmla="val 16667"/>
            </a:avLst>
          </a:prstGeom>
          <a:solidFill>
            <a:schemeClr val="accent1">
              <a:lumMod val="20000"/>
              <a:lumOff val="8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9" name="Afrundet rektangulær billedforklaring 8"/>
          <p:cNvSpPr/>
          <p:nvPr/>
        </p:nvSpPr>
        <p:spPr bwMode="auto">
          <a:xfrm>
            <a:off x="2051721" y="1687234"/>
            <a:ext cx="6336704" cy="1800200"/>
          </a:xfrm>
          <a:prstGeom prst="wedgeRoundRectCallout">
            <a:avLst>
              <a:gd name="adj1" fmla="val -58236"/>
              <a:gd name="adj2" fmla="val 3985"/>
              <a:gd name="adj3" fmla="val 16667"/>
            </a:avLst>
          </a:prstGeom>
          <a:solidFill>
            <a:schemeClr val="accent1">
              <a:lumMod val="20000"/>
              <a:lumOff val="8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3" name="Pladsholder til indhold 2"/>
          <p:cNvSpPr>
            <a:spLocks noGrp="1"/>
          </p:cNvSpPr>
          <p:nvPr>
            <p:ph sz="quarter" idx="10"/>
          </p:nvPr>
        </p:nvSpPr>
        <p:spPr/>
        <p:txBody>
          <a:bodyPr/>
          <a:lstStyle/>
          <a:p>
            <a:r>
              <a:rPr lang="da-DK" sz="2400" dirty="0">
                <a:solidFill>
                  <a:schemeClr val="bg1"/>
                </a:solidFill>
              </a:rPr>
              <a:t>Evidensbaseret viden</a:t>
            </a:r>
          </a:p>
        </p:txBody>
      </p:sp>
      <p:sp>
        <p:nvSpPr>
          <p:cNvPr id="5" name="Rektangel 4"/>
          <p:cNvSpPr/>
          <p:nvPr/>
        </p:nvSpPr>
        <p:spPr>
          <a:xfrm>
            <a:off x="2211063" y="1744026"/>
            <a:ext cx="6068841" cy="1686616"/>
          </a:xfrm>
          <a:prstGeom prst="rect">
            <a:avLst/>
          </a:prstGeom>
        </p:spPr>
        <p:txBody>
          <a:bodyPr wrap="square">
            <a:spAutoFit/>
          </a:bodyPr>
          <a:lstStyle/>
          <a:p>
            <a:pPr algn="l"/>
            <a:r>
              <a:rPr lang="da-DK" dirty="0">
                <a:solidFill>
                  <a:srgbClr val="242323"/>
                </a:solidFill>
                <a:latin typeface="+mn-lt"/>
              </a:rPr>
              <a:t>Nogle steder har lederne ikke viljen og evnen til at bruge medarbejdernes viden og input, fx ved at invitere dem ind på de rigtige tidspunkter i beslutningsprocesserne. </a:t>
            </a:r>
          </a:p>
          <a:p>
            <a:pPr algn="l"/>
            <a:r>
              <a:rPr lang="da-DK" dirty="0">
                <a:solidFill>
                  <a:srgbClr val="242323"/>
                </a:solidFill>
                <a:latin typeface="+mn-lt"/>
              </a:rPr>
              <a:t>Det er mangel på format. </a:t>
            </a:r>
          </a:p>
          <a:p>
            <a:pPr algn="l"/>
            <a:r>
              <a:rPr lang="da-DK" dirty="0">
                <a:solidFill>
                  <a:srgbClr val="242323"/>
                </a:solidFill>
                <a:latin typeface="+mn-lt"/>
              </a:rPr>
              <a:t>Det bygger på nogle antikverede forståelser om, hvem der skal beslutte, og hvem der har magten på arbejdspladsen. Og det modarbejder moderne forestillinger om demokrati og distribueret ledelse.</a:t>
            </a:r>
            <a:endParaRPr lang="da-DK" dirty="0">
              <a:latin typeface="+mn-lt"/>
            </a:endParaRPr>
          </a:p>
        </p:txBody>
      </p:sp>
      <p:sp>
        <p:nvSpPr>
          <p:cNvPr id="6" name="Rektangel 5"/>
          <p:cNvSpPr/>
          <p:nvPr/>
        </p:nvSpPr>
        <p:spPr>
          <a:xfrm>
            <a:off x="-25556" y="2987712"/>
            <a:ext cx="1769075" cy="830997"/>
          </a:xfrm>
          <a:prstGeom prst="rect">
            <a:avLst/>
          </a:prstGeom>
        </p:spPr>
        <p:txBody>
          <a:bodyPr wrap="square">
            <a:spAutoFit/>
          </a:bodyPr>
          <a:lstStyle/>
          <a:p>
            <a:pPr>
              <a:spcBef>
                <a:spcPts val="0"/>
              </a:spcBef>
            </a:pPr>
            <a:r>
              <a:rPr lang="da-DK" sz="1200" dirty="0">
                <a:solidFill>
                  <a:srgbClr val="242323"/>
                </a:solidFill>
                <a:latin typeface="+mn-lt"/>
              </a:rPr>
              <a:t>Ledelsesforsker </a:t>
            </a:r>
          </a:p>
          <a:p>
            <a:pPr>
              <a:spcBef>
                <a:spcPts val="0"/>
              </a:spcBef>
            </a:pPr>
            <a:r>
              <a:rPr lang="da-DK" sz="1200" dirty="0">
                <a:solidFill>
                  <a:srgbClr val="242323"/>
                </a:solidFill>
                <a:latin typeface="+mn-lt"/>
              </a:rPr>
              <a:t>Kurt Klaudi Klausen</a:t>
            </a:r>
          </a:p>
          <a:p>
            <a:pPr>
              <a:spcBef>
                <a:spcPts val="0"/>
              </a:spcBef>
            </a:pPr>
            <a:r>
              <a:rPr lang="da-DK" sz="1200" dirty="0">
                <a:solidFill>
                  <a:srgbClr val="242323"/>
                </a:solidFill>
                <a:latin typeface="+mn-lt"/>
              </a:rPr>
              <a:t> Syddansk Universitet siger </a:t>
            </a:r>
            <a:endParaRPr lang="da-DK" sz="1200" dirty="0">
              <a:latin typeface="+mn-lt"/>
            </a:endParaRPr>
          </a:p>
        </p:txBody>
      </p:sp>
      <p:sp>
        <p:nvSpPr>
          <p:cNvPr id="7" name="Rektangel 6"/>
          <p:cNvSpPr/>
          <p:nvPr/>
        </p:nvSpPr>
        <p:spPr>
          <a:xfrm>
            <a:off x="1735300" y="3759078"/>
            <a:ext cx="7085171" cy="1686616"/>
          </a:xfrm>
          <a:prstGeom prst="rect">
            <a:avLst/>
          </a:prstGeom>
        </p:spPr>
        <p:txBody>
          <a:bodyPr wrap="square">
            <a:spAutoFit/>
          </a:bodyPr>
          <a:lstStyle/>
          <a:p>
            <a:pPr algn="l" fontAlgn="base"/>
            <a:r>
              <a:rPr lang="da-DK" dirty="0">
                <a:latin typeface="+mn-lt"/>
              </a:rPr>
              <a:t>Ved at inddrage medarbejderne tidligt og ordentligt kan lederne træffe mere informerede og klogere beslutninger − og få skabt forståelse for dem. For hvis man har følt sig inddraget og har sat sit fingeraftryk på beslutningen, indgår man også en psykologisk kontrakt om implementering. </a:t>
            </a:r>
          </a:p>
          <a:p>
            <a:pPr algn="l" fontAlgn="base"/>
            <a:r>
              <a:rPr lang="da-DK" dirty="0">
                <a:latin typeface="+mn-lt"/>
              </a:rPr>
              <a:t>Det er en måde at fordele ansvaret på.</a:t>
            </a:r>
          </a:p>
          <a:p>
            <a:pPr algn="l" fontAlgn="base"/>
            <a:r>
              <a:rPr lang="da-DK" dirty="0">
                <a:latin typeface="+mn-lt"/>
              </a:rPr>
              <a:t>Og modsat: Hvis beslutningerne træffes totalt isoleret i toppen af en organisation, er det kun dem, som har truffet dem, der føler et ansvar for, at de bliver ført ud i livet.</a:t>
            </a:r>
          </a:p>
        </p:txBody>
      </p:sp>
      <p:pic>
        <p:nvPicPr>
          <p:cNvPr id="8" name="Billede 7"/>
          <p:cNvPicPr>
            <a:picLocks noChangeAspect="1"/>
          </p:cNvPicPr>
          <p:nvPr/>
        </p:nvPicPr>
        <p:blipFill>
          <a:blip r:embed="rId2"/>
          <a:stretch>
            <a:fillRect/>
          </a:stretch>
        </p:blipFill>
        <p:spPr>
          <a:xfrm>
            <a:off x="354157" y="1594020"/>
            <a:ext cx="1009650" cy="1409700"/>
          </a:xfrm>
          <a:prstGeom prst="rect">
            <a:avLst/>
          </a:prstGeom>
        </p:spPr>
      </p:pic>
      <p:sp>
        <p:nvSpPr>
          <p:cNvPr id="11" name="Rektangel 10"/>
          <p:cNvSpPr/>
          <p:nvPr/>
        </p:nvSpPr>
        <p:spPr>
          <a:xfrm>
            <a:off x="517365" y="5721914"/>
            <a:ext cx="6214875" cy="566309"/>
          </a:xfrm>
          <a:prstGeom prst="rect">
            <a:avLst/>
          </a:prstGeom>
        </p:spPr>
        <p:txBody>
          <a:bodyPr wrap="square">
            <a:spAutoFit/>
          </a:bodyPr>
          <a:lstStyle/>
          <a:p>
            <a:pPr algn="l"/>
            <a:r>
              <a:rPr lang="da-DK" dirty="0">
                <a:solidFill>
                  <a:srgbClr val="242323"/>
                </a:solidFill>
                <a:latin typeface="+mn-lt"/>
              </a:rPr>
              <a:t>Lederne skal huske, at ledelse ikke er et </a:t>
            </a:r>
            <a:r>
              <a:rPr lang="da-DK" dirty="0" err="1">
                <a:solidFill>
                  <a:srgbClr val="242323"/>
                </a:solidFill>
                <a:latin typeface="+mn-lt"/>
              </a:rPr>
              <a:t>nulsumsspil</a:t>
            </a:r>
            <a:r>
              <a:rPr lang="da-DK" dirty="0">
                <a:solidFill>
                  <a:srgbClr val="242323"/>
                </a:solidFill>
                <a:latin typeface="+mn-lt"/>
              </a:rPr>
              <a:t>, men et </a:t>
            </a:r>
            <a:r>
              <a:rPr lang="da-DK" dirty="0" err="1">
                <a:solidFill>
                  <a:srgbClr val="242323"/>
                </a:solidFill>
                <a:latin typeface="+mn-lt"/>
              </a:rPr>
              <a:t>plussumsspil</a:t>
            </a:r>
            <a:r>
              <a:rPr lang="da-DK" dirty="0">
                <a:solidFill>
                  <a:srgbClr val="242323"/>
                </a:solidFill>
                <a:latin typeface="+mn-lt"/>
              </a:rPr>
              <a:t>.</a:t>
            </a:r>
          </a:p>
          <a:p>
            <a:pPr algn="l"/>
            <a:r>
              <a:rPr lang="da-DK" dirty="0">
                <a:solidFill>
                  <a:srgbClr val="242323"/>
                </a:solidFill>
                <a:latin typeface="+mn-lt"/>
              </a:rPr>
              <a:t>Der er mere ledelse til stede, når medarbejderne indgår i den.</a:t>
            </a:r>
          </a:p>
        </p:txBody>
      </p:sp>
    </p:spTree>
    <p:extLst>
      <p:ext uri="{BB962C8B-B14F-4D97-AF65-F5344CB8AC3E}">
        <p14:creationId xmlns:p14="http://schemas.microsoft.com/office/powerpoint/2010/main" val="142295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9" grpId="0" animBg="1"/>
      <p:bldP spid="5"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13148" y="1411430"/>
            <a:ext cx="8371321" cy="1267342"/>
          </a:xfrm>
        </p:spPr>
        <p:txBody>
          <a:bodyPr/>
          <a:lstStyle/>
          <a:p>
            <a:pPr>
              <a:buFont typeface="Arial" charset="0"/>
              <a:buChar char="•"/>
              <a:defRPr/>
            </a:pPr>
            <a:endParaRPr lang="da-DK" dirty="0">
              <a:latin typeface="Verdana" panose="020B0604030504040204" pitchFamily="34" charset="0"/>
              <a:ea typeface="Verdana" panose="020B0604030504040204" pitchFamily="34" charset="0"/>
              <a:cs typeface="Verdana" panose="020B0604030504040204" pitchFamily="34" charset="0"/>
            </a:endParaRPr>
          </a:p>
          <a:p>
            <a:pPr>
              <a:defRPr/>
            </a:pPr>
            <a:r>
              <a:rPr lang="da-DK" sz="1400" dirty="0">
                <a:ea typeface="Verdana" panose="020B0604030504040204" pitchFamily="34" charset="0"/>
                <a:cs typeface="Verdana" panose="020B0604030504040204" pitchFamily="34" charset="0"/>
              </a:rPr>
              <a:t>Medarbejderrepræsentanterne varetager </a:t>
            </a:r>
            <a:r>
              <a:rPr lang="da-DK" sz="1400" b="1" dirty="0">
                <a:ea typeface="Verdana" panose="020B0604030504040204" pitchFamily="34" charset="0"/>
                <a:cs typeface="Verdana" panose="020B0604030504040204" pitchFamily="34" charset="0"/>
              </a:rPr>
              <a:t>tilsammen</a:t>
            </a:r>
            <a:r>
              <a:rPr lang="da-DK" sz="1400" dirty="0">
                <a:ea typeface="Verdana" panose="020B0604030504040204" pitchFamily="34" charset="0"/>
                <a:cs typeface="Verdana" panose="020B0604030504040204" pitchFamily="34" charset="0"/>
              </a:rPr>
              <a:t> </a:t>
            </a:r>
            <a:r>
              <a:rPr lang="da-DK" sz="1400" b="1" dirty="0">
                <a:solidFill>
                  <a:schemeClr val="accent1">
                    <a:lumMod val="75000"/>
                  </a:schemeClr>
                </a:solidFill>
                <a:ea typeface="Verdana" panose="020B0604030504040204" pitchFamily="34" charset="0"/>
                <a:cs typeface="Verdana" panose="020B0604030504040204" pitchFamily="34" charset="0"/>
              </a:rPr>
              <a:t>ALLE</a:t>
            </a:r>
            <a:r>
              <a:rPr lang="da-DK" sz="1400" dirty="0">
                <a:ea typeface="Verdana" panose="020B0604030504040204" pitchFamily="34" charset="0"/>
                <a:cs typeface="Verdana" panose="020B0604030504040204" pitchFamily="34" charset="0"/>
              </a:rPr>
              <a:t> medarbejdernes interesser og synspunkter. </a:t>
            </a:r>
          </a:p>
          <a:p>
            <a:pPr>
              <a:defRPr/>
            </a:pPr>
            <a:endParaRPr lang="da-DK" sz="1400" dirty="0">
              <a:ea typeface="Verdana" panose="020B0604030504040204" pitchFamily="34" charset="0"/>
              <a:cs typeface="Verdana" panose="020B0604030504040204" pitchFamily="34" charset="0"/>
            </a:endParaRPr>
          </a:p>
          <a:p>
            <a:pPr>
              <a:defRPr/>
            </a:pPr>
            <a:r>
              <a:rPr lang="da-DK" sz="1400" dirty="0">
                <a:ea typeface="Verdana" panose="020B0604030504040204" pitchFamily="34" charset="0"/>
                <a:cs typeface="Verdana" panose="020B0604030504040204" pitchFamily="34" charset="0"/>
              </a:rPr>
              <a:t>Det er medarbejderrepræsentanternes rolle at berige drøftelserne i MED-udvalget med deres konkrete viden om </a:t>
            </a:r>
            <a:r>
              <a:rPr lang="da-DK" sz="1400" u="sng" dirty="0">
                <a:ea typeface="Verdana" panose="020B0604030504040204" pitchFamily="34" charset="0"/>
                <a:cs typeface="Verdana" panose="020B0604030504040204" pitchFamily="34" charset="0"/>
              </a:rPr>
              <a:t>medarbejdernes synspunkter</a:t>
            </a:r>
            <a:r>
              <a:rPr lang="da-DK" sz="1400" dirty="0">
                <a:ea typeface="Verdana" panose="020B0604030504040204" pitchFamily="34" charset="0"/>
                <a:cs typeface="Verdana" panose="020B0604030504040204" pitchFamily="34" charset="0"/>
              </a:rPr>
              <a:t>, bekymringer eller ønsker.</a:t>
            </a:r>
          </a:p>
          <a:p>
            <a:endParaRPr lang="da-DK" dirty="0"/>
          </a:p>
          <a:p>
            <a:endParaRPr lang="da-DK" dirty="0"/>
          </a:p>
          <a:p>
            <a:endParaRPr lang="da-DK" dirty="0"/>
          </a:p>
        </p:txBody>
      </p:sp>
      <p:sp>
        <p:nvSpPr>
          <p:cNvPr id="10" name="Pladsholder til indhold 2"/>
          <p:cNvSpPr>
            <a:spLocks noGrp="1"/>
          </p:cNvSpPr>
          <p:nvPr>
            <p:ph sz="quarter" idx="4294967295"/>
          </p:nvPr>
        </p:nvSpPr>
        <p:spPr>
          <a:xfrm>
            <a:off x="413148" y="549275"/>
            <a:ext cx="6247084" cy="431800"/>
          </a:xfrm>
          <a:prstGeom prst="rect">
            <a:avLst/>
          </a:prstGeom>
        </p:spPr>
        <p:txBody>
          <a:bodyPr/>
          <a:lstStyle/>
          <a:p>
            <a:r>
              <a:rPr lang="da-DK" sz="2400" dirty="0">
                <a:solidFill>
                  <a:schemeClr val="bg1"/>
                </a:solidFill>
                <a:latin typeface="Arial" panose="020B0604020202020204" pitchFamily="34" charset="0"/>
              </a:rPr>
              <a:t>Medarbejderrepræsentantens formelle rolle</a:t>
            </a:r>
          </a:p>
        </p:txBody>
      </p:sp>
      <p:sp>
        <p:nvSpPr>
          <p:cNvPr id="9" name="Rektangel 8"/>
          <p:cNvSpPr/>
          <p:nvPr/>
        </p:nvSpPr>
        <p:spPr>
          <a:xfrm>
            <a:off x="337046" y="4256218"/>
            <a:ext cx="8601752" cy="738664"/>
          </a:xfrm>
          <a:prstGeom prst="rect">
            <a:avLst/>
          </a:prstGeom>
        </p:spPr>
        <p:txBody>
          <a:bodyPr wrap="square">
            <a:spAutoFit/>
          </a:bodyPr>
          <a:lstStyle/>
          <a:p>
            <a:pPr algn="l"/>
            <a:r>
              <a:rPr lang="da-DK" dirty="0">
                <a:solidFill>
                  <a:srgbClr val="242323"/>
                </a:solidFill>
                <a:latin typeface="+mn-lt"/>
              </a:rPr>
              <a:t>Bidrag aktivt til at kvalificere ledelsesmæssige processer.</a:t>
            </a:r>
          </a:p>
          <a:p>
            <a:pPr algn="l">
              <a:spcBef>
                <a:spcPts val="0"/>
              </a:spcBef>
            </a:pPr>
            <a:endParaRPr lang="da-DK" dirty="0">
              <a:solidFill>
                <a:srgbClr val="242323"/>
              </a:solidFill>
              <a:latin typeface="+mn-lt"/>
            </a:endParaRPr>
          </a:p>
          <a:p>
            <a:pPr algn="l">
              <a:spcBef>
                <a:spcPts val="0"/>
              </a:spcBef>
            </a:pPr>
            <a:r>
              <a:rPr lang="da-DK" dirty="0">
                <a:solidFill>
                  <a:srgbClr val="242323"/>
                </a:solidFill>
                <a:latin typeface="+mn-lt"/>
              </a:rPr>
              <a:t>Udbred forståelsen for og kendskabet til, hvad ledere og politikere ønsker blandt medarbejderne. </a:t>
            </a:r>
            <a:endParaRPr lang="da-DK" dirty="0">
              <a:latin typeface="+mn-lt"/>
            </a:endParaRPr>
          </a:p>
        </p:txBody>
      </p:sp>
      <p:sp>
        <p:nvSpPr>
          <p:cNvPr id="7" name="Rektangel 6"/>
          <p:cNvSpPr/>
          <p:nvPr/>
        </p:nvSpPr>
        <p:spPr>
          <a:xfrm>
            <a:off x="323528" y="3096072"/>
            <a:ext cx="8082735" cy="276999"/>
          </a:xfrm>
          <a:prstGeom prst="rect">
            <a:avLst/>
          </a:prstGeom>
        </p:spPr>
        <p:txBody>
          <a:bodyPr wrap="square">
            <a:spAutoFit/>
          </a:bodyPr>
          <a:lstStyle/>
          <a:p>
            <a:pPr algn="l"/>
            <a:r>
              <a:rPr lang="da-DK" sz="1200" i="1" dirty="0">
                <a:solidFill>
                  <a:srgbClr val="000000"/>
                </a:solidFill>
                <a:latin typeface="Arial" panose="020B0604020202020204" pitchFamily="34" charset="0"/>
                <a:cs typeface="Arial" panose="020B0604020202020204" pitchFamily="34" charset="0"/>
              </a:rPr>
              <a:t>Subjektiv = du giver kun udtryk for din egen opfattelse af sagen, herved mister MED-systemet værdi.</a:t>
            </a:r>
            <a:endParaRPr lang="da-DK" sz="1200" i="1" dirty="0">
              <a:latin typeface="Arial" panose="020B0604020202020204" pitchFamily="34" charset="0"/>
              <a:cs typeface="Arial" panose="020B0604020202020204" pitchFamily="34" charset="0"/>
            </a:endParaRPr>
          </a:p>
        </p:txBody>
      </p:sp>
      <p:sp>
        <p:nvSpPr>
          <p:cNvPr id="8" name="Rektangel 7"/>
          <p:cNvSpPr/>
          <p:nvPr/>
        </p:nvSpPr>
        <p:spPr>
          <a:xfrm>
            <a:off x="337046" y="2678772"/>
            <a:ext cx="8424936" cy="461665"/>
          </a:xfrm>
          <a:prstGeom prst="rect">
            <a:avLst/>
          </a:prstGeom>
        </p:spPr>
        <p:txBody>
          <a:bodyPr wrap="square">
            <a:spAutoFit/>
          </a:bodyPr>
          <a:lstStyle/>
          <a:p>
            <a:pPr algn="l"/>
            <a:r>
              <a:rPr lang="da-DK" sz="1200" i="1" dirty="0">
                <a:solidFill>
                  <a:srgbClr val="000000"/>
                </a:solidFill>
                <a:latin typeface="+mn-lt"/>
              </a:rPr>
              <a:t>Objektivt = så neutral som mulig. Hold dig til sagen, og giv ikke udtryk for egne synspunkter, men gengiv hovedpointer fra</a:t>
            </a:r>
          </a:p>
          <a:p>
            <a:pPr algn="l">
              <a:spcBef>
                <a:spcPts val="0"/>
              </a:spcBef>
            </a:pPr>
            <a:r>
              <a:rPr lang="da-DK" sz="1200" i="1" dirty="0">
                <a:solidFill>
                  <a:srgbClr val="000000"/>
                </a:solidFill>
                <a:latin typeface="+mn-lt"/>
              </a:rPr>
              <a:t>                 de medarbejdere som du repræsenterer.</a:t>
            </a:r>
            <a:endParaRPr lang="da-DK" sz="1200" i="1" dirty="0">
              <a:latin typeface="+mn-lt"/>
            </a:endParaRPr>
          </a:p>
        </p:txBody>
      </p:sp>
      <p:sp>
        <p:nvSpPr>
          <p:cNvPr id="15" name="Rektangel 14"/>
          <p:cNvSpPr/>
          <p:nvPr/>
        </p:nvSpPr>
        <p:spPr>
          <a:xfrm>
            <a:off x="323528" y="3470595"/>
            <a:ext cx="8601752" cy="307777"/>
          </a:xfrm>
          <a:prstGeom prst="rect">
            <a:avLst/>
          </a:prstGeom>
        </p:spPr>
        <p:txBody>
          <a:bodyPr wrap="square">
            <a:spAutoFit/>
          </a:bodyPr>
          <a:lstStyle/>
          <a:p>
            <a:pPr algn="l"/>
            <a:r>
              <a:rPr lang="da-DK" dirty="0">
                <a:solidFill>
                  <a:srgbClr val="242323"/>
                </a:solidFill>
                <a:latin typeface="+mn-lt"/>
              </a:rPr>
              <a:t>Prioriter tid til at skabe relationer og god kontakt til medarbejderne/”baglandet”.</a:t>
            </a:r>
          </a:p>
        </p:txBody>
      </p:sp>
      <p:sp>
        <p:nvSpPr>
          <p:cNvPr id="16" name="Rektangel 15"/>
          <p:cNvSpPr/>
          <p:nvPr/>
        </p:nvSpPr>
        <p:spPr>
          <a:xfrm>
            <a:off x="323528" y="3868364"/>
            <a:ext cx="8601752" cy="307777"/>
          </a:xfrm>
          <a:prstGeom prst="rect">
            <a:avLst/>
          </a:prstGeom>
        </p:spPr>
        <p:txBody>
          <a:bodyPr wrap="square">
            <a:spAutoFit/>
          </a:bodyPr>
          <a:lstStyle/>
          <a:p>
            <a:pPr algn="l"/>
            <a:r>
              <a:rPr lang="da-DK" dirty="0">
                <a:solidFill>
                  <a:srgbClr val="242323"/>
                </a:solidFill>
                <a:latin typeface="+mn-lt"/>
              </a:rPr>
              <a:t>Vær synlig og tilgængelig.</a:t>
            </a:r>
          </a:p>
        </p:txBody>
      </p:sp>
      <p:sp>
        <p:nvSpPr>
          <p:cNvPr id="17" name="Rektangel 16"/>
          <p:cNvSpPr/>
          <p:nvPr/>
        </p:nvSpPr>
        <p:spPr bwMode="auto">
          <a:xfrm>
            <a:off x="337046" y="2204864"/>
            <a:ext cx="8447423" cy="1168207"/>
          </a:xfrm>
          <a:prstGeom prst="rect">
            <a:avLst/>
          </a:prstGeom>
          <a:noFill/>
          <a:ln w="9525" cap="flat" cmpd="sng" algn="ctr">
            <a:solidFill>
              <a:schemeClr val="accent1">
                <a:lumMod val="75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1" name="Rektangel 10"/>
          <p:cNvSpPr/>
          <p:nvPr/>
        </p:nvSpPr>
        <p:spPr>
          <a:xfrm>
            <a:off x="370936" y="5137693"/>
            <a:ext cx="8601752" cy="523220"/>
          </a:xfrm>
          <a:prstGeom prst="rect">
            <a:avLst/>
          </a:prstGeom>
        </p:spPr>
        <p:txBody>
          <a:bodyPr wrap="square">
            <a:spAutoFit/>
          </a:bodyPr>
          <a:lstStyle/>
          <a:p>
            <a:pPr algn="l"/>
            <a:r>
              <a:rPr lang="da-DK" dirty="0">
                <a:solidFill>
                  <a:srgbClr val="242323"/>
                </a:solidFill>
                <a:latin typeface="+mn-lt"/>
              </a:rPr>
              <a:t>Bistå ledelsen i svære situationer som besparelser/reduktioner i ressourcer ift. retningslinjer ved fx opsigelser.</a:t>
            </a:r>
          </a:p>
        </p:txBody>
      </p:sp>
      <p:pic>
        <p:nvPicPr>
          <p:cNvPr id="4" name="Billede 3">
            <a:extLst>
              <a:ext uri="{FF2B5EF4-FFF2-40B4-BE49-F238E27FC236}">
                <a16:creationId xmlns:a16="http://schemas.microsoft.com/office/drawing/2014/main" id="{BD7919FE-0473-3ECF-57EF-63F7BE1EB634}"/>
              </a:ext>
            </a:extLst>
          </p:cNvPr>
          <p:cNvPicPr>
            <a:picLocks noChangeAspect="1"/>
          </p:cNvPicPr>
          <p:nvPr/>
        </p:nvPicPr>
        <p:blipFill>
          <a:blip r:embed="rId3"/>
          <a:stretch>
            <a:fillRect/>
          </a:stretch>
        </p:blipFill>
        <p:spPr>
          <a:xfrm>
            <a:off x="6480049" y="5478408"/>
            <a:ext cx="2636492" cy="1362187"/>
          </a:xfrm>
          <a:prstGeom prst="rect">
            <a:avLst/>
          </a:prstGeom>
        </p:spPr>
      </p:pic>
    </p:spTree>
    <p:extLst>
      <p:ext uri="{BB962C8B-B14F-4D97-AF65-F5344CB8AC3E}">
        <p14:creationId xmlns:p14="http://schemas.microsoft.com/office/powerpoint/2010/main" val="81809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 calcmode="lin" valueType="num">
                                      <p:cBhvr additive="base">
                                        <p:cTn id="4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 calcmode="lin" valueType="num">
                                      <p:cBhvr additive="base">
                                        <p:cTn id="5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p:bldP spid="16" grpId="0"/>
      <p:bldP spid="17"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frundet rektangulær billedforklaring 9"/>
          <p:cNvSpPr/>
          <p:nvPr/>
        </p:nvSpPr>
        <p:spPr bwMode="auto">
          <a:xfrm>
            <a:off x="1123207" y="4340620"/>
            <a:ext cx="7157180" cy="1392636"/>
          </a:xfrm>
          <a:prstGeom prst="wedgeRoundRectCallout">
            <a:avLst>
              <a:gd name="adj1" fmla="val -45664"/>
              <a:gd name="adj2" fmla="val -86225"/>
              <a:gd name="adj3" fmla="val 16667"/>
            </a:avLst>
          </a:prstGeom>
          <a:solidFill>
            <a:schemeClr val="accent1">
              <a:lumMod val="20000"/>
              <a:lumOff val="8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9" name="Afrundet rektangulær billedforklaring 8"/>
          <p:cNvSpPr/>
          <p:nvPr/>
        </p:nvSpPr>
        <p:spPr bwMode="auto">
          <a:xfrm>
            <a:off x="2051721" y="1687234"/>
            <a:ext cx="6336704" cy="1300478"/>
          </a:xfrm>
          <a:prstGeom prst="wedgeRoundRectCallout">
            <a:avLst>
              <a:gd name="adj1" fmla="val -58236"/>
              <a:gd name="adj2" fmla="val 3985"/>
              <a:gd name="adj3" fmla="val 16667"/>
            </a:avLst>
          </a:prstGeom>
          <a:solidFill>
            <a:schemeClr val="accent1">
              <a:lumMod val="20000"/>
              <a:lumOff val="80000"/>
            </a:schemeClr>
          </a:solidFill>
          <a:ln w="9525" cap="flat" cmpd="sng" algn="ctr">
            <a:solidFill>
              <a:schemeClr val="accent1">
                <a:lumMod val="60000"/>
                <a:lumOff val="4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3" name="Pladsholder til indhold 2"/>
          <p:cNvSpPr>
            <a:spLocks noGrp="1"/>
          </p:cNvSpPr>
          <p:nvPr>
            <p:ph sz="quarter" idx="10"/>
          </p:nvPr>
        </p:nvSpPr>
        <p:spPr/>
        <p:txBody>
          <a:bodyPr/>
          <a:lstStyle/>
          <a:p>
            <a:r>
              <a:rPr lang="da-DK" sz="2400" dirty="0">
                <a:solidFill>
                  <a:schemeClr val="bg1"/>
                </a:solidFill>
              </a:rPr>
              <a:t>Evidensbaseret viden</a:t>
            </a:r>
          </a:p>
        </p:txBody>
      </p:sp>
      <p:sp>
        <p:nvSpPr>
          <p:cNvPr id="5" name="Rektangel 4"/>
          <p:cNvSpPr/>
          <p:nvPr/>
        </p:nvSpPr>
        <p:spPr>
          <a:xfrm>
            <a:off x="2211064" y="1744026"/>
            <a:ext cx="5989096" cy="1212640"/>
          </a:xfrm>
          <a:prstGeom prst="rect">
            <a:avLst/>
          </a:prstGeom>
        </p:spPr>
        <p:txBody>
          <a:bodyPr wrap="square">
            <a:spAutoFit/>
          </a:bodyPr>
          <a:lstStyle/>
          <a:p>
            <a:pPr algn="l"/>
            <a:r>
              <a:rPr lang="da-DK" dirty="0">
                <a:solidFill>
                  <a:srgbClr val="242323"/>
                </a:solidFill>
                <a:latin typeface="+mn-lt"/>
              </a:rPr>
              <a:t>Medarbejderne skal, gøre sig ‘lækre’ ved at spille en proaktiv, dagsordensættende og problemløsende rolle.</a:t>
            </a:r>
          </a:p>
          <a:p>
            <a:pPr algn="l"/>
            <a:r>
              <a:rPr lang="da-DK" i="1" dirty="0">
                <a:solidFill>
                  <a:srgbClr val="242323"/>
                </a:solidFill>
                <a:latin typeface="+mn-lt"/>
              </a:rPr>
              <a:t>Det kan selvfølgelig være svært, hvis man reelt ikke føler sig taget alvorligt, lyttet til eller inddraget. Men der er ikke andet for end at blive ved med at forsøge.</a:t>
            </a:r>
            <a:r>
              <a:rPr lang="da-DK" dirty="0">
                <a:solidFill>
                  <a:srgbClr val="242323"/>
                </a:solidFill>
                <a:latin typeface="+mn-lt"/>
              </a:rPr>
              <a:t> </a:t>
            </a:r>
          </a:p>
        </p:txBody>
      </p:sp>
      <p:sp>
        <p:nvSpPr>
          <p:cNvPr id="6" name="Rektangel 5"/>
          <p:cNvSpPr/>
          <p:nvPr/>
        </p:nvSpPr>
        <p:spPr>
          <a:xfrm>
            <a:off x="-25556" y="2987712"/>
            <a:ext cx="1769075" cy="830997"/>
          </a:xfrm>
          <a:prstGeom prst="rect">
            <a:avLst/>
          </a:prstGeom>
        </p:spPr>
        <p:txBody>
          <a:bodyPr wrap="square">
            <a:spAutoFit/>
          </a:bodyPr>
          <a:lstStyle/>
          <a:p>
            <a:pPr>
              <a:spcBef>
                <a:spcPts val="0"/>
              </a:spcBef>
            </a:pPr>
            <a:r>
              <a:rPr lang="da-DK" sz="1200" dirty="0">
                <a:solidFill>
                  <a:srgbClr val="242323"/>
                </a:solidFill>
                <a:latin typeface="+mn-lt"/>
              </a:rPr>
              <a:t>Ledelsesforsker </a:t>
            </a:r>
          </a:p>
          <a:p>
            <a:pPr>
              <a:spcBef>
                <a:spcPts val="0"/>
              </a:spcBef>
            </a:pPr>
            <a:r>
              <a:rPr lang="da-DK" sz="1200" dirty="0">
                <a:solidFill>
                  <a:srgbClr val="242323"/>
                </a:solidFill>
                <a:latin typeface="+mn-lt"/>
              </a:rPr>
              <a:t>Kurt Klaudi Klausen</a:t>
            </a:r>
          </a:p>
          <a:p>
            <a:pPr>
              <a:spcBef>
                <a:spcPts val="0"/>
              </a:spcBef>
            </a:pPr>
            <a:r>
              <a:rPr lang="da-DK" sz="1200" dirty="0">
                <a:solidFill>
                  <a:srgbClr val="242323"/>
                </a:solidFill>
                <a:latin typeface="+mn-lt"/>
              </a:rPr>
              <a:t> Syddansk Universitet siger </a:t>
            </a:r>
            <a:endParaRPr lang="da-DK" sz="1200" dirty="0">
              <a:latin typeface="+mn-lt"/>
            </a:endParaRPr>
          </a:p>
        </p:txBody>
      </p:sp>
      <p:sp>
        <p:nvSpPr>
          <p:cNvPr id="7" name="Rektangel 6"/>
          <p:cNvSpPr/>
          <p:nvPr/>
        </p:nvSpPr>
        <p:spPr>
          <a:xfrm>
            <a:off x="1114988" y="4397412"/>
            <a:ext cx="7085171" cy="1212640"/>
          </a:xfrm>
          <a:prstGeom prst="rect">
            <a:avLst/>
          </a:prstGeom>
        </p:spPr>
        <p:txBody>
          <a:bodyPr wrap="square">
            <a:spAutoFit/>
          </a:bodyPr>
          <a:lstStyle/>
          <a:p>
            <a:pPr algn="l"/>
            <a:r>
              <a:rPr lang="da-DK" dirty="0">
                <a:solidFill>
                  <a:srgbClr val="242323"/>
                </a:solidFill>
                <a:latin typeface="+mn-lt"/>
              </a:rPr>
              <a:t>Medarbejderrepræsentanterne er midlet til at præge en god udviklingen af nye organiserings-, styrings- og planer på arbejdspladsen. </a:t>
            </a:r>
          </a:p>
          <a:p>
            <a:pPr algn="l"/>
            <a:r>
              <a:rPr lang="da-DK" dirty="0">
                <a:solidFill>
                  <a:srgbClr val="242323"/>
                </a:solidFill>
                <a:latin typeface="+mn-lt"/>
              </a:rPr>
              <a:t>Det er medarbejderne, der skal leve med resultatet af nye tiltag, og det derfor afgørende for løsningen af kerneopgaven, at medarbejderne bidrager med værdifulde erfaringer og masser af viden om, hvad der virker i praksis.</a:t>
            </a:r>
            <a:endParaRPr lang="da-DK" dirty="0">
              <a:latin typeface="+mn-lt"/>
            </a:endParaRPr>
          </a:p>
        </p:txBody>
      </p:sp>
      <p:pic>
        <p:nvPicPr>
          <p:cNvPr id="8" name="Billede 7"/>
          <p:cNvPicPr>
            <a:picLocks noChangeAspect="1"/>
          </p:cNvPicPr>
          <p:nvPr/>
        </p:nvPicPr>
        <p:blipFill>
          <a:blip r:embed="rId2"/>
          <a:stretch>
            <a:fillRect/>
          </a:stretch>
        </p:blipFill>
        <p:spPr>
          <a:xfrm>
            <a:off x="354157" y="1594020"/>
            <a:ext cx="1009650" cy="1409700"/>
          </a:xfrm>
          <a:prstGeom prst="rect">
            <a:avLst/>
          </a:prstGeom>
        </p:spPr>
      </p:pic>
    </p:spTree>
    <p:extLst>
      <p:ext uri="{BB962C8B-B14F-4D97-AF65-F5344CB8AC3E}">
        <p14:creationId xmlns:p14="http://schemas.microsoft.com/office/powerpoint/2010/main" val="368991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251520" y="1772816"/>
            <a:ext cx="7992888" cy="323850"/>
          </a:xfrm>
        </p:spPr>
        <p:txBody>
          <a:bodyPr/>
          <a:lstStyle/>
          <a:p>
            <a:r>
              <a:rPr lang="da-DK" sz="1500" b="1" dirty="0">
                <a:latin typeface="Verdana" panose="020B0604030504040204" pitchFamily="34" charset="0"/>
                <a:ea typeface="Verdana" panose="020B0604030504040204" pitchFamily="34" charset="0"/>
                <a:cs typeface="Verdana" panose="020B0604030504040204" pitchFamily="34" charset="0"/>
              </a:rPr>
              <a:t>AMR og AL i MED-udvalg har en særlig rolle ifm. arbejdsmiljøarbejdet</a:t>
            </a:r>
            <a:endParaRPr lang="da-DK" sz="1500" b="1" dirty="0"/>
          </a:p>
        </p:txBody>
      </p:sp>
      <p:sp>
        <p:nvSpPr>
          <p:cNvPr id="6" name="Rektangel 5"/>
          <p:cNvSpPr/>
          <p:nvPr/>
        </p:nvSpPr>
        <p:spPr>
          <a:xfrm>
            <a:off x="251520" y="2096666"/>
            <a:ext cx="7992888" cy="2469907"/>
          </a:xfrm>
          <a:prstGeom prst="rect">
            <a:avLst/>
          </a:prstGeom>
        </p:spPr>
        <p:txBody>
          <a:bodyPr wrap="square">
            <a:spAutoFit/>
          </a:bodyPr>
          <a:lstStyle/>
          <a:p>
            <a:pPr algn="l">
              <a:defRPr/>
            </a:pPr>
            <a:endParaRPr lang="da-DK" sz="1650" dirty="0">
              <a:ea typeface="Verdana" panose="020B0604030504040204" pitchFamily="34" charset="0"/>
              <a:cs typeface="Verdana" panose="020B0604030504040204" pitchFamily="34" charset="0"/>
            </a:endParaRPr>
          </a:p>
          <a:p>
            <a:pPr algn="l">
              <a:defRPr/>
            </a:pPr>
            <a:r>
              <a:rPr lang="da-DK" sz="1500" dirty="0">
                <a:latin typeface="Arial" panose="020B0604020202020204" pitchFamily="34" charset="0"/>
                <a:ea typeface="Verdana" panose="020B0604030504040204" pitchFamily="34" charset="0"/>
                <a:cs typeface="Arial" panose="020B0604020202020204" pitchFamily="34" charset="0"/>
              </a:rPr>
              <a:t>I skal have særlig fokus på at I:</a:t>
            </a:r>
            <a:br>
              <a:rPr lang="da-DK" sz="1500" dirty="0">
                <a:latin typeface="Arial" panose="020B0604020202020204" pitchFamily="34" charset="0"/>
                <a:ea typeface="Verdana" panose="020B0604030504040204" pitchFamily="34" charset="0"/>
                <a:cs typeface="Arial" panose="020B0604020202020204" pitchFamily="34" charset="0"/>
              </a:rPr>
            </a:br>
            <a:endParaRPr lang="da-DK" sz="1500" dirty="0">
              <a:latin typeface="Arial" panose="020B0604020202020204" pitchFamily="34" charset="0"/>
              <a:ea typeface="Verdana" panose="020B0604030504040204" pitchFamily="34" charset="0"/>
              <a:cs typeface="Arial" panose="020B0604020202020204" pitchFamily="34" charset="0"/>
            </a:endParaRPr>
          </a:p>
          <a:p>
            <a:pPr marL="257175" indent="-257175" algn="l">
              <a:buFontTx/>
              <a:buChar char="-"/>
              <a:defRPr/>
            </a:pPr>
            <a:r>
              <a:rPr lang="da-DK" sz="1500" dirty="0">
                <a:latin typeface="Arial" panose="020B0604020202020204" pitchFamily="34" charset="0"/>
                <a:ea typeface="Verdana" panose="020B0604030504040204" pitchFamily="34" charset="0"/>
                <a:cs typeface="Arial" panose="020B0604020202020204" pitchFamily="34" charset="0"/>
              </a:rPr>
              <a:t>Repræsenterer alle medarbejdere som MED-udvalget dækker</a:t>
            </a:r>
          </a:p>
          <a:p>
            <a:pPr algn="l">
              <a:defRPr/>
            </a:pPr>
            <a:endParaRPr lang="da-DK" sz="1500" dirty="0">
              <a:latin typeface="Arial" panose="020B0604020202020204" pitchFamily="34" charset="0"/>
              <a:ea typeface="Verdana" panose="020B0604030504040204" pitchFamily="34" charset="0"/>
              <a:cs typeface="Arial" panose="020B0604020202020204" pitchFamily="34" charset="0"/>
            </a:endParaRPr>
          </a:p>
          <a:p>
            <a:pPr marL="257175" indent="-257175" algn="l">
              <a:buFontTx/>
              <a:buChar char="-"/>
              <a:defRPr/>
            </a:pPr>
            <a:r>
              <a:rPr lang="da-DK" sz="1500" dirty="0">
                <a:latin typeface="Arial" panose="020B0604020202020204" pitchFamily="34" charset="0"/>
                <a:ea typeface="Verdana" panose="020B0604030504040204" pitchFamily="34" charset="0"/>
                <a:cs typeface="Arial" panose="020B0604020202020204" pitchFamily="34" charset="0"/>
              </a:rPr>
              <a:t>Skal bidrage i drøftelserne i MED-udvalget med deres særlige viden om arbejdsmiljø.</a:t>
            </a:r>
          </a:p>
          <a:p>
            <a:pPr algn="l">
              <a:defRPr/>
            </a:pPr>
            <a:endParaRPr lang="da-DK" sz="1500" dirty="0">
              <a:latin typeface="Arial" panose="020B0604020202020204" pitchFamily="34" charset="0"/>
              <a:ea typeface="Verdana" panose="020B0604030504040204" pitchFamily="34" charset="0"/>
              <a:cs typeface="Arial" panose="020B0604020202020204" pitchFamily="34" charset="0"/>
            </a:endParaRPr>
          </a:p>
          <a:p>
            <a:pPr marL="257175" indent="-257175" algn="l">
              <a:buFontTx/>
              <a:buChar char="-"/>
              <a:defRPr/>
            </a:pPr>
            <a:r>
              <a:rPr lang="da-DK" sz="1500" dirty="0">
                <a:latin typeface="Arial" panose="020B0604020202020204" pitchFamily="34" charset="0"/>
                <a:ea typeface="Verdana" panose="020B0604030504040204" pitchFamily="34" charset="0"/>
                <a:cs typeface="Arial" panose="020B0604020202020204" pitchFamily="34" charset="0"/>
              </a:rPr>
              <a:t>Skal bidrage med viden fra arbejdsmiljø-arbejdet i underliggende udvalg/arbejdsmiljøgrupper (bindeled).</a:t>
            </a:r>
          </a:p>
        </p:txBody>
      </p:sp>
      <p:sp>
        <p:nvSpPr>
          <p:cNvPr id="7" name="Pladsholder til indhold 2"/>
          <p:cNvSpPr>
            <a:spLocks noGrp="1"/>
          </p:cNvSpPr>
          <p:nvPr>
            <p:ph sz="quarter" idx="4294967295"/>
          </p:nvPr>
        </p:nvSpPr>
        <p:spPr>
          <a:xfrm>
            <a:off x="413148" y="549275"/>
            <a:ext cx="6247084" cy="431800"/>
          </a:xfrm>
          <a:prstGeom prst="rect">
            <a:avLst/>
          </a:prstGeom>
        </p:spPr>
        <p:txBody>
          <a:bodyPr/>
          <a:lstStyle/>
          <a:p>
            <a:r>
              <a:rPr lang="da-DK" sz="2400" dirty="0">
                <a:solidFill>
                  <a:schemeClr val="bg1"/>
                </a:solidFill>
                <a:latin typeface="Arial" panose="020B0604020202020204" pitchFamily="34" charset="0"/>
              </a:rPr>
              <a:t>AL og AMR´s formelle rolle</a:t>
            </a:r>
          </a:p>
        </p:txBody>
      </p:sp>
      <p:pic>
        <p:nvPicPr>
          <p:cNvPr id="4" name="Billede 3"/>
          <p:cNvPicPr>
            <a:picLocks noChangeAspect="1"/>
          </p:cNvPicPr>
          <p:nvPr/>
        </p:nvPicPr>
        <p:blipFill>
          <a:blip r:embed="rId3"/>
          <a:stretch>
            <a:fillRect/>
          </a:stretch>
        </p:blipFill>
        <p:spPr>
          <a:xfrm>
            <a:off x="6444208" y="4797152"/>
            <a:ext cx="2371725" cy="1838325"/>
          </a:xfrm>
          <a:prstGeom prst="rect">
            <a:avLst/>
          </a:prstGeom>
        </p:spPr>
      </p:pic>
      <p:sp>
        <p:nvSpPr>
          <p:cNvPr id="8" name="Afrundet rektangulær billedforklaring 7"/>
          <p:cNvSpPr/>
          <p:nvPr/>
        </p:nvSpPr>
        <p:spPr bwMode="auto">
          <a:xfrm>
            <a:off x="6930262" y="3839084"/>
            <a:ext cx="2011685" cy="935571"/>
          </a:xfrm>
          <a:prstGeom prst="wedgeRoundRectCallout">
            <a:avLst>
              <a:gd name="adj1" fmla="val 9014"/>
              <a:gd name="adj2" fmla="val 77004"/>
              <a:gd name="adj3" fmla="val 16667"/>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Hvilken betydning kan </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denne sag få for </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arbejdsmiljøet?</a:t>
            </a:r>
          </a:p>
        </p:txBody>
      </p:sp>
    </p:spTree>
    <p:extLst>
      <p:ext uri="{BB962C8B-B14F-4D97-AF65-F5344CB8AC3E}">
        <p14:creationId xmlns:p14="http://schemas.microsoft.com/office/powerpoint/2010/main" val="3459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2"/>
          <p:cNvSpPr>
            <a:spLocks noGrp="1"/>
          </p:cNvSpPr>
          <p:nvPr>
            <p:ph idx="1"/>
          </p:nvPr>
        </p:nvSpPr>
        <p:spPr>
          <a:xfrm>
            <a:off x="384523" y="1700808"/>
            <a:ext cx="8370929" cy="3456384"/>
          </a:xfrm>
        </p:spPr>
        <p:txBody>
          <a:bodyPr/>
          <a:lstStyle/>
          <a:p>
            <a:pPr marL="0" lvl="1" indent="0">
              <a:buNone/>
            </a:pPr>
            <a:endParaRPr lang="da-DK" sz="1500" dirty="0">
              <a:ea typeface="Verdana" panose="020B0604030504040204" pitchFamily="34" charset="0"/>
              <a:cs typeface="Verdana" panose="020B0604030504040204" pitchFamily="34" charset="0"/>
            </a:endParaRPr>
          </a:p>
          <a:p>
            <a:pPr marL="0" lvl="1" indent="0">
              <a:buNone/>
            </a:pPr>
            <a:r>
              <a:rPr lang="da-DK" sz="1500" dirty="0">
                <a:ea typeface="Verdana" panose="020B0604030504040204" pitchFamily="34" charset="0"/>
                <a:cs typeface="Verdana" panose="020B0604030504040204" pitchFamily="34" charset="0"/>
              </a:rPr>
              <a:t>Formand for MED-udvalget er en fra ledelsen </a:t>
            </a:r>
          </a:p>
          <a:p>
            <a:pPr marL="0" lvl="1" indent="0">
              <a:buNone/>
            </a:pPr>
            <a:endParaRPr lang="da-DK" sz="1500" dirty="0">
              <a:ea typeface="Verdana" panose="020B0604030504040204" pitchFamily="34" charset="0"/>
              <a:cs typeface="Verdana" panose="020B0604030504040204" pitchFamily="34" charset="0"/>
            </a:endParaRPr>
          </a:p>
          <a:p>
            <a:pPr marL="0" lvl="1" indent="0">
              <a:buNone/>
            </a:pPr>
            <a:r>
              <a:rPr lang="da-DK" sz="1500" dirty="0">
                <a:ea typeface="Verdana" panose="020B0604030504040204" pitchFamily="34" charset="0"/>
                <a:cs typeface="Verdana" panose="020B0604030504040204" pitchFamily="34" charset="0"/>
              </a:rPr>
              <a:t>Næstformanden er valgt iblandt tillidsrepræsentanterne af medarbejderrepræsentanterne i enighed og repræsenterer alle overenskomst grupper på tværs af valggrupperne A, B og C*.</a:t>
            </a:r>
          </a:p>
          <a:p>
            <a:pPr lvl="0"/>
            <a:endParaRPr lang="da-DK" sz="1500" dirty="0">
              <a:ea typeface="Verdana" panose="020B0604030504040204" pitchFamily="34" charset="0"/>
            </a:endParaRPr>
          </a:p>
          <a:p>
            <a:r>
              <a:rPr lang="da-DK" sz="1500" dirty="0">
                <a:ea typeface="Verdana" panose="020B0604030504040204" pitchFamily="34" charset="0"/>
              </a:rPr>
              <a:t>Regler for formandskabet kan fastsættes i forretningsordenen</a:t>
            </a:r>
          </a:p>
          <a:p>
            <a:pPr>
              <a:spcBef>
                <a:spcPts val="900"/>
              </a:spcBef>
            </a:pPr>
            <a:endParaRPr lang="da-DK" sz="1500" dirty="0">
              <a:ea typeface="Verdana" panose="020B0604030504040204" pitchFamily="34" charset="0"/>
              <a:cs typeface="Verdana" panose="020B0604030504040204" pitchFamily="34" charset="0"/>
            </a:endParaRPr>
          </a:p>
          <a:p>
            <a:pPr>
              <a:spcBef>
                <a:spcPts val="0"/>
              </a:spcBef>
            </a:pPr>
            <a:r>
              <a:rPr lang="da-DK" sz="1500" dirty="0">
                <a:ea typeface="Verdana" panose="020B0604030504040204" pitchFamily="34" charset="0"/>
                <a:cs typeface="Verdana" panose="020B0604030504040204" pitchFamily="34" charset="0"/>
              </a:rPr>
              <a:t>Formandskabet aftaler dagsorden til MED-møder efter input fra øvrige medlemmer</a:t>
            </a:r>
          </a:p>
          <a:p>
            <a:endParaRPr lang="da-DK" sz="1500" dirty="0"/>
          </a:p>
        </p:txBody>
      </p:sp>
      <p:sp>
        <p:nvSpPr>
          <p:cNvPr id="7" name="Pladsholder til indhold 2"/>
          <p:cNvSpPr>
            <a:spLocks noGrp="1"/>
          </p:cNvSpPr>
          <p:nvPr>
            <p:ph sz="quarter" idx="4294967295"/>
          </p:nvPr>
        </p:nvSpPr>
        <p:spPr>
          <a:xfrm>
            <a:off x="413148" y="549275"/>
            <a:ext cx="6247084" cy="431800"/>
          </a:xfrm>
          <a:prstGeom prst="rect">
            <a:avLst/>
          </a:prstGeom>
        </p:spPr>
        <p:txBody>
          <a:bodyPr/>
          <a:lstStyle/>
          <a:p>
            <a:r>
              <a:rPr lang="da-DK" sz="2400" dirty="0">
                <a:solidFill>
                  <a:schemeClr val="bg1"/>
                </a:solidFill>
                <a:latin typeface="Arial" panose="020B0604020202020204" pitchFamily="34" charset="0"/>
              </a:rPr>
              <a:t>Formandskabet</a:t>
            </a:r>
          </a:p>
        </p:txBody>
      </p:sp>
      <p:pic>
        <p:nvPicPr>
          <p:cNvPr id="8" name="Billede 7"/>
          <p:cNvPicPr>
            <a:picLocks noChangeAspect="1"/>
          </p:cNvPicPr>
          <p:nvPr/>
        </p:nvPicPr>
        <p:blipFill>
          <a:blip r:embed="rId3"/>
          <a:stretch>
            <a:fillRect/>
          </a:stretch>
        </p:blipFill>
        <p:spPr>
          <a:xfrm>
            <a:off x="6372200" y="4437112"/>
            <a:ext cx="2406005" cy="2113751"/>
          </a:xfrm>
          <a:prstGeom prst="rect">
            <a:avLst/>
          </a:prstGeom>
        </p:spPr>
      </p:pic>
      <p:sp>
        <p:nvSpPr>
          <p:cNvPr id="2" name="Skyformet billedforklaring 1"/>
          <p:cNvSpPr/>
          <p:nvPr/>
        </p:nvSpPr>
        <p:spPr bwMode="auto">
          <a:xfrm>
            <a:off x="3936993" y="4221088"/>
            <a:ext cx="2160240" cy="864096"/>
          </a:xfrm>
          <a:prstGeom prst="cloudCallout">
            <a:avLst>
              <a:gd name="adj1" fmla="val 78376"/>
              <a:gd name="adj2" fmla="val 21817"/>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Jeg er formand fordi, at</a:t>
            </a:r>
          </a:p>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 jeg er</a:t>
            </a:r>
            <a:r>
              <a:rPr kumimoji="0" lang="da-DK" sz="1000" b="0" i="0" u="none" strike="noStrike" cap="none" normalizeH="0" dirty="0">
                <a:ln>
                  <a:noFill/>
                </a:ln>
                <a:solidFill>
                  <a:schemeClr val="tx1"/>
                </a:solidFill>
                <a:effectLst/>
                <a:latin typeface="Arial" pitchFamily="34" charset="0"/>
                <a:cs typeface="Arial" pitchFamily="34" charset="0"/>
              </a:rPr>
              <a:t> den leder, der har </a:t>
            </a:r>
          </a:p>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dirty="0">
                <a:ln>
                  <a:noFill/>
                </a:ln>
                <a:solidFill>
                  <a:schemeClr val="tx1"/>
                </a:solidFill>
                <a:effectLst/>
                <a:latin typeface="Arial" pitchFamily="34" charset="0"/>
                <a:cs typeface="Arial" pitchFamily="34" charset="0"/>
              </a:rPr>
              <a:t>øverste ledelseskompetence</a:t>
            </a:r>
            <a:endParaRPr kumimoji="0" lang="da-DK" sz="1000" b="0" i="0" u="none" strike="noStrike" cap="none" normalizeH="0" baseline="0" dirty="0">
              <a:ln>
                <a:noFill/>
              </a:ln>
              <a:solidFill>
                <a:schemeClr val="tx1"/>
              </a:solidFill>
              <a:effectLst/>
              <a:latin typeface="Arial" pitchFamily="34" charset="0"/>
              <a:cs typeface="Arial" pitchFamily="34" charset="0"/>
            </a:endParaRPr>
          </a:p>
        </p:txBody>
      </p:sp>
      <p:sp>
        <p:nvSpPr>
          <p:cNvPr id="9" name="Skyformet billedforklaring 8"/>
          <p:cNvSpPr/>
          <p:nvPr/>
        </p:nvSpPr>
        <p:spPr bwMode="auto">
          <a:xfrm>
            <a:off x="6516216" y="3043441"/>
            <a:ext cx="2520280" cy="864096"/>
          </a:xfrm>
          <a:prstGeom prst="cloudCallout">
            <a:avLst>
              <a:gd name="adj1" fmla="val 14239"/>
              <a:gd name="adj2" fmla="val 84584"/>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Jeg er næstformand fordi, at</a:t>
            </a:r>
          </a:p>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 medarbejderrepræsentanterne i udvalget</a:t>
            </a:r>
          </a:p>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 har valgt mig til at varetage opgaven</a:t>
            </a:r>
          </a:p>
        </p:txBody>
      </p:sp>
      <p:sp>
        <p:nvSpPr>
          <p:cNvPr id="3" name="Tekstfelt 2">
            <a:extLst>
              <a:ext uri="{FF2B5EF4-FFF2-40B4-BE49-F238E27FC236}">
                <a16:creationId xmlns:a16="http://schemas.microsoft.com/office/drawing/2014/main" id="{DDE30D95-38EF-0880-1C0D-0CC0CF513E53}"/>
              </a:ext>
            </a:extLst>
          </p:cNvPr>
          <p:cNvSpPr txBox="1"/>
          <p:nvPr/>
        </p:nvSpPr>
        <p:spPr>
          <a:xfrm>
            <a:off x="365795" y="6412363"/>
            <a:ext cx="2736304" cy="276999"/>
          </a:xfrm>
          <a:prstGeom prst="rect">
            <a:avLst/>
          </a:prstGeom>
          <a:noFill/>
        </p:spPr>
        <p:txBody>
          <a:bodyPr wrap="square" rtlCol="0">
            <a:spAutoFit/>
          </a:bodyPr>
          <a:lstStyle/>
          <a:p>
            <a:pPr algn="l"/>
            <a:r>
              <a:rPr lang="da-DK" sz="1200" dirty="0">
                <a:latin typeface="+mn-lt"/>
              </a:rPr>
              <a:t>*Valggruppe beskrivelse </a:t>
            </a:r>
            <a:r>
              <a:rPr lang="da-DK" sz="1200" dirty="0">
                <a:latin typeface="+mn-lt"/>
                <a:hlinkClick r:id="rId4"/>
              </a:rPr>
              <a:t>klik her</a:t>
            </a:r>
            <a:endParaRPr lang="da-DK" sz="1200" dirty="0">
              <a:latin typeface="+mn-lt"/>
            </a:endParaRPr>
          </a:p>
        </p:txBody>
      </p:sp>
    </p:spTree>
    <p:extLst>
      <p:ext uri="{BB962C8B-B14F-4D97-AF65-F5344CB8AC3E}">
        <p14:creationId xmlns:p14="http://schemas.microsoft.com/office/powerpoint/2010/main" val="377084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additive="base">
                                        <p:cTn id="1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anim calcmode="lin" valueType="num">
                                      <p:cBhvr additive="base">
                                        <p:cTn id="2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91173-992B-5C6E-B748-2374E169DEDB}"/>
            </a:ext>
          </a:extLst>
        </p:cNvPr>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FEFAB73E-1175-AF7F-F7F0-3D23566EB230}"/>
              </a:ext>
            </a:extLst>
          </p:cNvPr>
          <p:cNvSpPr>
            <a:spLocks noGrp="1"/>
          </p:cNvSpPr>
          <p:nvPr>
            <p:ph sz="quarter" idx="4294967295"/>
          </p:nvPr>
        </p:nvSpPr>
        <p:spPr>
          <a:xfrm>
            <a:off x="413148" y="549275"/>
            <a:ext cx="6247084" cy="431800"/>
          </a:xfrm>
          <a:prstGeom prst="rect">
            <a:avLst/>
          </a:prstGeom>
        </p:spPr>
        <p:txBody>
          <a:bodyPr/>
          <a:lstStyle/>
          <a:p>
            <a:r>
              <a:rPr lang="da-DK" sz="2400" dirty="0">
                <a:solidFill>
                  <a:schemeClr val="bg1"/>
                </a:solidFill>
                <a:latin typeface="Arial" panose="020B0604020202020204" pitchFamily="34" charset="0"/>
              </a:rPr>
              <a:t>Formand og næstformand - opgaver</a:t>
            </a:r>
          </a:p>
        </p:txBody>
      </p:sp>
      <p:pic>
        <p:nvPicPr>
          <p:cNvPr id="8" name="Billede 7">
            <a:extLst>
              <a:ext uri="{FF2B5EF4-FFF2-40B4-BE49-F238E27FC236}">
                <a16:creationId xmlns:a16="http://schemas.microsoft.com/office/drawing/2014/main" id="{5790D0E2-E1FE-C1EA-CDD9-34F6FF58E9B2}"/>
              </a:ext>
            </a:extLst>
          </p:cNvPr>
          <p:cNvPicPr>
            <a:picLocks noChangeAspect="1"/>
          </p:cNvPicPr>
          <p:nvPr/>
        </p:nvPicPr>
        <p:blipFill>
          <a:blip r:embed="rId3"/>
          <a:stretch>
            <a:fillRect/>
          </a:stretch>
        </p:blipFill>
        <p:spPr>
          <a:xfrm>
            <a:off x="3368997" y="4388348"/>
            <a:ext cx="2406005" cy="2113751"/>
          </a:xfrm>
          <a:prstGeom prst="rect">
            <a:avLst/>
          </a:prstGeom>
        </p:spPr>
      </p:pic>
      <p:sp>
        <p:nvSpPr>
          <p:cNvPr id="2" name="Skyformet billedforklaring 1">
            <a:extLst>
              <a:ext uri="{FF2B5EF4-FFF2-40B4-BE49-F238E27FC236}">
                <a16:creationId xmlns:a16="http://schemas.microsoft.com/office/drawing/2014/main" id="{23E2769E-F675-ABCD-0E20-990C03963FA4}"/>
              </a:ext>
            </a:extLst>
          </p:cNvPr>
          <p:cNvSpPr/>
          <p:nvPr/>
        </p:nvSpPr>
        <p:spPr bwMode="auto">
          <a:xfrm>
            <a:off x="251520" y="2420888"/>
            <a:ext cx="3456384" cy="2003068"/>
          </a:xfrm>
          <a:prstGeom prst="cloudCallout">
            <a:avLst>
              <a:gd name="adj1" fmla="val 44165"/>
              <a:gd name="adj2" fmla="val 72553"/>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Jeg er formand og min opgaver er fx:</a:t>
            </a:r>
          </a:p>
          <a:p>
            <a:pPr marL="801688" marR="0" indent="-801688" algn="l"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 Indkalde til MED-udvalgsmøder</a:t>
            </a:r>
            <a:r>
              <a:rPr kumimoji="0" lang="da-DK" sz="1000" b="0" i="0" u="none" strike="noStrike" cap="none" normalizeH="0" dirty="0">
                <a:ln>
                  <a:noFill/>
                </a:ln>
                <a:solidFill>
                  <a:schemeClr val="tx1"/>
                </a:solidFill>
                <a:effectLst/>
                <a:latin typeface="Arial" pitchFamily="34" charset="0"/>
                <a:cs typeface="Arial" pitchFamily="34" charset="0"/>
              </a:rPr>
              <a:t> </a:t>
            </a:r>
          </a:p>
          <a:p>
            <a:pPr marL="801688" marR="0" indent="-801688" algn="l"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dirty="0">
                <a:ln>
                  <a:noFill/>
                </a:ln>
                <a:solidFill>
                  <a:schemeClr val="tx1"/>
                </a:solidFill>
                <a:effectLst/>
                <a:latin typeface="Arial" pitchFamily="34" charset="0"/>
                <a:cs typeface="Arial" pitchFamily="34" charset="0"/>
              </a:rPr>
              <a:t>- Udpege ledelsesrepræsentanter og AL</a:t>
            </a:r>
          </a:p>
          <a:p>
            <a:pPr marL="801688" marR="0" indent="-801688" algn="l"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dirty="0">
                <a:ln>
                  <a:noFill/>
                </a:ln>
                <a:solidFill>
                  <a:schemeClr val="tx1"/>
                </a:solidFill>
                <a:effectLst/>
                <a:latin typeface="Arial" pitchFamily="34" charset="0"/>
                <a:cs typeface="Arial" pitchFamily="34" charset="0"/>
              </a:rPr>
              <a:t>- Indkalde AMR i området til valg af LMU-AMR</a:t>
            </a:r>
          </a:p>
        </p:txBody>
      </p:sp>
      <p:sp>
        <p:nvSpPr>
          <p:cNvPr id="9" name="Skyformet billedforklaring 8">
            <a:extLst>
              <a:ext uri="{FF2B5EF4-FFF2-40B4-BE49-F238E27FC236}">
                <a16:creationId xmlns:a16="http://schemas.microsoft.com/office/drawing/2014/main" id="{CB790433-92D4-F11E-7DED-7007079056C4}"/>
              </a:ext>
            </a:extLst>
          </p:cNvPr>
          <p:cNvSpPr/>
          <p:nvPr/>
        </p:nvSpPr>
        <p:spPr bwMode="auto">
          <a:xfrm>
            <a:off x="4860032" y="1412776"/>
            <a:ext cx="4104454" cy="2448273"/>
          </a:xfrm>
          <a:prstGeom prst="cloudCallout">
            <a:avLst>
              <a:gd name="adj1" fmla="val -36411"/>
              <a:gd name="adj2" fmla="val 65485"/>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l" defTabSz="914400" rtl="0" eaLnBrk="1" fontAlgn="base" latinLnBrk="0" hangingPunct="1">
              <a:lnSpc>
                <a:spcPct val="100000"/>
              </a:lnSpc>
              <a:spcBef>
                <a:spcPct val="20000"/>
              </a:spcBef>
              <a:spcAft>
                <a:spcPct val="0"/>
              </a:spcAft>
              <a:buClrTx/>
              <a:buSzTx/>
              <a:buFontTx/>
              <a:buNone/>
              <a:tabLst/>
            </a:pPr>
            <a:endParaRPr kumimoji="0" lang="da-DK" sz="1000" b="0" i="0" u="none" strike="noStrike" cap="none" normalizeH="0" baseline="0" dirty="0">
              <a:ln>
                <a:noFill/>
              </a:ln>
              <a:solidFill>
                <a:schemeClr val="tx1"/>
              </a:solidFill>
              <a:effectLst/>
              <a:latin typeface="Arial" pitchFamily="34" charset="0"/>
              <a:cs typeface="Arial" pitchFamily="34" charset="0"/>
            </a:endParaRPr>
          </a:p>
          <a:p>
            <a:pPr marL="801688" marR="0" indent="-801688" algn="l"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Jeg er næstformand og min opgave er fx:</a:t>
            </a:r>
          </a:p>
          <a:p>
            <a:pPr marL="171450" marR="0" indent="-171450" algn="l" defTabSz="914400" rtl="0" eaLnBrk="1" fontAlgn="base" latinLnBrk="0" hangingPunct="1">
              <a:lnSpc>
                <a:spcPct val="100000"/>
              </a:lnSpc>
              <a:spcBef>
                <a:spcPct val="20000"/>
              </a:spcBef>
              <a:spcAft>
                <a:spcPct val="0"/>
              </a:spcAft>
              <a:buClrTx/>
              <a:buSzTx/>
              <a:buFontTx/>
              <a:buChar char="-"/>
              <a:tabLst/>
            </a:pPr>
            <a:r>
              <a:rPr lang="da-DK" sz="1000" dirty="0">
                <a:latin typeface="Arial" pitchFamily="34" charset="0"/>
                <a:cs typeface="Arial" pitchFamily="34" charset="0"/>
              </a:rPr>
              <a:t>At være tovholder ift. kontakten til medarbejdersiden</a:t>
            </a:r>
          </a:p>
          <a:p>
            <a:pPr marL="171450" marR="0" indent="-171450" algn="l" defTabSz="914400" rtl="0" eaLnBrk="1" fontAlgn="base" latinLnBrk="0" hangingPunct="1">
              <a:lnSpc>
                <a:spcPct val="100000"/>
              </a:lnSpc>
              <a:spcBef>
                <a:spcPct val="20000"/>
              </a:spcBef>
              <a:spcAft>
                <a:spcPct val="0"/>
              </a:spcAft>
              <a:buClrTx/>
              <a:buSzTx/>
              <a:buFontTx/>
              <a:buChar char="-"/>
              <a:tabLst/>
            </a:pPr>
            <a:r>
              <a:rPr lang="da-DK" sz="1000" dirty="0">
                <a:latin typeface="Arial" pitchFamily="34" charset="0"/>
                <a:cs typeface="Arial" pitchFamily="34" charset="0"/>
              </a:rPr>
              <a:t>Få input til dagsordenspunkter</a:t>
            </a:r>
          </a:p>
          <a:p>
            <a:pPr marL="171450" marR="0" indent="-171450" algn="l" defTabSz="914400" rtl="0" eaLnBrk="1" fontAlgn="base" latinLnBrk="0" hangingPunct="1">
              <a:lnSpc>
                <a:spcPct val="100000"/>
              </a:lnSpc>
              <a:spcBef>
                <a:spcPts val="0"/>
              </a:spcBef>
              <a:spcAft>
                <a:spcPct val="0"/>
              </a:spcAft>
              <a:buClrTx/>
              <a:buSzTx/>
              <a:buFontTx/>
              <a:buChar char="-"/>
              <a:tabLst/>
            </a:pPr>
            <a:r>
              <a:rPr lang="da-DK" sz="1000" dirty="0">
                <a:latin typeface="Arial" pitchFamily="34" charset="0"/>
                <a:cs typeface="Arial" pitchFamily="34" charset="0"/>
              </a:rPr>
              <a:t>Være obs på om orienteringspunkter skal</a:t>
            </a:r>
          </a:p>
          <a:p>
            <a:pPr marR="0" algn="l" defTabSz="914400" rtl="0" eaLnBrk="1" fontAlgn="base" latinLnBrk="0" hangingPunct="1">
              <a:lnSpc>
                <a:spcPct val="100000"/>
              </a:lnSpc>
              <a:spcBef>
                <a:spcPts val="0"/>
              </a:spcBef>
              <a:spcAft>
                <a:spcPct val="0"/>
              </a:spcAft>
              <a:buClrTx/>
              <a:buSzTx/>
              <a:tabLst/>
            </a:pPr>
            <a:r>
              <a:rPr lang="da-DK" sz="1000" dirty="0">
                <a:latin typeface="Arial" pitchFamily="34" charset="0"/>
                <a:cs typeface="Arial" pitchFamily="34" charset="0"/>
              </a:rPr>
              <a:t>     omlaves til drøftelsespunkter</a:t>
            </a:r>
          </a:p>
          <a:p>
            <a:pPr marL="171450" marR="0" indent="-171450" algn="l" defTabSz="914400" rtl="0" eaLnBrk="1" fontAlgn="base" latinLnBrk="0" hangingPunct="1">
              <a:lnSpc>
                <a:spcPct val="100000"/>
              </a:lnSpc>
              <a:spcBef>
                <a:spcPts val="0"/>
              </a:spcBef>
              <a:spcAft>
                <a:spcPct val="0"/>
              </a:spcAft>
              <a:buClrTx/>
              <a:buSzTx/>
              <a:buFontTx/>
              <a:buChar char="-"/>
              <a:tabLst/>
            </a:pPr>
            <a:r>
              <a:rPr lang="da-DK" sz="1000" dirty="0">
                <a:latin typeface="Arial" pitchFamily="34" charset="0"/>
                <a:cs typeface="Arial" pitchFamily="34" charset="0"/>
              </a:rPr>
              <a:t>Få vakante pladser besatte</a:t>
            </a:r>
          </a:p>
          <a:p>
            <a:pPr marL="171450" marR="0" indent="-171450" algn="l" defTabSz="914400" rtl="0" eaLnBrk="1" fontAlgn="base" latinLnBrk="0" hangingPunct="1">
              <a:lnSpc>
                <a:spcPct val="100000"/>
              </a:lnSpc>
              <a:spcBef>
                <a:spcPts val="0"/>
              </a:spcBef>
              <a:spcAft>
                <a:spcPct val="0"/>
              </a:spcAft>
              <a:buClrTx/>
              <a:buSzTx/>
              <a:buFontTx/>
              <a:buChar char="-"/>
              <a:tabLst/>
            </a:pPr>
            <a:r>
              <a:rPr lang="da-DK" sz="1000" dirty="0">
                <a:latin typeface="Arial" pitchFamily="34" charset="0"/>
                <a:cs typeface="Arial" pitchFamily="34" charset="0"/>
              </a:rPr>
              <a:t>Gennemføre valg af medarbejderrepræsentanter</a:t>
            </a:r>
          </a:p>
          <a:p>
            <a:pPr marL="171450" marR="0" indent="-171450" algn="l" defTabSz="914400" rtl="0" eaLnBrk="1" fontAlgn="base" latinLnBrk="0" hangingPunct="1">
              <a:lnSpc>
                <a:spcPct val="100000"/>
              </a:lnSpc>
              <a:spcBef>
                <a:spcPts val="0"/>
              </a:spcBef>
              <a:spcAft>
                <a:spcPct val="0"/>
              </a:spcAft>
              <a:buClrTx/>
              <a:buSzTx/>
              <a:buFontTx/>
              <a:buChar char="-"/>
              <a:tabLst/>
            </a:pPr>
            <a:r>
              <a:rPr lang="da-DK" sz="1000" dirty="0">
                <a:latin typeface="Arial" pitchFamily="34" charset="0"/>
                <a:cs typeface="Arial" pitchFamily="34" charset="0"/>
              </a:rPr>
              <a:t>Sikre optimal og korrekt sammensætning af </a:t>
            </a:r>
          </a:p>
          <a:p>
            <a:pPr marR="0" algn="l" defTabSz="914400" rtl="0" eaLnBrk="1" fontAlgn="base" latinLnBrk="0" hangingPunct="1">
              <a:lnSpc>
                <a:spcPct val="100000"/>
              </a:lnSpc>
              <a:spcBef>
                <a:spcPts val="0"/>
              </a:spcBef>
              <a:spcAft>
                <a:spcPct val="0"/>
              </a:spcAft>
              <a:buClrTx/>
              <a:buSzTx/>
              <a:tabLst/>
            </a:pPr>
            <a:r>
              <a:rPr lang="da-DK" sz="1000" dirty="0">
                <a:latin typeface="Arial" pitchFamily="34" charset="0"/>
                <a:cs typeface="Arial" pitchFamily="34" charset="0"/>
              </a:rPr>
              <a:t>     medarbejderrepræsentanter (valggruppe A, B og C</a:t>
            </a:r>
          </a:p>
          <a:p>
            <a:pPr marL="801688" marR="0" indent="-801688" algn="l" defTabSz="914400" rtl="0" eaLnBrk="1" fontAlgn="base" latinLnBrk="0" hangingPunct="1">
              <a:lnSpc>
                <a:spcPct val="100000"/>
              </a:lnSpc>
              <a:spcBef>
                <a:spcPct val="20000"/>
              </a:spcBef>
              <a:spcAft>
                <a:spcPct val="0"/>
              </a:spcAft>
              <a:buClrTx/>
              <a:buSzTx/>
              <a:buFontTx/>
              <a:buChar char="-"/>
              <a:tabLst/>
            </a:pPr>
            <a:endParaRPr kumimoji="0" lang="da-DK" sz="1000" b="0" i="0" u="none" strike="noStrike" cap="none" normalizeH="0" baseline="0" dirty="0">
              <a:ln>
                <a:noFill/>
              </a:ln>
              <a:solidFill>
                <a:schemeClr val="tx1"/>
              </a:solidFill>
              <a:effectLst/>
              <a:latin typeface="Arial" pitchFamily="34" charset="0"/>
              <a:cs typeface="Arial" pitchFamily="34" charset="0"/>
            </a:endParaRPr>
          </a:p>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200" b="0" i="1"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292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163140" y="1"/>
            <a:ext cx="6516127" cy="1289783"/>
          </a:xfrm>
        </p:spPr>
        <p:txBody>
          <a:bodyPr/>
          <a:lstStyle/>
          <a:p>
            <a:r>
              <a:rPr lang="da-DK" dirty="0"/>
              <a:t>”Adgangskort” til Lokal MED</a:t>
            </a:r>
          </a:p>
        </p:txBody>
      </p:sp>
      <p:pic>
        <p:nvPicPr>
          <p:cNvPr id="5" name="Billede 4"/>
          <p:cNvPicPr>
            <a:picLocks noChangeAspect="1"/>
          </p:cNvPicPr>
          <p:nvPr/>
        </p:nvPicPr>
        <p:blipFill>
          <a:blip r:embed="rId2"/>
          <a:stretch>
            <a:fillRect/>
          </a:stretch>
        </p:blipFill>
        <p:spPr>
          <a:xfrm>
            <a:off x="430329" y="1903887"/>
            <a:ext cx="1232182" cy="800919"/>
          </a:xfrm>
          <a:prstGeom prst="rect">
            <a:avLst/>
          </a:prstGeom>
        </p:spPr>
      </p:pic>
      <p:sp>
        <p:nvSpPr>
          <p:cNvPr id="7" name="Tekstfelt 6"/>
          <p:cNvSpPr txBox="1"/>
          <p:nvPr/>
        </p:nvSpPr>
        <p:spPr>
          <a:xfrm>
            <a:off x="400977" y="1588722"/>
            <a:ext cx="1261534" cy="323165"/>
          </a:xfrm>
          <a:prstGeom prst="rect">
            <a:avLst/>
          </a:prstGeom>
          <a:noFill/>
        </p:spPr>
        <p:txBody>
          <a:bodyPr wrap="square" rtlCol="0">
            <a:spAutoFit/>
          </a:bodyPr>
          <a:lstStyle/>
          <a:p>
            <a:r>
              <a:rPr lang="da-DK" sz="1500" dirty="0">
                <a:latin typeface="Arial" panose="020B0604020202020204" pitchFamily="34" charset="0"/>
                <a:cs typeface="Arial" panose="020B0604020202020204" pitchFamily="34" charset="0"/>
              </a:rPr>
              <a:t>Adgangskort</a:t>
            </a:r>
          </a:p>
        </p:txBody>
      </p:sp>
      <p:sp>
        <p:nvSpPr>
          <p:cNvPr id="8" name="Tekstfelt 7"/>
          <p:cNvSpPr txBox="1"/>
          <p:nvPr/>
        </p:nvSpPr>
        <p:spPr>
          <a:xfrm>
            <a:off x="5428997" y="2715239"/>
            <a:ext cx="2433540" cy="941796"/>
          </a:xfrm>
          <a:prstGeom prst="rect">
            <a:avLst/>
          </a:prstGeom>
          <a:noFill/>
        </p:spPr>
        <p:txBody>
          <a:bodyPr wrap="square" rtlCol="0">
            <a:spAutoFit/>
          </a:bodyPr>
          <a:lstStyle/>
          <a:p>
            <a:pPr algn="l"/>
            <a:r>
              <a:rPr lang="da-DK" sz="1200" dirty="0">
                <a:solidFill>
                  <a:schemeClr val="accent1"/>
                </a:solidFill>
                <a:latin typeface="Arial" panose="020B0604020202020204" pitchFamily="34" charset="0"/>
                <a:cs typeface="Arial" panose="020B0604020202020204" pitchFamily="34" charset="0"/>
              </a:rPr>
              <a:t>TR</a:t>
            </a:r>
          </a:p>
          <a:p>
            <a:pPr algn="l"/>
            <a:r>
              <a:rPr lang="da-DK" sz="1200" dirty="0">
                <a:latin typeface="Arial" panose="020B0604020202020204" pitchFamily="34" charset="0"/>
                <a:cs typeface="Arial" panose="020B0604020202020204" pitchFamily="34" charset="0"/>
              </a:rPr>
              <a:t>1. stillet op </a:t>
            </a:r>
          </a:p>
          <a:p>
            <a:pPr algn="l"/>
            <a:r>
              <a:rPr lang="da-DK" sz="1200" dirty="0">
                <a:latin typeface="Arial" panose="020B0604020202020204" pitchFamily="34" charset="0"/>
                <a:cs typeface="Arial" panose="020B0604020202020204" pitchFamily="34" charset="0"/>
              </a:rPr>
              <a:t>2. valgt af kollegaerne</a:t>
            </a:r>
          </a:p>
          <a:p>
            <a:pPr algn="l"/>
            <a:r>
              <a:rPr lang="da-DK" sz="1200" dirty="0">
                <a:latin typeface="Arial" panose="020B0604020202020204" pitchFamily="34" charset="0"/>
                <a:cs typeface="Arial" panose="020B0604020202020204" pitchFamily="34" charset="0"/>
              </a:rPr>
              <a:t>3. Udpeget til fastsatte pladser</a:t>
            </a:r>
          </a:p>
        </p:txBody>
      </p:sp>
      <p:sp>
        <p:nvSpPr>
          <p:cNvPr id="9" name="Tekstfelt 8"/>
          <p:cNvSpPr txBox="1"/>
          <p:nvPr/>
        </p:nvSpPr>
        <p:spPr>
          <a:xfrm>
            <a:off x="1111562" y="3583639"/>
            <a:ext cx="3100397" cy="800219"/>
          </a:xfrm>
          <a:prstGeom prst="rect">
            <a:avLst/>
          </a:prstGeom>
          <a:noFill/>
        </p:spPr>
        <p:txBody>
          <a:bodyPr wrap="square" rtlCol="0">
            <a:spAutoFit/>
          </a:bodyPr>
          <a:lstStyle/>
          <a:p>
            <a:pPr algn="l"/>
            <a:r>
              <a:rPr lang="da-DK" sz="1200" dirty="0">
                <a:latin typeface="Arial" panose="020B0604020202020204" pitchFamily="34" charset="0"/>
                <a:cs typeface="Arial" panose="020B0604020202020204" pitchFamily="34" charset="0"/>
              </a:rPr>
              <a:t>1. Højeste lederkompetence ”født medlem” </a:t>
            </a:r>
          </a:p>
          <a:p>
            <a:pPr algn="l">
              <a:spcBef>
                <a:spcPts val="0"/>
              </a:spcBef>
            </a:pPr>
            <a:r>
              <a:rPr lang="da-DK" sz="1200" dirty="0">
                <a:latin typeface="Arial" panose="020B0604020202020204" pitchFamily="34" charset="0"/>
                <a:cs typeface="Arial" panose="020B0604020202020204" pitchFamily="34" charset="0"/>
              </a:rPr>
              <a:t>2. Udpeget ledelsesrepræsentanter </a:t>
            </a:r>
          </a:p>
          <a:p>
            <a:pPr algn="l">
              <a:spcBef>
                <a:spcPts val="0"/>
              </a:spcBef>
            </a:pPr>
            <a:r>
              <a:rPr lang="da-DK" sz="1200" dirty="0">
                <a:latin typeface="Arial" panose="020B0604020202020204" pitchFamily="34" charset="0"/>
                <a:cs typeface="Arial" panose="020B0604020202020204" pitchFamily="34" charset="0"/>
              </a:rPr>
              <a:t>    </a:t>
            </a:r>
            <a:r>
              <a:rPr lang="da-DK" sz="1000" dirty="0">
                <a:latin typeface="Arial" panose="020B0604020202020204" pitchFamily="34" charset="0"/>
                <a:cs typeface="Arial" panose="020B0604020202020204" pitchFamily="34" charset="0"/>
              </a:rPr>
              <a:t>(1 ledelsesrepræsentant skal være AL – medlem</a:t>
            </a:r>
          </a:p>
          <a:p>
            <a:pPr algn="l">
              <a:spcBef>
                <a:spcPts val="0"/>
              </a:spcBef>
            </a:pPr>
            <a:r>
              <a:rPr lang="da-DK" sz="1000" dirty="0">
                <a:latin typeface="Arial" panose="020B0604020202020204" pitchFamily="34" charset="0"/>
                <a:cs typeface="Arial" panose="020B0604020202020204" pitchFamily="34" charset="0"/>
              </a:rPr>
              <a:t>      af en AMG)</a:t>
            </a:r>
          </a:p>
        </p:txBody>
      </p:sp>
      <p:sp>
        <p:nvSpPr>
          <p:cNvPr id="10" name="Tekstfelt 9"/>
          <p:cNvSpPr txBox="1"/>
          <p:nvPr/>
        </p:nvSpPr>
        <p:spPr>
          <a:xfrm>
            <a:off x="5425746" y="3571238"/>
            <a:ext cx="2746654" cy="941796"/>
          </a:xfrm>
          <a:prstGeom prst="rect">
            <a:avLst/>
          </a:prstGeom>
          <a:noFill/>
        </p:spPr>
        <p:txBody>
          <a:bodyPr wrap="square" rtlCol="0">
            <a:spAutoFit/>
          </a:bodyPr>
          <a:lstStyle/>
          <a:p>
            <a:pPr algn="l"/>
            <a:r>
              <a:rPr lang="da-DK" sz="1200" dirty="0">
                <a:solidFill>
                  <a:schemeClr val="accent1"/>
                </a:solidFill>
                <a:latin typeface="Arial" panose="020B0604020202020204" pitchFamily="34" charset="0"/>
                <a:cs typeface="Arial" panose="020B0604020202020204" pitchFamily="34" charset="0"/>
              </a:rPr>
              <a:t>AMR (mindst 1)</a:t>
            </a:r>
          </a:p>
          <a:p>
            <a:pPr algn="l"/>
            <a:r>
              <a:rPr lang="da-DK" sz="1200" dirty="0">
                <a:latin typeface="Arial" panose="020B0604020202020204" pitchFamily="34" charset="0"/>
                <a:cs typeface="Arial" panose="020B0604020202020204" pitchFamily="34" charset="0"/>
              </a:rPr>
              <a:t>1. stillet op </a:t>
            </a:r>
          </a:p>
          <a:p>
            <a:pPr algn="l"/>
            <a:r>
              <a:rPr lang="da-DK" sz="1200" dirty="0">
                <a:latin typeface="Arial" panose="020B0604020202020204" pitchFamily="34" charset="0"/>
                <a:cs typeface="Arial" panose="020B0604020202020204" pitchFamily="34" charset="0"/>
              </a:rPr>
              <a:t>2. valgt af kollegaerne</a:t>
            </a:r>
          </a:p>
          <a:p>
            <a:pPr algn="l"/>
            <a:r>
              <a:rPr lang="da-DK" sz="1200" dirty="0">
                <a:latin typeface="Arial" panose="020B0604020202020204" pitchFamily="34" charset="0"/>
                <a:cs typeface="Arial" panose="020B0604020202020204" pitchFamily="34" charset="0"/>
              </a:rPr>
              <a:t>3. valgt blandt AMR til Lokal MED</a:t>
            </a:r>
          </a:p>
        </p:txBody>
      </p:sp>
      <p:sp>
        <p:nvSpPr>
          <p:cNvPr id="11" name="Tekstfelt 10"/>
          <p:cNvSpPr txBox="1"/>
          <p:nvPr/>
        </p:nvSpPr>
        <p:spPr>
          <a:xfrm>
            <a:off x="5434897" y="4426159"/>
            <a:ext cx="2001739" cy="720197"/>
          </a:xfrm>
          <a:prstGeom prst="rect">
            <a:avLst/>
          </a:prstGeom>
          <a:noFill/>
        </p:spPr>
        <p:txBody>
          <a:bodyPr wrap="square" rtlCol="0">
            <a:spAutoFit/>
          </a:bodyPr>
          <a:lstStyle/>
          <a:p>
            <a:pPr algn="l"/>
            <a:r>
              <a:rPr lang="da-DK" sz="1200" dirty="0">
                <a:solidFill>
                  <a:schemeClr val="accent1"/>
                </a:solidFill>
                <a:latin typeface="Arial" panose="020B0604020202020204" pitchFamily="34" charset="0"/>
                <a:cs typeface="Arial" panose="020B0604020202020204" pitchFamily="34" charset="0"/>
              </a:rPr>
              <a:t>Medarbejderrepræsentant</a:t>
            </a:r>
          </a:p>
          <a:p>
            <a:pPr algn="l"/>
            <a:r>
              <a:rPr lang="da-DK" sz="1200" dirty="0">
                <a:latin typeface="Arial" panose="020B0604020202020204" pitchFamily="34" charset="0"/>
                <a:cs typeface="Arial" panose="020B0604020202020204" pitchFamily="34" charset="0"/>
              </a:rPr>
              <a:t>1. stillet op </a:t>
            </a:r>
          </a:p>
          <a:p>
            <a:pPr algn="l"/>
            <a:r>
              <a:rPr lang="da-DK" sz="1200" dirty="0">
                <a:latin typeface="Arial" panose="020B0604020202020204" pitchFamily="34" charset="0"/>
                <a:cs typeface="Arial" panose="020B0604020202020204" pitchFamily="34" charset="0"/>
              </a:rPr>
              <a:t>2. valgt af kollegaerne</a:t>
            </a:r>
          </a:p>
        </p:txBody>
      </p:sp>
      <p:sp>
        <p:nvSpPr>
          <p:cNvPr id="12" name="Rektangel 11"/>
          <p:cNvSpPr/>
          <p:nvPr/>
        </p:nvSpPr>
        <p:spPr>
          <a:xfrm>
            <a:off x="1114166" y="3516144"/>
            <a:ext cx="3097793" cy="8141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2"/>
          <p:cNvSpPr/>
          <p:nvPr/>
        </p:nvSpPr>
        <p:spPr>
          <a:xfrm>
            <a:off x="4973776" y="2705695"/>
            <a:ext cx="3658822" cy="2440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13"/>
          <p:cNvSpPr/>
          <p:nvPr/>
        </p:nvSpPr>
        <p:spPr>
          <a:xfrm>
            <a:off x="1114166" y="3184280"/>
            <a:ext cx="3097793" cy="334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4"/>
          <p:cNvSpPr/>
          <p:nvPr/>
        </p:nvSpPr>
        <p:spPr>
          <a:xfrm>
            <a:off x="1356008" y="3207823"/>
            <a:ext cx="2497800" cy="292388"/>
          </a:xfrm>
          <a:prstGeom prst="rect">
            <a:avLst/>
          </a:prstGeom>
        </p:spPr>
        <p:txBody>
          <a:bodyPr wrap="none">
            <a:spAutoFit/>
          </a:bodyPr>
          <a:lstStyle/>
          <a:p>
            <a:r>
              <a:rPr lang="da-DK" sz="1300" dirty="0">
                <a:latin typeface="Arial" panose="020B0604020202020204" pitchFamily="34" charset="0"/>
                <a:cs typeface="Arial" panose="020B0604020202020204" pitchFamily="34" charset="0"/>
              </a:rPr>
              <a:t>Ledelsesrepræsentanter </a:t>
            </a:r>
            <a:r>
              <a:rPr lang="da-DK" sz="1000" dirty="0">
                <a:latin typeface="Arial" panose="020B0604020202020204" pitchFamily="34" charset="0"/>
                <a:cs typeface="Arial" panose="020B0604020202020204" pitchFamily="34" charset="0"/>
              </a:rPr>
              <a:t>(indtil 5)</a:t>
            </a:r>
          </a:p>
        </p:txBody>
      </p:sp>
      <p:sp>
        <p:nvSpPr>
          <p:cNvPr id="16" name="Rektangel 15"/>
          <p:cNvSpPr/>
          <p:nvPr/>
        </p:nvSpPr>
        <p:spPr>
          <a:xfrm>
            <a:off x="4973776" y="2373101"/>
            <a:ext cx="3658822" cy="334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16"/>
          <p:cNvSpPr/>
          <p:nvPr/>
        </p:nvSpPr>
        <p:spPr>
          <a:xfrm>
            <a:off x="5127087" y="2408535"/>
            <a:ext cx="3352200" cy="292388"/>
          </a:xfrm>
          <a:prstGeom prst="rect">
            <a:avLst/>
          </a:prstGeom>
        </p:spPr>
        <p:txBody>
          <a:bodyPr wrap="none">
            <a:spAutoFit/>
          </a:bodyPr>
          <a:lstStyle/>
          <a:p>
            <a:r>
              <a:rPr lang="da-DK" sz="1300" dirty="0">
                <a:latin typeface="Arial" panose="020B0604020202020204" pitchFamily="34" charset="0"/>
                <a:cs typeface="Arial" panose="020B0604020202020204" pitchFamily="34" charset="0"/>
              </a:rPr>
              <a:t>Medarbejderrepræsentanter </a:t>
            </a:r>
            <a:r>
              <a:rPr lang="da-DK" sz="1000" dirty="0">
                <a:latin typeface="Arial" panose="020B0604020202020204" pitchFamily="34" charset="0"/>
                <a:cs typeface="Arial" panose="020B0604020202020204" pitchFamily="34" charset="0"/>
              </a:rPr>
              <a:t>(indtil 7 inkl. AMR)</a:t>
            </a:r>
          </a:p>
        </p:txBody>
      </p:sp>
      <p:sp>
        <p:nvSpPr>
          <p:cNvPr id="21" name="Tekstfelt 20"/>
          <p:cNvSpPr txBox="1"/>
          <p:nvPr/>
        </p:nvSpPr>
        <p:spPr>
          <a:xfrm>
            <a:off x="6435766" y="6453336"/>
            <a:ext cx="2740322" cy="246221"/>
          </a:xfrm>
          <a:prstGeom prst="rect">
            <a:avLst/>
          </a:prstGeom>
          <a:noFill/>
        </p:spPr>
        <p:txBody>
          <a:bodyPr wrap="square" rtlCol="0">
            <a:spAutoFit/>
          </a:bodyPr>
          <a:lstStyle/>
          <a:p>
            <a:pPr algn="l"/>
            <a:r>
              <a:rPr lang="da-DK" sz="1000" i="1" dirty="0">
                <a:latin typeface="Arial" panose="020B0604020202020204" pitchFamily="34" charset="0"/>
                <a:cs typeface="Arial" panose="020B0604020202020204" pitchFamily="34" charset="0"/>
              </a:rPr>
              <a:t>Kilde Lokal MED-aftale side 8 og 14</a:t>
            </a:r>
          </a:p>
        </p:txBody>
      </p:sp>
    </p:spTree>
    <p:extLst>
      <p:ext uri="{BB962C8B-B14F-4D97-AF65-F5344CB8AC3E}">
        <p14:creationId xmlns:p14="http://schemas.microsoft.com/office/powerpoint/2010/main" val="76747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500"/>
                                        <p:tgtEl>
                                          <p:spTgt spid="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fade">
                                      <p:cBhvr>
                                        <p:cTn id="38" dur="5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fade">
                                      <p:cBhvr>
                                        <p:cTn id="43" dur="500"/>
                                        <p:tgtEl>
                                          <p:spTgt spid="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
                                            <p:txEl>
                                              <p:pRg st="0" end="0"/>
                                            </p:txEl>
                                          </p:spTgt>
                                        </p:tgtEl>
                                        <p:attrNameLst>
                                          <p:attrName>style.visibility</p:attrName>
                                        </p:attrNameLst>
                                      </p:cBhvr>
                                      <p:to>
                                        <p:strVal val="visible"/>
                                      </p:to>
                                    </p:set>
                                    <p:animEffect transition="in" filter="fade">
                                      <p:cBhvr>
                                        <p:cTn id="59" dur="500"/>
                                        <p:tgtEl>
                                          <p:spTgt spid="8">
                                            <p:txEl>
                                              <p:pRg st="0" end="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fade">
                                      <p:cBhvr>
                                        <p:cTn id="62" dur="500"/>
                                        <p:tgtEl>
                                          <p:spTgt spid="8">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fade">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animEffect transition="in" filter="fade">
                                      <p:cBhvr>
                                        <p:cTn id="77" dur="500"/>
                                        <p:tgtEl>
                                          <p:spTgt spid="10">
                                            <p:txEl>
                                              <p:pRg st="0" end="0"/>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0">
                                            <p:txEl>
                                              <p:pRg st="1" end="1"/>
                                            </p:txEl>
                                          </p:spTgt>
                                        </p:tgtEl>
                                        <p:attrNameLst>
                                          <p:attrName>style.visibility</p:attrName>
                                        </p:attrNameLst>
                                      </p:cBhvr>
                                      <p:to>
                                        <p:strVal val="visible"/>
                                      </p:to>
                                    </p:set>
                                    <p:animEffect transition="in" filter="fade">
                                      <p:cBhvr>
                                        <p:cTn id="80" dur="500"/>
                                        <p:tgtEl>
                                          <p:spTgt spid="10">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0">
                                            <p:txEl>
                                              <p:pRg st="2" end="2"/>
                                            </p:txEl>
                                          </p:spTgt>
                                        </p:tgtEl>
                                        <p:attrNameLst>
                                          <p:attrName>style.visibility</p:attrName>
                                        </p:attrNameLst>
                                      </p:cBhvr>
                                      <p:to>
                                        <p:strVal val="visible"/>
                                      </p:to>
                                    </p:set>
                                    <p:animEffect transition="in" filter="fade">
                                      <p:cBhvr>
                                        <p:cTn id="85" dur="500"/>
                                        <p:tgtEl>
                                          <p:spTgt spid="10">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0">
                                            <p:txEl>
                                              <p:pRg st="3" end="3"/>
                                            </p:txEl>
                                          </p:spTgt>
                                        </p:tgtEl>
                                        <p:attrNameLst>
                                          <p:attrName>style.visibility</p:attrName>
                                        </p:attrNameLst>
                                      </p:cBhvr>
                                      <p:to>
                                        <p:strVal val="visible"/>
                                      </p:to>
                                    </p:set>
                                    <p:animEffect transition="in" filter="fade">
                                      <p:cBhvr>
                                        <p:cTn id="90" dur="500"/>
                                        <p:tgtEl>
                                          <p:spTgt spid="10">
                                            <p:txEl>
                                              <p:pRg st="3" end="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1">
                                            <p:txEl>
                                              <p:pRg st="0" end="0"/>
                                            </p:txEl>
                                          </p:spTgt>
                                        </p:tgtEl>
                                        <p:attrNameLst>
                                          <p:attrName>style.visibility</p:attrName>
                                        </p:attrNameLst>
                                      </p:cBhvr>
                                      <p:to>
                                        <p:strVal val="visible"/>
                                      </p:to>
                                    </p:set>
                                    <p:animEffect transition="in" filter="fade">
                                      <p:cBhvr>
                                        <p:cTn id="95" dur="500"/>
                                        <p:tgtEl>
                                          <p:spTgt spid="11">
                                            <p:txEl>
                                              <p:pRg st="0" end="0"/>
                                            </p:txEl>
                                          </p:spTgt>
                                        </p:tgtEl>
                                      </p:cBhvr>
                                    </p:animEffect>
                                  </p:childTnLst>
                                </p:cTn>
                              </p:par>
                              <p:par>
                                <p:cTn id="96" presetID="10" presetClass="entr" presetSubtype="0" fill="hold" nodeType="withEffect">
                                  <p:stCondLst>
                                    <p:cond delay="0"/>
                                  </p:stCondLst>
                                  <p:childTnLst>
                                    <p:set>
                                      <p:cBhvr>
                                        <p:cTn id="97" dur="1" fill="hold">
                                          <p:stCondLst>
                                            <p:cond delay="0"/>
                                          </p:stCondLst>
                                        </p:cTn>
                                        <p:tgtEl>
                                          <p:spTgt spid="11">
                                            <p:txEl>
                                              <p:pRg st="1" end="1"/>
                                            </p:txEl>
                                          </p:spTgt>
                                        </p:tgtEl>
                                        <p:attrNameLst>
                                          <p:attrName>style.visibility</p:attrName>
                                        </p:attrNameLst>
                                      </p:cBhvr>
                                      <p:to>
                                        <p:strVal val="visible"/>
                                      </p:to>
                                    </p:set>
                                    <p:animEffect transition="in" filter="fade">
                                      <p:cBhvr>
                                        <p:cTn id="98" dur="500"/>
                                        <p:tgtEl>
                                          <p:spTgt spid="11">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11">
                                            <p:txEl>
                                              <p:pRg st="2" end="2"/>
                                            </p:txEl>
                                          </p:spTgt>
                                        </p:tgtEl>
                                        <p:attrNameLst>
                                          <p:attrName>style.visibility</p:attrName>
                                        </p:attrNameLst>
                                      </p:cBhvr>
                                      <p:to>
                                        <p:strVal val="visible"/>
                                      </p:to>
                                    </p:set>
                                    <p:animEffect transition="in" filter="fade">
                                      <p:cBhvr>
                                        <p:cTn id="103" dur="500"/>
                                        <p:tgtEl>
                                          <p:spTgt spid="11">
                                            <p:txEl>
                                              <p:pRg st="2" end="2"/>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additive="base">
                                        <p:cTn id="108" dur="500" fill="hold"/>
                                        <p:tgtEl>
                                          <p:spTgt spid="21"/>
                                        </p:tgtEl>
                                        <p:attrNameLst>
                                          <p:attrName>ppt_x</p:attrName>
                                        </p:attrNameLst>
                                      </p:cBhvr>
                                      <p:tavLst>
                                        <p:tav tm="0">
                                          <p:val>
                                            <p:strVal val="#ppt_x"/>
                                          </p:val>
                                        </p:tav>
                                        <p:tav tm="100000">
                                          <p:val>
                                            <p:strVal val="#ppt_x"/>
                                          </p:val>
                                        </p:tav>
                                      </p:tavLst>
                                    </p:anim>
                                    <p:anim calcmode="lin" valueType="num">
                                      <p:cBhvr additive="base">
                                        <p:cTn id="10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p:bldP spid="16" grpId="0" animBg="1"/>
      <p:bldP spid="17"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2605311" y="2447422"/>
            <a:ext cx="5976664" cy="3179030"/>
          </a:xfrm>
        </p:spPr>
        <p:txBody>
          <a:bodyPr/>
          <a:lstStyle/>
          <a:p>
            <a:endParaRPr lang="da-DK" sz="1500" dirty="0"/>
          </a:p>
          <a:p>
            <a:endParaRPr lang="da-DK" sz="1500" dirty="0"/>
          </a:p>
          <a:p>
            <a:r>
              <a:rPr lang="da-DK" sz="1500" dirty="0"/>
              <a:t>Analysere problemstilling, komme med oplæg / forslag / anbefalinger, behandling af særlige sager, undersøge aftalte forhold mm. </a:t>
            </a:r>
          </a:p>
          <a:p>
            <a:endParaRPr lang="da-DK" sz="1500" dirty="0"/>
          </a:p>
          <a:p>
            <a:endParaRPr lang="da-DK" sz="1500" dirty="0"/>
          </a:p>
          <a:p>
            <a:endParaRPr lang="da-DK" sz="1500" dirty="0"/>
          </a:p>
          <a:p>
            <a:endParaRPr lang="da-DK" sz="1500" dirty="0"/>
          </a:p>
          <a:p>
            <a:endParaRPr lang="da-DK" sz="1500" dirty="0"/>
          </a:p>
          <a:p>
            <a:r>
              <a:rPr lang="da-DK" sz="1500" dirty="0"/>
              <a:t>Invitere særlig kyndige med viden om særlige fagområder.</a:t>
            </a:r>
          </a:p>
          <a:p>
            <a:r>
              <a:rPr lang="da-DK" sz="1500" dirty="0"/>
              <a:t>Fx sygefravær, arbejdsulykker, LEAN, arbejdsmiljø, MED-aftalen mm.</a:t>
            </a:r>
          </a:p>
        </p:txBody>
      </p:sp>
      <p:sp>
        <p:nvSpPr>
          <p:cNvPr id="3" name="Pladsholder til indhold 2"/>
          <p:cNvSpPr>
            <a:spLocks noGrp="1"/>
          </p:cNvSpPr>
          <p:nvPr>
            <p:ph sz="quarter" idx="10"/>
          </p:nvPr>
        </p:nvSpPr>
        <p:spPr>
          <a:xfrm>
            <a:off x="393802" y="1725154"/>
            <a:ext cx="8193531" cy="323850"/>
          </a:xfrm>
        </p:spPr>
        <p:txBody>
          <a:bodyPr/>
          <a:lstStyle/>
          <a:p>
            <a:r>
              <a:rPr lang="da-DK" sz="1800" dirty="0">
                <a:latin typeface="+mj-lt"/>
              </a:rPr>
              <a:t>MED-udvalget kan nedsætte arbejdsgrupper / underudvalg / ekspertudvalg</a:t>
            </a:r>
          </a:p>
        </p:txBody>
      </p:sp>
      <p:pic>
        <p:nvPicPr>
          <p:cNvPr id="5" name="Billede 4"/>
          <p:cNvPicPr>
            <a:picLocks noChangeAspect="1"/>
          </p:cNvPicPr>
          <p:nvPr/>
        </p:nvPicPr>
        <p:blipFill>
          <a:blip r:embed="rId2"/>
          <a:stretch>
            <a:fillRect/>
          </a:stretch>
        </p:blipFill>
        <p:spPr>
          <a:xfrm>
            <a:off x="410917" y="2793084"/>
            <a:ext cx="1986503" cy="1162763"/>
          </a:xfrm>
          <a:prstGeom prst="rect">
            <a:avLst/>
          </a:prstGeom>
        </p:spPr>
      </p:pic>
      <p:sp>
        <p:nvSpPr>
          <p:cNvPr id="7" name="Pladsholder til indhold 2"/>
          <p:cNvSpPr>
            <a:spLocks noGrp="1"/>
          </p:cNvSpPr>
          <p:nvPr>
            <p:ph sz="quarter" idx="4294967295"/>
          </p:nvPr>
        </p:nvSpPr>
        <p:spPr>
          <a:xfrm>
            <a:off x="413148" y="549275"/>
            <a:ext cx="6247084" cy="431800"/>
          </a:xfrm>
          <a:prstGeom prst="rect">
            <a:avLst/>
          </a:prstGeom>
        </p:spPr>
        <p:txBody>
          <a:bodyPr/>
          <a:lstStyle/>
          <a:p>
            <a:r>
              <a:rPr lang="da-DK" sz="2400" dirty="0">
                <a:solidFill>
                  <a:schemeClr val="bg1"/>
                </a:solidFill>
                <a:latin typeface="Arial" panose="020B0604020202020204" pitchFamily="34" charset="0"/>
              </a:rPr>
              <a:t>Ressourcer - arbejdsgruppe</a:t>
            </a:r>
          </a:p>
        </p:txBody>
      </p:sp>
      <p:pic>
        <p:nvPicPr>
          <p:cNvPr id="4" name="Pladsholder til indhold 5" descr="Forstørrelsesglas med massiv udfyldning">
            <a:extLst>
              <a:ext uri="{FF2B5EF4-FFF2-40B4-BE49-F238E27FC236}">
                <a16:creationId xmlns:a16="http://schemas.microsoft.com/office/drawing/2014/main" id="{77840BB8-E0E3-9947-7D55-DCB41A4CA7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rot="5400000">
            <a:off x="1922622" y="2410885"/>
            <a:ext cx="578743" cy="578743"/>
          </a:xfrm>
          <a:prstGeom prst="rect">
            <a:avLst/>
          </a:prstGeom>
          <a:noFill/>
          <a:ln w="9525">
            <a:noFill/>
            <a:miter lim="800000"/>
            <a:headEnd/>
            <a:tailEnd/>
          </a:ln>
          <a:effectLst/>
        </p:spPr>
      </p:pic>
      <p:pic>
        <p:nvPicPr>
          <p:cNvPr id="9" name="Billede 8">
            <a:extLst>
              <a:ext uri="{FF2B5EF4-FFF2-40B4-BE49-F238E27FC236}">
                <a16:creationId xmlns:a16="http://schemas.microsoft.com/office/drawing/2014/main" id="{5DFC4EFB-2656-22BE-4E01-2ED0AE9ECB40}"/>
              </a:ext>
            </a:extLst>
          </p:cNvPr>
          <p:cNvPicPr>
            <a:picLocks noChangeAspect="1"/>
          </p:cNvPicPr>
          <p:nvPr/>
        </p:nvPicPr>
        <p:blipFill>
          <a:blip r:embed="rId5"/>
          <a:stretch>
            <a:fillRect/>
          </a:stretch>
        </p:blipFill>
        <p:spPr>
          <a:xfrm>
            <a:off x="444478" y="4149080"/>
            <a:ext cx="1876215" cy="1864634"/>
          </a:xfrm>
          <a:prstGeom prst="rect">
            <a:avLst/>
          </a:prstGeom>
        </p:spPr>
      </p:pic>
    </p:spTree>
    <p:extLst>
      <p:ext uri="{BB962C8B-B14F-4D97-AF65-F5344CB8AC3E}">
        <p14:creationId xmlns:p14="http://schemas.microsoft.com/office/powerpoint/2010/main" val="32857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p:txBody>
          <a:bodyPr/>
          <a:lstStyle/>
          <a:p>
            <a:r>
              <a:rPr lang="da-DK" sz="2400" dirty="0">
                <a:solidFill>
                  <a:schemeClr val="bg1"/>
                </a:solidFill>
              </a:rPr>
              <a:t>Kontaktudvalg</a:t>
            </a:r>
          </a:p>
        </p:txBody>
      </p:sp>
      <p:sp>
        <p:nvSpPr>
          <p:cNvPr id="5" name="Rektangel 4"/>
          <p:cNvSpPr/>
          <p:nvPr/>
        </p:nvSpPr>
        <p:spPr>
          <a:xfrm>
            <a:off x="413148" y="1533655"/>
            <a:ext cx="8188569" cy="2400657"/>
          </a:xfrm>
          <a:prstGeom prst="rect">
            <a:avLst/>
          </a:prstGeom>
        </p:spPr>
        <p:txBody>
          <a:bodyPr wrap="square">
            <a:spAutoFit/>
          </a:bodyPr>
          <a:lstStyle/>
          <a:p>
            <a:pPr algn="l"/>
            <a:r>
              <a:rPr lang="da-DK" sz="1500" dirty="0">
                <a:latin typeface="+mn-lt"/>
              </a:rPr>
              <a:t>Hvis et MED-udvalg i en funktionsperiode har en sådan sammensætning, at ikke alle faggrupper er repræsenteret i MED-udvalget, kan der oprettes et </a:t>
            </a:r>
            <a:r>
              <a:rPr lang="da-DK" sz="1500" dirty="0">
                <a:solidFill>
                  <a:schemeClr val="accent1">
                    <a:lumMod val="75000"/>
                  </a:schemeClr>
                </a:solidFill>
                <a:latin typeface="+mn-lt"/>
              </a:rPr>
              <a:t>kontaktudvalg </a:t>
            </a:r>
            <a:r>
              <a:rPr lang="da-DK" sz="1500" dirty="0">
                <a:latin typeface="+mn-lt"/>
              </a:rPr>
              <a:t>bestående af MED-udvalgets medarbejderrepræsentanter, samt en repræsentant for hver af de personalegrupper, der ikke er repræsenteret i MED-udvalget. </a:t>
            </a:r>
          </a:p>
          <a:p>
            <a:pPr algn="l"/>
            <a:endParaRPr lang="da-DK" sz="1500" dirty="0">
              <a:latin typeface="+mn-lt"/>
            </a:endParaRPr>
          </a:p>
          <a:p>
            <a:pPr algn="l"/>
            <a:r>
              <a:rPr lang="da-DK" sz="1500" dirty="0">
                <a:latin typeface="+mn-lt"/>
              </a:rPr>
              <a:t>Kontaktudvalgets opgaver er at virke vejledende og rådgivende for medarbejder-</a:t>
            </a:r>
          </a:p>
          <a:p>
            <a:pPr algn="l">
              <a:spcBef>
                <a:spcPts val="0"/>
              </a:spcBef>
            </a:pPr>
            <a:r>
              <a:rPr lang="da-DK" sz="1500" dirty="0">
                <a:latin typeface="+mn-lt"/>
              </a:rPr>
              <a:t>repræsentanterne i MED-udvalget. </a:t>
            </a:r>
          </a:p>
          <a:p>
            <a:pPr algn="l"/>
            <a:endParaRPr lang="da-DK" sz="1500" dirty="0">
              <a:latin typeface="+mn-lt"/>
            </a:endParaRPr>
          </a:p>
          <a:p>
            <a:pPr algn="l"/>
            <a:r>
              <a:rPr lang="da-DK" sz="1500" dirty="0">
                <a:latin typeface="+mn-lt"/>
              </a:rPr>
              <a:t>Udvalget indkaldes forud for møder i MED-udvalget. </a:t>
            </a:r>
          </a:p>
        </p:txBody>
      </p:sp>
      <p:pic>
        <p:nvPicPr>
          <p:cNvPr id="2" name="Billede 1"/>
          <p:cNvPicPr>
            <a:picLocks noChangeAspect="1"/>
          </p:cNvPicPr>
          <p:nvPr/>
        </p:nvPicPr>
        <p:blipFill>
          <a:blip r:embed="rId2"/>
          <a:stretch>
            <a:fillRect/>
          </a:stretch>
        </p:blipFill>
        <p:spPr>
          <a:xfrm>
            <a:off x="3589451" y="5155326"/>
            <a:ext cx="651967" cy="739083"/>
          </a:xfrm>
          <a:prstGeom prst="rect">
            <a:avLst/>
          </a:prstGeom>
        </p:spPr>
      </p:pic>
      <p:pic>
        <p:nvPicPr>
          <p:cNvPr id="6" name="Billede 5"/>
          <p:cNvPicPr>
            <a:picLocks noChangeAspect="1"/>
          </p:cNvPicPr>
          <p:nvPr/>
        </p:nvPicPr>
        <p:blipFill>
          <a:blip r:embed="rId3"/>
          <a:stretch>
            <a:fillRect/>
          </a:stretch>
        </p:blipFill>
        <p:spPr>
          <a:xfrm>
            <a:off x="5364088" y="5052507"/>
            <a:ext cx="1333500" cy="952500"/>
          </a:xfrm>
          <a:prstGeom prst="rect">
            <a:avLst/>
          </a:prstGeom>
        </p:spPr>
      </p:pic>
      <p:sp>
        <p:nvSpPr>
          <p:cNvPr id="7" name="Skyformet billedforklaring 6"/>
          <p:cNvSpPr/>
          <p:nvPr/>
        </p:nvSpPr>
        <p:spPr bwMode="auto">
          <a:xfrm>
            <a:off x="3491880" y="4052786"/>
            <a:ext cx="3312368" cy="744366"/>
          </a:xfrm>
          <a:prstGeom prst="cloudCallout">
            <a:avLst>
              <a:gd name="adj1" fmla="val -33802"/>
              <a:gd name="adj2" fmla="val 90004"/>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Jeg skal søge viden hos en faggruppe</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 der ikke er repræsenteret i MED-udvalget,</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 eller invitere en </a:t>
            </a:r>
            <a:r>
              <a:rPr kumimoji="0" lang="da-DK" sz="1000" b="0" i="0" u="none" strike="noStrike" cap="none" normalizeH="0" dirty="0">
                <a:ln>
                  <a:noFill/>
                </a:ln>
                <a:solidFill>
                  <a:schemeClr val="tx1"/>
                </a:solidFill>
                <a:effectLst/>
                <a:latin typeface="Arial" pitchFamily="34" charset="0"/>
                <a:cs typeface="Arial" pitchFamily="34" charset="0"/>
              </a:rPr>
              <a:t>repræsentant fra faggruppen</a:t>
            </a:r>
            <a:endParaRPr kumimoji="0" lang="da-DK" sz="1000" b="0" i="0" u="none" strike="noStrike" cap="none" normalizeH="0" baseline="0" dirty="0">
              <a:ln>
                <a:noFill/>
              </a:ln>
              <a:solidFill>
                <a:schemeClr val="tx1"/>
              </a:solidFill>
              <a:effectLst/>
              <a:latin typeface="Arial" pitchFamily="34" charset="0"/>
              <a:cs typeface="Arial" pitchFamily="34" charset="0"/>
            </a:endParaRPr>
          </a:p>
        </p:txBody>
      </p:sp>
      <p:pic>
        <p:nvPicPr>
          <p:cNvPr id="8" name="Billede 7"/>
          <p:cNvPicPr>
            <a:picLocks noChangeAspect="1"/>
          </p:cNvPicPr>
          <p:nvPr/>
        </p:nvPicPr>
        <p:blipFill>
          <a:blip r:embed="rId4"/>
          <a:stretch>
            <a:fillRect/>
          </a:stretch>
        </p:blipFill>
        <p:spPr>
          <a:xfrm>
            <a:off x="1115616" y="4863267"/>
            <a:ext cx="1977299" cy="1141740"/>
          </a:xfrm>
          <a:prstGeom prst="rect">
            <a:avLst/>
          </a:prstGeom>
        </p:spPr>
      </p:pic>
    </p:spTree>
    <p:extLst>
      <p:ext uri="{BB962C8B-B14F-4D97-AF65-F5344CB8AC3E}">
        <p14:creationId xmlns:p14="http://schemas.microsoft.com/office/powerpoint/2010/main" val="245554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felt 8"/>
          <p:cNvSpPr txBox="1"/>
          <p:nvPr/>
        </p:nvSpPr>
        <p:spPr>
          <a:xfrm>
            <a:off x="611560" y="1556792"/>
            <a:ext cx="7632848" cy="1107996"/>
          </a:xfrm>
          <a:prstGeom prst="rect">
            <a:avLst/>
          </a:prstGeom>
          <a:noFill/>
        </p:spPr>
        <p:txBody>
          <a:bodyPr wrap="square" rtlCol="0">
            <a:spAutoFit/>
          </a:bodyPr>
          <a:lstStyle/>
          <a:p>
            <a:pPr algn="l"/>
            <a:r>
              <a:rPr lang="da-DK" sz="1500" dirty="0">
                <a:latin typeface="+mn-lt"/>
              </a:rPr>
              <a:t>At </a:t>
            </a:r>
            <a:r>
              <a:rPr lang="da-DK" dirty="0">
                <a:latin typeface="Arial" panose="020B0604020202020204" pitchFamily="34" charset="0"/>
                <a:cs typeface="Arial" panose="020B0604020202020204" pitchFamily="34" charset="0"/>
              </a:rPr>
              <a:t>en</a:t>
            </a:r>
            <a:r>
              <a:rPr lang="da-DK" sz="1500" dirty="0">
                <a:latin typeface="+mn-lt"/>
              </a:rPr>
              <a:t> leder har kompetence til noget betyder i denne sammenhæng, at vedkommende juridisk er </a:t>
            </a:r>
            <a:r>
              <a:rPr lang="da-DK" sz="1500" b="1" dirty="0">
                <a:latin typeface="+mn-lt"/>
              </a:rPr>
              <a:t>berettiget </a:t>
            </a:r>
            <a:r>
              <a:rPr lang="da-DK" sz="1500" dirty="0">
                <a:latin typeface="+mn-lt"/>
              </a:rPr>
              <a:t>og </a:t>
            </a:r>
            <a:r>
              <a:rPr lang="da-DK" sz="1500" b="1" dirty="0">
                <a:latin typeface="+mn-lt"/>
              </a:rPr>
              <a:t>forpligtet</a:t>
            </a:r>
            <a:r>
              <a:rPr lang="da-DK" sz="1500" dirty="0">
                <a:latin typeface="+mn-lt"/>
              </a:rPr>
              <a:t> til at træffe beslutninger på området.</a:t>
            </a:r>
          </a:p>
          <a:p>
            <a:pPr algn="l"/>
            <a:endParaRPr lang="da-DK" sz="1500" dirty="0">
              <a:latin typeface="+mn-lt"/>
            </a:endParaRPr>
          </a:p>
          <a:p>
            <a:pPr algn="l"/>
            <a:r>
              <a:rPr lang="da-DK" sz="1500" dirty="0">
                <a:latin typeface="+mn-lt"/>
              </a:rPr>
              <a:t>Kompetencen er delegeret til lederen oppefra.</a:t>
            </a:r>
          </a:p>
        </p:txBody>
      </p:sp>
      <p:sp>
        <p:nvSpPr>
          <p:cNvPr id="6" name="Pladsholder til indhold 2"/>
          <p:cNvSpPr>
            <a:spLocks noGrp="1"/>
          </p:cNvSpPr>
          <p:nvPr>
            <p:ph sz="quarter" idx="4294967295"/>
          </p:nvPr>
        </p:nvSpPr>
        <p:spPr>
          <a:xfrm>
            <a:off x="413148" y="549275"/>
            <a:ext cx="5527004" cy="431800"/>
          </a:xfrm>
          <a:prstGeom prst="rect">
            <a:avLst/>
          </a:prstGeom>
        </p:spPr>
        <p:txBody>
          <a:bodyPr/>
          <a:lstStyle/>
          <a:p>
            <a:r>
              <a:rPr lang="da-DK" sz="2400" dirty="0">
                <a:solidFill>
                  <a:schemeClr val="bg1"/>
                </a:solidFill>
                <a:latin typeface="Arial" panose="020B0604020202020204" pitchFamily="34" charset="0"/>
              </a:rPr>
              <a:t>Kompetence hvad betyder det?</a:t>
            </a:r>
          </a:p>
        </p:txBody>
      </p:sp>
      <p:pic>
        <p:nvPicPr>
          <p:cNvPr id="12" name="Billede 11">
            <a:extLst>
              <a:ext uri="{FF2B5EF4-FFF2-40B4-BE49-F238E27FC236}">
                <a16:creationId xmlns:a16="http://schemas.microsoft.com/office/drawing/2014/main" id="{588EFA60-A601-7916-5B16-F43D0E91A6B3}"/>
              </a:ext>
            </a:extLst>
          </p:cNvPr>
          <p:cNvPicPr>
            <a:picLocks noChangeAspect="1"/>
          </p:cNvPicPr>
          <p:nvPr/>
        </p:nvPicPr>
        <p:blipFill>
          <a:blip r:embed="rId2"/>
          <a:stretch>
            <a:fillRect/>
          </a:stretch>
        </p:blipFill>
        <p:spPr>
          <a:xfrm>
            <a:off x="2108598" y="3543044"/>
            <a:ext cx="5182323" cy="1505160"/>
          </a:xfrm>
          <a:prstGeom prst="rect">
            <a:avLst/>
          </a:prstGeom>
        </p:spPr>
      </p:pic>
      <p:pic>
        <p:nvPicPr>
          <p:cNvPr id="8" name="Billede 7">
            <a:extLst>
              <a:ext uri="{FF2B5EF4-FFF2-40B4-BE49-F238E27FC236}">
                <a16:creationId xmlns:a16="http://schemas.microsoft.com/office/drawing/2014/main" id="{D99E6510-2D55-8156-F567-A5039D3AB305}"/>
              </a:ext>
            </a:extLst>
          </p:cNvPr>
          <p:cNvPicPr>
            <a:picLocks noChangeAspect="1"/>
          </p:cNvPicPr>
          <p:nvPr/>
        </p:nvPicPr>
        <p:blipFill>
          <a:blip r:embed="rId3"/>
          <a:stretch>
            <a:fillRect/>
          </a:stretch>
        </p:blipFill>
        <p:spPr>
          <a:xfrm>
            <a:off x="4421981" y="2648113"/>
            <a:ext cx="1428949" cy="666843"/>
          </a:xfrm>
          <a:prstGeom prst="rect">
            <a:avLst/>
          </a:prstGeom>
        </p:spPr>
      </p:pic>
      <p:pic>
        <p:nvPicPr>
          <p:cNvPr id="29" name="Billede 28">
            <a:extLst>
              <a:ext uri="{FF2B5EF4-FFF2-40B4-BE49-F238E27FC236}">
                <a16:creationId xmlns:a16="http://schemas.microsoft.com/office/drawing/2014/main" id="{E531B699-8098-DD91-0308-B6B28B224722}"/>
              </a:ext>
            </a:extLst>
          </p:cNvPr>
          <p:cNvPicPr>
            <a:picLocks noChangeAspect="1"/>
          </p:cNvPicPr>
          <p:nvPr/>
        </p:nvPicPr>
        <p:blipFill>
          <a:blip r:embed="rId4"/>
          <a:stretch>
            <a:fillRect/>
          </a:stretch>
        </p:blipFill>
        <p:spPr>
          <a:xfrm>
            <a:off x="2325539" y="5027616"/>
            <a:ext cx="923059" cy="1637686"/>
          </a:xfrm>
          <a:prstGeom prst="rect">
            <a:avLst/>
          </a:prstGeom>
        </p:spPr>
      </p:pic>
      <p:pic>
        <p:nvPicPr>
          <p:cNvPr id="31" name="Billede 30">
            <a:extLst>
              <a:ext uri="{FF2B5EF4-FFF2-40B4-BE49-F238E27FC236}">
                <a16:creationId xmlns:a16="http://schemas.microsoft.com/office/drawing/2014/main" id="{ADF38282-EADE-3C4A-4584-2505D3BE394C}"/>
              </a:ext>
            </a:extLst>
          </p:cNvPr>
          <p:cNvPicPr>
            <a:picLocks noChangeAspect="1"/>
          </p:cNvPicPr>
          <p:nvPr/>
        </p:nvPicPr>
        <p:blipFill>
          <a:blip r:embed="rId5"/>
          <a:stretch>
            <a:fillRect/>
          </a:stretch>
        </p:blipFill>
        <p:spPr>
          <a:xfrm>
            <a:off x="3801827" y="5027616"/>
            <a:ext cx="923059" cy="1372489"/>
          </a:xfrm>
          <a:prstGeom prst="rect">
            <a:avLst/>
          </a:prstGeom>
        </p:spPr>
      </p:pic>
      <p:pic>
        <p:nvPicPr>
          <p:cNvPr id="33" name="Billede 32">
            <a:extLst>
              <a:ext uri="{FF2B5EF4-FFF2-40B4-BE49-F238E27FC236}">
                <a16:creationId xmlns:a16="http://schemas.microsoft.com/office/drawing/2014/main" id="{7270B014-4B31-9F8F-A228-7625DA453E0A}"/>
              </a:ext>
            </a:extLst>
          </p:cNvPr>
          <p:cNvPicPr>
            <a:picLocks noChangeAspect="1"/>
          </p:cNvPicPr>
          <p:nvPr/>
        </p:nvPicPr>
        <p:blipFill>
          <a:blip r:embed="rId6"/>
          <a:stretch>
            <a:fillRect/>
          </a:stretch>
        </p:blipFill>
        <p:spPr>
          <a:xfrm>
            <a:off x="5136456" y="5027615"/>
            <a:ext cx="971613" cy="1372489"/>
          </a:xfrm>
          <a:prstGeom prst="rect">
            <a:avLst/>
          </a:prstGeom>
        </p:spPr>
      </p:pic>
      <p:pic>
        <p:nvPicPr>
          <p:cNvPr id="35" name="Billede 34">
            <a:extLst>
              <a:ext uri="{FF2B5EF4-FFF2-40B4-BE49-F238E27FC236}">
                <a16:creationId xmlns:a16="http://schemas.microsoft.com/office/drawing/2014/main" id="{AAA00A0B-A32E-D829-D70D-4FD60666CC11}"/>
              </a:ext>
            </a:extLst>
          </p:cNvPr>
          <p:cNvPicPr>
            <a:picLocks noChangeAspect="1"/>
          </p:cNvPicPr>
          <p:nvPr/>
        </p:nvPicPr>
        <p:blipFill>
          <a:blip r:embed="rId7"/>
          <a:stretch>
            <a:fillRect/>
          </a:stretch>
        </p:blipFill>
        <p:spPr>
          <a:xfrm>
            <a:off x="6516216" y="5051999"/>
            <a:ext cx="850925" cy="1519509"/>
          </a:xfrm>
          <a:prstGeom prst="rect">
            <a:avLst/>
          </a:prstGeom>
        </p:spPr>
      </p:pic>
      <p:sp>
        <p:nvSpPr>
          <p:cNvPr id="36" name="Pil: pentagon 35">
            <a:extLst>
              <a:ext uri="{FF2B5EF4-FFF2-40B4-BE49-F238E27FC236}">
                <a16:creationId xmlns:a16="http://schemas.microsoft.com/office/drawing/2014/main" id="{CC1F99A6-AF0C-2A3D-4B94-8A4D22DF8044}"/>
              </a:ext>
            </a:extLst>
          </p:cNvPr>
          <p:cNvSpPr/>
          <p:nvPr/>
        </p:nvSpPr>
        <p:spPr bwMode="auto">
          <a:xfrm rot="5400000">
            <a:off x="3179922" y="2350016"/>
            <a:ext cx="3142508" cy="5355199"/>
          </a:xfrm>
          <a:prstGeom prst="homePlate">
            <a:avLst/>
          </a:prstGeom>
          <a:solidFill>
            <a:schemeClr val="accent1">
              <a:lumMod val="20000"/>
              <a:lumOff val="80000"/>
              <a:alpha val="5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3533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56D7775-BC5A-D035-5B72-A1667F9EA312}"/>
              </a:ext>
            </a:extLst>
          </p:cNvPr>
          <p:cNvPicPr>
            <a:picLocks noChangeAspect="1"/>
          </p:cNvPicPr>
          <p:nvPr/>
        </p:nvPicPr>
        <p:blipFill>
          <a:blip r:embed="rId3"/>
          <a:stretch>
            <a:fillRect/>
          </a:stretch>
        </p:blipFill>
        <p:spPr>
          <a:xfrm>
            <a:off x="0" y="1268760"/>
            <a:ext cx="9144000" cy="5589240"/>
          </a:xfrm>
          <a:prstGeom prst="rect">
            <a:avLst/>
          </a:prstGeom>
        </p:spPr>
      </p:pic>
      <p:sp>
        <p:nvSpPr>
          <p:cNvPr id="10" name="Pladsholder til indhold 2"/>
          <p:cNvSpPr>
            <a:spLocks noGrp="1"/>
          </p:cNvSpPr>
          <p:nvPr>
            <p:ph sz="quarter" idx="4294967295"/>
          </p:nvPr>
        </p:nvSpPr>
        <p:spPr>
          <a:xfrm>
            <a:off x="413148" y="549275"/>
            <a:ext cx="6247084" cy="431800"/>
          </a:xfrm>
          <a:prstGeom prst="rect">
            <a:avLst/>
          </a:prstGeom>
        </p:spPr>
        <p:txBody>
          <a:bodyPr/>
          <a:lstStyle/>
          <a:p>
            <a:r>
              <a:rPr lang="da-DK" sz="2400" dirty="0">
                <a:solidFill>
                  <a:schemeClr val="bg1"/>
                </a:solidFill>
                <a:latin typeface="Arial" panose="020B0604020202020204" pitchFamily="34" charset="0"/>
              </a:rPr>
              <a:t>Tavshedspligt?</a:t>
            </a:r>
          </a:p>
        </p:txBody>
      </p:sp>
      <p:sp>
        <p:nvSpPr>
          <p:cNvPr id="4" name="Rektangel 3"/>
          <p:cNvSpPr/>
          <p:nvPr/>
        </p:nvSpPr>
        <p:spPr>
          <a:xfrm>
            <a:off x="2771800" y="1700808"/>
            <a:ext cx="5976664" cy="3877985"/>
          </a:xfrm>
          <a:prstGeom prst="rect">
            <a:avLst/>
          </a:prstGeom>
        </p:spPr>
        <p:txBody>
          <a:bodyPr wrap="square">
            <a:spAutoFit/>
          </a:bodyPr>
          <a:lstStyle/>
          <a:p>
            <a:pPr marL="285750" indent="-285750" algn="l">
              <a:buFont typeface="Arial" panose="020B0604020202020204" pitchFamily="34" charset="0"/>
              <a:buChar char="•"/>
            </a:pPr>
            <a:r>
              <a:rPr lang="da-DK" altLang="da-DK" sz="1500" kern="0" dirty="0">
                <a:latin typeface="Arial" panose="020B0604020202020204" pitchFamily="34" charset="0"/>
                <a:ea typeface="ＭＳ Ｐゴシック" pitchFamily="34" charset="-128"/>
                <a:cs typeface="Arial" panose="020B0604020202020204" pitchFamily="34" charset="0"/>
              </a:rPr>
              <a:t>MED-aftalen omtaler </a:t>
            </a:r>
            <a:r>
              <a:rPr lang="da-DK" altLang="da-DK" sz="1500" b="1" kern="0" dirty="0">
                <a:latin typeface="Arial" panose="020B0604020202020204" pitchFamily="34" charset="0"/>
                <a:ea typeface="ＭＳ Ｐゴシック" pitchFamily="34" charset="-128"/>
                <a:cs typeface="Arial" panose="020B0604020202020204" pitchFamily="34" charset="0"/>
              </a:rPr>
              <a:t>IKKE</a:t>
            </a:r>
            <a:r>
              <a:rPr lang="da-DK" altLang="da-DK" sz="1500" kern="0" dirty="0">
                <a:latin typeface="Arial" panose="020B0604020202020204" pitchFamily="34" charset="0"/>
                <a:ea typeface="ＭＳ Ｐゴシック" pitchFamily="34" charset="-128"/>
                <a:cs typeface="Arial" panose="020B0604020202020204" pitchFamily="34" charset="0"/>
              </a:rPr>
              <a:t> tavshedspligt</a:t>
            </a:r>
          </a:p>
          <a:p>
            <a:pPr algn="l"/>
            <a:endParaRPr lang="da-DK" altLang="da-DK" sz="1500" kern="0" dirty="0">
              <a:latin typeface="Arial" panose="020B0604020202020204" pitchFamily="34" charset="0"/>
              <a:ea typeface="ＭＳ Ｐゴシック" pitchFamily="34" charset="-128"/>
              <a:cs typeface="Arial" panose="020B0604020202020204" pitchFamily="34" charset="0"/>
            </a:endParaRPr>
          </a:p>
          <a:p>
            <a:pPr marL="285750" indent="-285750" algn="l">
              <a:buFont typeface="Arial" panose="020B0604020202020204" pitchFamily="34" charset="0"/>
              <a:buChar char="•"/>
            </a:pPr>
            <a:r>
              <a:rPr lang="da-DK" altLang="da-DK" sz="1500" kern="0" dirty="0">
                <a:latin typeface="Arial" panose="020B0604020202020204" pitchFamily="34" charset="0"/>
                <a:ea typeface="ＭＳ Ｐゴシック" pitchFamily="34" charset="-128"/>
                <a:cs typeface="Arial" panose="020B0604020202020204" pitchFamily="34" charset="0"/>
              </a:rPr>
              <a:t>Åbenhed og offentlighed om indholdet i MED-udvalgets møder</a:t>
            </a:r>
          </a:p>
          <a:p>
            <a:pPr algn="l"/>
            <a:endParaRPr lang="da-DK" altLang="da-DK" sz="1500" kern="0" dirty="0">
              <a:latin typeface="Arial" panose="020B0604020202020204" pitchFamily="34" charset="0"/>
              <a:ea typeface="ＭＳ Ｐゴシック" pitchFamily="34" charset="-128"/>
              <a:cs typeface="Arial" panose="020B0604020202020204" pitchFamily="34" charset="0"/>
            </a:endParaRPr>
          </a:p>
          <a:p>
            <a:pPr marL="285750" indent="-285750" algn="l">
              <a:buFont typeface="Arial" panose="020B0604020202020204" pitchFamily="34" charset="0"/>
              <a:buChar char="•"/>
            </a:pPr>
            <a:r>
              <a:rPr lang="da-DK" altLang="da-DK" sz="1500" kern="0" dirty="0">
                <a:latin typeface="Arial" panose="020B0604020202020204" pitchFamily="34" charset="0"/>
                <a:ea typeface="ＭＳ Ｐゴシック" pitchFamily="34" charset="-128"/>
                <a:cs typeface="Arial" panose="020B0604020202020204" pitchFamily="34" charset="0"/>
              </a:rPr>
              <a:t>Ingen lukkede punkter på dagsordenen</a:t>
            </a:r>
          </a:p>
          <a:p>
            <a:pPr marL="0" indent="0" algn="l">
              <a:buNone/>
            </a:pPr>
            <a:endParaRPr lang="da-DK" altLang="da-DK" sz="1500" kern="0" dirty="0">
              <a:latin typeface="Arial" panose="020B0604020202020204" pitchFamily="34" charset="0"/>
              <a:ea typeface="ＭＳ Ｐゴシック" pitchFamily="34" charset="-128"/>
              <a:cs typeface="Arial" panose="020B0604020202020204" pitchFamily="34" charset="0"/>
            </a:endParaRPr>
          </a:p>
          <a:p>
            <a:pPr algn="l"/>
            <a:endParaRPr lang="da-DK" altLang="da-DK" sz="1500" kern="0" dirty="0">
              <a:latin typeface="Arial" panose="020B0604020202020204" pitchFamily="34" charset="0"/>
              <a:ea typeface="ＭＳ Ｐゴシック" pitchFamily="34" charset="-128"/>
              <a:cs typeface="Arial" panose="020B0604020202020204" pitchFamily="34" charset="0"/>
            </a:endParaRPr>
          </a:p>
          <a:p>
            <a:pPr algn="l"/>
            <a:endParaRPr lang="da-DK" altLang="da-DK" sz="1500" kern="0" dirty="0">
              <a:latin typeface="Arial" panose="020B0604020202020204" pitchFamily="34" charset="0"/>
              <a:ea typeface="ＭＳ Ｐゴシック" pitchFamily="34" charset="-128"/>
              <a:cs typeface="Arial" panose="020B0604020202020204" pitchFamily="34" charset="0"/>
            </a:endParaRPr>
          </a:p>
          <a:p>
            <a:pPr algn="l"/>
            <a:endParaRPr lang="da-DK" altLang="da-DK" sz="1500" kern="0" dirty="0">
              <a:latin typeface="Arial" panose="020B0604020202020204" pitchFamily="34" charset="0"/>
              <a:ea typeface="ＭＳ Ｐゴシック" pitchFamily="34" charset="-128"/>
              <a:cs typeface="Arial" panose="020B0604020202020204" pitchFamily="34" charset="0"/>
            </a:endParaRPr>
          </a:p>
          <a:p>
            <a:pPr algn="l"/>
            <a:endParaRPr lang="da-DK" altLang="da-DK" sz="1500" kern="0" dirty="0">
              <a:latin typeface="Arial" panose="020B0604020202020204" pitchFamily="34" charset="0"/>
              <a:ea typeface="ＭＳ Ｐゴシック" pitchFamily="34" charset="-128"/>
              <a:cs typeface="Arial" panose="020B0604020202020204" pitchFamily="34" charset="0"/>
            </a:endParaRPr>
          </a:p>
          <a:p>
            <a:pPr algn="l"/>
            <a:endParaRPr lang="da-DK" altLang="da-DK" sz="1500" kern="0" dirty="0">
              <a:latin typeface="Arial" panose="020B0604020202020204" pitchFamily="34" charset="0"/>
              <a:ea typeface="ＭＳ Ｐゴシック" pitchFamily="34" charset="-128"/>
              <a:cs typeface="Arial" panose="020B0604020202020204" pitchFamily="34" charset="0"/>
            </a:endParaRPr>
          </a:p>
          <a:p>
            <a:pPr algn="l"/>
            <a:endParaRPr lang="da-DK" altLang="da-DK" sz="1500" kern="0" dirty="0">
              <a:latin typeface="Arial" panose="020B0604020202020204" pitchFamily="34" charset="0"/>
              <a:ea typeface="ＭＳ Ｐゴシック" pitchFamily="34" charset="-128"/>
              <a:cs typeface="Arial" panose="020B0604020202020204" pitchFamily="34" charset="0"/>
            </a:endParaRPr>
          </a:p>
          <a:p>
            <a:pPr marL="285750" indent="-285750" algn="l">
              <a:buFont typeface="Arial" panose="020B0604020202020204" pitchFamily="34" charset="0"/>
              <a:buChar char="•"/>
            </a:pPr>
            <a:r>
              <a:rPr lang="da-DK" altLang="da-DK" sz="1500" kern="0" dirty="0">
                <a:latin typeface="Arial" panose="020B0604020202020204" pitchFamily="34" charset="0"/>
                <a:ea typeface="ＭＳ Ｐゴシック" pitchFamily="34" charset="-128"/>
                <a:cs typeface="Arial" panose="020B0604020202020204" pitchFamily="34" charset="0"/>
              </a:rPr>
              <a:t>Undtagelsen fra hovedreglen er tavshedspligt efter forvaltningslovens §27 – fortrolighed i en periode</a:t>
            </a:r>
          </a:p>
        </p:txBody>
      </p:sp>
      <p:pic>
        <p:nvPicPr>
          <p:cNvPr id="2" name="Billede 1"/>
          <p:cNvPicPr>
            <a:picLocks noChangeAspect="1"/>
          </p:cNvPicPr>
          <p:nvPr/>
        </p:nvPicPr>
        <p:blipFill>
          <a:blip r:embed="rId4"/>
          <a:stretch>
            <a:fillRect/>
          </a:stretch>
        </p:blipFill>
        <p:spPr>
          <a:xfrm>
            <a:off x="4544938" y="3645024"/>
            <a:ext cx="1049982" cy="1321919"/>
          </a:xfrm>
          <a:prstGeom prst="rect">
            <a:avLst/>
          </a:prstGeom>
        </p:spPr>
      </p:pic>
    </p:spTree>
    <p:extLst>
      <p:ext uri="{BB962C8B-B14F-4D97-AF65-F5344CB8AC3E}">
        <p14:creationId xmlns:p14="http://schemas.microsoft.com/office/powerpoint/2010/main" val="3770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2" end="12"/>
                                            </p:txEl>
                                          </p:spTgt>
                                        </p:tgtEl>
                                        <p:attrNameLst>
                                          <p:attrName>style.visibility</p:attrName>
                                        </p:attrNameLst>
                                      </p:cBhvr>
                                      <p:to>
                                        <p:strVal val="visible"/>
                                      </p:to>
                                    </p:set>
                                    <p:animEffect transition="in" filter="fade">
                                      <p:cBhvr>
                                        <p:cTn id="22" dur="500"/>
                                        <p:tgtEl>
                                          <p:spTgt spid="4">
                                            <p:txEl>
                                              <p:pRg st="12" end="1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a:xfrm>
            <a:off x="413148" y="549275"/>
            <a:ext cx="4399193" cy="431800"/>
          </a:xfrm>
        </p:spPr>
        <p:txBody>
          <a:bodyPr/>
          <a:lstStyle/>
          <a:p>
            <a:r>
              <a:rPr lang="da-DK" sz="2400" dirty="0">
                <a:solidFill>
                  <a:schemeClr val="bg1"/>
                </a:solidFill>
              </a:rPr>
              <a:t>Tre funktioner samarbejder </a:t>
            </a:r>
            <a:r>
              <a:rPr lang="da-DK" sz="1200" dirty="0">
                <a:solidFill>
                  <a:schemeClr val="bg1"/>
                </a:solidFill>
              </a:rPr>
              <a:t>- metode</a:t>
            </a:r>
          </a:p>
        </p:txBody>
      </p:sp>
      <p:pic>
        <p:nvPicPr>
          <p:cNvPr id="7" name="Billede 6"/>
          <p:cNvPicPr>
            <a:picLocks noChangeAspect="1"/>
          </p:cNvPicPr>
          <p:nvPr/>
        </p:nvPicPr>
        <p:blipFill rotWithShape="1">
          <a:blip r:embed="rId2" cstate="print">
            <a:extLst>
              <a:ext uri="{28A0092B-C50C-407E-A947-70E740481C1C}">
                <a14:useLocalDpi xmlns:a14="http://schemas.microsoft.com/office/drawing/2010/main" val="0"/>
              </a:ext>
            </a:extLst>
          </a:blip>
          <a:srcRect l="13080" t="11322" r="13080" b="11320"/>
          <a:stretch/>
        </p:blipFill>
        <p:spPr>
          <a:xfrm>
            <a:off x="682584" y="2163560"/>
            <a:ext cx="2160240" cy="1934552"/>
          </a:xfrm>
          <a:prstGeom prst="rect">
            <a:avLst/>
          </a:prstGeom>
        </p:spPr>
      </p:pic>
      <p:pic>
        <p:nvPicPr>
          <p:cNvPr id="11" name="Billede 10"/>
          <p:cNvPicPr>
            <a:picLocks noChangeAspect="1"/>
          </p:cNvPicPr>
          <p:nvPr/>
        </p:nvPicPr>
        <p:blipFill>
          <a:blip r:embed="rId3"/>
          <a:stretch>
            <a:fillRect/>
          </a:stretch>
        </p:blipFill>
        <p:spPr>
          <a:xfrm rot="914582">
            <a:off x="876412" y="5148611"/>
            <a:ext cx="1566324" cy="581025"/>
          </a:xfrm>
          <a:prstGeom prst="rect">
            <a:avLst/>
          </a:prstGeom>
        </p:spPr>
      </p:pic>
      <p:pic>
        <p:nvPicPr>
          <p:cNvPr id="16" name="Billede 15"/>
          <p:cNvPicPr>
            <a:picLocks noChangeAspect="1"/>
          </p:cNvPicPr>
          <p:nvPr/>
        </p:nvPicPr>
        <p:blipFill>
          <a:blip r:embed="rId4"/>
          <a:stretch>
            <a:fillRect/>
          </a:stretch>
        </p:blipFill>
        <p:spPr>
          <a:xfrm>
            <a:off x="3749350" y="2227081"/>
            <a:ext cx="1614738" cy="2131254"/>
          </a:xfrm>
          <a:prstGeom prst="rect">
            <a:avLst/>
          </a:prstGeom>
        </p:spPr>
      </p:pic>
      <p:pic>
        <p:nvPicPr>
          <p:cNvPr id="8" name="Billede 7"/>
          <p:cNvPicPr>
            <a:picLocks noChangeAspect="1"/>
          </p:cNvPicPr>
          <p:nvPr/>
        </p:nvPicPr>
        <p:blipFill>
          <a:blip r:embed="rId5"/>
          <a:stretch>
            <a:fillRect/>
          </a:stretch>
        </p:blipFill>
        <p:spPr>
          <a:xfrm>
            <a:off x="2923004" y="1536463"/>
            <a:ext cx="915536" cy="767024"/>
          </a:xfrm>
          <a:prstGeom prst="rect">
            <a:avLst/>
          </a:prstGeom>
        </p:spPr>
      </p:pic>
      <p:sp>
        <p:nvSpPr>
          <p:cNvPr id="17" name="Rektangel 16"/>
          <p:cNvSpPr/>
          <p:nvPr/>
        </p:nvSpPr>
        <p:spPr>
          <a:xfrm>
            <a:off x="1228086" y="1720985"/>
            <a:ext cx="1224136" cy="323165"/>
          </a:xfrm>
          <a:prstGeom prst="rect">
            <a:avLst/>
          </a:prstGeom>
        </p:spPr>
        <p:txBody>
          <a:bodyPr wrap="square">
            <a:spAutoFit/>
          </a:bodyPr>
          <a:lstStyle/>
          <a:p>
            <a:pPr algn="l"/>
            <a:r>
              <a:rPr lang="da-DK" sz="1500" dirty="0">
                <a:latin typeface="Arial" panose="020B0604020202020204" pitchFamily="34" charset="0"/>
                <a:ea typeface="Verdana" panose="020B0604030504040204" pitchFamily="34" charset="0"/>
                <a:cs typeface="Arial" panose="020B0604020202020204" pitchFamily="34" charset="0"/>
              </a:rPr>
              <a:t>Trio </a:t>
            </a:r>
            <a:r>
              <a:rPr lang="da-DK" sz="1200" dirty="0">
                <a:latin typeface="Arial" panose="020B0604020202020204" pitchFamily="34" charset="0"/>
                <a:ea typeface="Verdana" panose="020B0604030504040204" pitchFamily="34" charset="0"/>
                <a:cs typeface="Arial" panose="020B0604020202020204" pitchFamily="34" charset="0"/>
              </a:rPr>
              <a:t>mødes</a:t>
            </a:r>
            <a:endParaRPr lang="da-DK" sz="1200"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endParaRPr>
          </a:p>
        </p:txBody>
      </p:sp>
      <p:sp>
        <p:nvSpPr>
          <p:cNvPr id="13" name="Rektangel 12"/>
          <p:cNvSpPr/>
          <p:nvPr/>
        </p:nvSpPr>
        <p:spPr>
          <a:xfrm>
            <a:off x="580014" y="4011524"/>
            <a:ext cx="6224234" cy="1163395"/>
          </a:xfrm>
          <a:prstGeom prst="rect">
            <a:avLst/>
          </a:prstGeom>
        </p:spPr>
        <p:txBody>
          <a:bodyPr wrap="square">
            <a:spAutoFit/>
          </a:bodyPr>
          <a:lstStyle/>
          <a:p>
            <a:pPr algn="l"/>
            <a:r>
              <a:rPr lang="da-DK" sz="12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Hurtigt arbejdende </a:t>
            </a:r>
            <a:r>
              <a:rPr lang="da-DK" sz="1200" dirty="0">
                <a:latin typeface="Arial" panose="020B0604020202020204" pitchFamily="34" charset="0"/>
                <a:ea typeface="Verdana" panose="020B0604030504040204" pitchFamily="34" charset="0"/>
                <a:cs typeface="Arial" panose="020B0604020202020204" pitchFamily="34" charset="0"/>
              </a:rPr>
              <a:t>gruppe der;</a:t>
            </a:r>
          </a:p>
          <a:p>
            <a:pPr marL="171450" indent="-171450" algn="l">
              <a:buFont typeface="Arial" panose="020B0604020202020204" pitchFamily="34" charset="0"/>
              <a:buChar char="•"/>
            </a:pPr>
            <a:r>
              <a:rPr lang="da-DK" sz="1200" dirty="0">
                <a:latin typeface="Arial" panose="020B0604020202020204" pitchFamily="34" charset="0"/>
                <a:ea typeface="Verdana" panose="020B0604030504040204" pitchFamily="34" charset="0"/>
                <a:cs typeface="Arial" panose="020B0604020202020204" pitchFamily="34" charset="0"/>
              </a:rPr>
              <a:t>Afhjælper mindre og hurtig løste problemer på arbejdspladsen </a:t>
            </a:r>
          </a:p>
          <a:p>
            <a:pPr marL="171450" indent="-171450" algn="l">
              <a:buFont typeface="Arial" panose="020B0604020202020204" pitchFamily="34" charset="0"/>
              <a:buChar char="•"/>
            </a:pPr>
            <a:r>
              <a:rPr lang="da-DK" sz="1200" dirty="0">
                <a:latin typeface="Arial" panose="020B0604020202020204" pitchFamily="34" charset="0"/>
                <a:ea typeface="Verdana" panose="020B0604030504040204" pitchFamily="34" charset="0"/>
                <a:cs typeface="Arial" panose="020B0604020202020204" pitchFamily="34" charset="0"/>
              </a:rPr>
              <a:t>Vender aktuelle spørgsmål om hverdagens opgaveløsning</a:t>
            </a:r>
          </a:p>
          <a:p>
            <a:pPr marL="171450" indent="-171450" algn="l">
              <a:buFont typeface="Arial" panose="020B0604020202020204" pitchFamily="34" charset="0"/>
              <a:buChar char="•"/>
            </a:pPr>
            <a:r>
              <a:rPr lang="da-DK" sz="1200" dirty="0">
                <a:latin typeface="Arial" panose="020B0604020202020204" pitchFamily="34" charset="0"/>
                <a:ea typeface="Verdana" panose="020B0604030504040204" pitchFamily="34" charset="0"/>
                <a:cs typeface="Arial" panose="020B0604020202020204" pitchFamily="34" charset="0"/>
              </a:rPr>
              <a:t>Deler relevant info om hvad der rør sig på arbejdspladsen</a:t>
            </a:r>
          </a:p>
          <a:p>
            <a:pPr marL="171450" indent="-171450" algn="l">
              <a:buFont typeface="Arial" panose="020B0604020202020204" pitchFamily="34" charset="0"/>
              <a:buChar char="•"/>
            </a:pPr>
            <a:r>
              <a:rPr lang="da-DK" sz="1200" dirty="0">
                <a:latin typeface="Arial" panose="020B0604020202020204" pitchFamily="34" charset="0"/>
                <a:ea typeface="Verdana" panose="020B0604030504040204" pitchFamily="34" charset="0"/>
                <a:cs typeface="Arial" panose="020B0604020202020204" pitchFamily="34" charset="0"/>
              </a:rPr>
              <a:t>Afklarer om drøftede emner skal videre til AMG eller LMU (til det formelle system)</a:t>
            </a:r>
          </a:p>
        </p:txBody>
      </p:sp>
      <p:pic>
        <p:nvPicPr>
          <p:cNvPr id="19" name="Billede 18"/>
          <p:cNvPicPr>
            <a:picLocks noChangeAspect="1"/>
          </p:cNvPicPr>
          <p:nvPr/>
        </p:nvPicPr>
        <p:blipFill>
          <a:blip r:embed="rId6"/>
          <a:stretch>
            <a:fillRect/>
          </a:stretch>
        </p:blipFill>
        <p:spPr>
          <a:xfrm>
            <a:off x="2354869" y="5340156"/>
            <a:ext cx="2457472" cy="1444994"/>
          </a:xfrm>
          <a:prstGeom prst="rect">
            <a:avLst/>
          </a:prstGeom>
        </p:spPr>
      </p:pic>
      <p:pic>
        <p:nvPicPr>
          <p:cNvPr id="20" name="Billede 19"/>
          <p:cNvPicPr>
            <a:picLocks noChangeAspect="1"/>
          </p:cNvPicPr>
          <p:nvPr/>
        </p:nvPicPr>
        <p:blipFill>
          <a:blip r:embed="rId7"/>
          <a:stretch>
            <a:fillRect/>
          </a:stretch>
        </p:blipFill>
        <p:spPr>
          <a:xfrm>
            <a:off x="1942767" y="6164140"/>
            <a:ext cx="720080" cy="415792"/>
          </a:xfrm>
          <a:prstGeom prst="rect">
            <a:avLst/>
          </a:prstGeom>
        </p:spPr>
      </p:pic>
      <p:pic>
        <p:nvPicPr>
          <p:cNvPr id="21" name="Billede 20"/>
          <p:cNvPicPr>
            <a:picLocks noChangeAspect="1"/>
          </p:cNvPicPr>
          <p:nvPr/>
        </p:nvPicPr>
        <p:blipFill>
          <a:blip r:embed="rId8"/>
          <a:stretch>
            <a:fillRect/>
          </a:stretch>
        </p:blipFill>
        <p:spPr>
          <a:xfrm>
            <a:off x="4563994" y="6164140"/>
            <a:ext cx="663861" cy="537551"/>
          </a:xfrm>
          <a:prstGeom prst="rect">
            <a:avLst/>
          </a:prstGeom>
        </p:spPr>
      </p:pic>
      <p:pic>
        <p:nvPicPr>
          <p:cNvPr id="23" name="Billede 22"/>
          <p:cNvPicPr>
            <a:picLocks noChangeAspect="1"/>
          </p:cNvPicPr>
          <p:nvPr/>
        </p:nvPicPr>
        <p:blipFill>
          <a:blip r:embed="rId9"/>
          <a:stretch>
            <a:fillRect/>
          </a:stretch>
        </p:blipFill>
        <p:spPr>
          <a:xfrm>
            <a:off x="2836761" y="5101536"/>
            <a:ext cx="546444" cy="358121"/>
          </a:xfrm>
          <a:prstGeom prst="rect">
            <a:avLst/>
          </a:prstGeom>
        </p:spPr>
      </p:pic>
      <p:sp>
        <p:nvSpPr>
          <p:cNvPr id="3" name="Tekstfelt 2">
            <a:extLst>
              <a:ext uri="{FF2B5EF4-FFF2-40B4-BE49-F238E27FC236}">
                <a16:creationId xmlns:a16="http://schemas.microsoft.com/office/drawing/2014/main" id="{936C2DE0-F051-60F5-8FD2-4ADC1B6855E0}"/>
              </a:ext>
            </a:extLst>
          </p:cNvPr>
          <p:cNvSpPr txBox="1"/>
          <p:nvPr/>
        </p:nvSpPr>
        <p:spPr>
          <a:xfrm>
            <a:off x="5652120" y="6362932"/>
            <a:ext cx="4572000" cy="276999"/>
          </a:xfrm>
          <a:prstGeom prst="rect">
            <a:avLst/>
          </a:prstGeom>
          <a:noFill/>
        </p:spPr>
        <p:txBody>
          <a:bodyPr wrap="square">
            <a:spAutoFit/>
          </a:bodyPr>
          <a:lstStyle/>
          <a:p>
            <a:pPr algn="l"/>
            <a:r>
              <a:rPr lang="da-DK" sz="1200" dirty="0">
                <a:latin typeface="+mn-lt"/>
                <a:hlinkClick r:id="rId10"/>
              </a:rPr>
              <a:t>Hjælp! Vores TRIO er blevet til mini-MED | VPT</a:t>
            </a:r>
            <a:endParaRPr lang="da-DK" sz="1200" dirty="0">
              <a:latin typeface="+mn-lt"/>
            </a:endParaRPr>
          </a:p>
        </p:txBody>
      </p:sp>
      <p:sp>
        <p:nvSpPr>
          <p:cNvPr id="2" name="Tekstfelt 1">
            <a:extLst>
              <a:ext uri="{FF2B5EF4-FFF2-40B4-BE49-F238E27FC236}">
                <a16:creationId xmlns:a16="http://schemas.microsoft.com/office/drawing/2014/main" id="{7D1E0D3C-7F1C-16BB-B549-1AB9D76A73DE}"/>
              </a:ext>
            </a:extLst>
          </p:cNvPr>
          <p:cNvSpPr txBox="1"/>
          <p:nvPr/>
        </p:nvSpPr>
        <p:spPr>
          <a:xfrm>
            <a:off x="576981" y="2493076"/>
            <a:ext cx="648072" cy="276999"/>
          </a:xfrm>
          <a:prstGeom prst="rect">
            <a:avLst/>
          </a:prstGeom>
          <a:noFill/>
        </p:spPr>
        <p:txBody>
          <a:bodyPr wrap="square" rtlCol="0">
            <a:spAutoFit/>
          </a:bodyPr>
          <a:lstStyle/>
          <a:p>
            <a:r>
              <a:rPr lang="da-DK" sz="1200" dirty="0">
                <a:latin typeface="+mn-lt"/>
              </a:rPr>
              <a:t>TR</a:t>
            </a:r>
          </a:p>
        </p:txBody>
      </p:sp>
      <p:sp>
        <p:nvSpPr>
          <p:cNvPr id="6" name="Tekstfelt 5">
            <a:extLst>
              <a:ext uri="{FF2B5EF4-FFF2-40B4-BE49-F238E27FC236}">
                <a16:creationId xmlns:a16="http://schemas.microsoft.com/office/drawing/2014/main" id="{34C0B170-0E25-22D8-15A9-E70F1B1CE25D}"/>
              </a:ext>
            </a:extLst>
          </p:cNvPr>
          <p:cNvSpPr txBox="1"/>
          <p:nvPr/>
        </p:nvSpPr>
        <p:spPr>
          <a:xfrm>
            <a:off x="2274932" y="2297318"/>
            <a:ext cx="648072" cy="276999"/>
          </a:xfrm>
          <a:prstGeom prst="rect">
            <a:avLst/>
          </a:prstGeom>
          <a:noFill/>
        </p:spPr>
        <p:txBody>
          <a:bodyPr wrap="square" rtlCol="0">
            <a:spAutoFit/>
          </a:bodyPr>
          <a:lstStyle/>
          <a:p>
            <a:r>
              <a:rPr lang="da-DK" sz="1200" dirty="0">
                <a:latin typeface="+mn-lt"/>
              </a:rPr>
              <a:t>AMR</a:t>
            </a:r>
          </a:p>
        </p:txBody>
      </p:sp>
      <p:sp>
        <p:nvSpPr>
          <p:cNvPr id="9" name="Tekstfelt 8">
            <a:extLst>
              <a:ext uri="{FF2B5EF4-FFF2-40B4-BE49-F238E27FC236}">
                <a16:creationId xmlns:a16="http://schemas.microsoft.com/office/drawing/2014/main" id="{B84167A3-A90F-3CF1-6051-12B61C41F07F}"/>
              </a:ext>
            </a:extLst>
          </p:cNvPr>
          <p:cNvSpPr txBox="1"/>
          <p:nvPr/>
        </p:nvSpPr>
        <p:spPr>
          <a:xfrm>
            <a:off x="1335538" y="1993060"/>
            <a:ext cx="648072" cy="276999"/>
          </a:xfrm>
          <a:prstGeom prst="rect">
            <a:avLst/>
          </a:prstGeom>
          <a:noFill/>
        </p:spPr>
        <p:txBody>
          <a:bodyPr wrap="square" rtlCol="0">
            <a:spAutoFit/>
          </a:bodyPr>
          <a:lstStyle/>
          <a:p>
            <a:r>
              <a:rPr lang="da-DK" sz="1200" dirty="0">
                <a:latin typeface="+mn-lt"/>
              </a:rPr>
              <a:t>Leder</a:t>
            </a:r>
          </a:p>
        </p:txBody>
      </p:sp>
      <p:sp>
        <p:nvSpPr>
          <p:cNvPr id="10" name="Rektangel 9"/>
          <p:cNvSpPr/>
          <p:nvPr/>
        </p:nvSpPr>
        <p:spPr>
          <a:xfrm>
            <a:off x="3782504" y="1491002"/>
            <a:ext cx="2134764" cy="830997"/>
          </a:xfrm>
          <a:prstGeom prst="rect">
            <a:avLst/>
          </a:prstGeom>
        </p:spPr>
        <p:txBody>
          <a:bodyPr wrap="square">
            <a:spAutoFit/>
          </a:bodyPr>
          <a:lstStyle/>
          <a:p>
            <a:pPr algn="l"/>
            <a:r>
              <a:rPr lang="da-DK" sz="1200" dirty="0">
                <a:latin typeface="Arial" panose="020B0604020202020204" pitchFamily="34" charset="0"/>
                <a:ea typeface="Verdana" panose="020B0604030504040204" pitchFamily="34" charset="0"/>
                <a:cs typeface="Arial" panose="020B0604020202020204" pitchFamily="34" charset="0"/>
              </a:rPr>
              <a:t>Budbringer m. observationer, oplevelser og dialoger angående </a:t>
            </a:r>
            <a:r>
              <a:rPr lang="da-DK" sz="1200" b="1" dirty="0">
                <a:solidFill>
                  <a:schemeClr val="accent1">
                    <a:lumMod val="75000"/>
                  </a:schemeClr>
                </a:solidFill>
                <a:latin typeface="Arial" panose="020B0604020202020204" pitchFamily="34" charset="0"/>
                <a:ea typeface="Verdana" panose="020B0604030504040204" pitchFamily="34" charset="0"/>
                <a:cs typeface="Arial" panose="020B0604020202020204" pitchFamily="34" charset="0"/>
              </a:rPr>
              <a:t>→ trivsel → sikkerhed → sundhed </a:t>
            </a:r>
          </a:p>
        </p:txBody>
      </p:sp>
      <p:pic>
        <p:nvPicPr>
          <p:cNvPr id="5" name="Billede 4"/>
          <p:cNvPicPr>
            <a:picLocks noChangeAspect="1"/>
          </p:cNvPicPr>
          <p:nvPr/>
        </p:nvPicPr>
        <p:blipFill>
          <a:blip r:embed="rId11"/>
          <a:stretch>
            <a:fillRect/>
          </a:stretch>
        </p:blipFill>
        <p:spPr>
          <a:xfrm>
            <a:off x="5161290" y="3405478"/>
            <a:ext cx="3491056" cy="1509368"/>
          </a:xfrm>
          <a:prstGeom prst="rect">
            <a:avLst/>
          </a:prstGeom>
        </p:spPr>
      </p:pic>
      <p:sp>
        <p:nvSpPr>
          <p:cNvPr id="22" name="Tekstfelt 21">
            <a:extLst>
              <a:ext uri="{FF2B5EF4-FFF2-40B4-BE49-F238E27FC236}">
                <a16:creationId xmlns:a16="http://schemas.microsoft.com/office/drawing/2014/main" id="{D0498671-AB50-91B6-686A-0051933846F3}"/>
              </a:ext>
            </a:extLst>
          </p:cNvPr>
          <p:cNvSpPr txBox="1"/>
          <p:nvPr/>
        </p:nvSpPr>
        <p:spPr>
          <a:xfrm>
            <a:off x="3982711" y="3207685"/>
            <a:ext cx="648072" cy="276999"/>
          </a:xfrm>
          <a:prstGeom prst="rect">
            <a:avLst/>
          </a:prstGeom>
          <a:noFill/>
        </p:spPr>
        <p:txBody>
          <a:bodyPr wrap="square" rtlCol="0">
            <a:spAutoFit/>
          </a:bodyPr>
          <a:lstStyle/>
          <a:p>
            <a:r>
              <a:rPr lang="da-DK" sz="1200" dirty="0">
                <a:latin typeface="+mn-lt"/>
              </a:rPr>
              <a:t>TR</a:t>
            </a:r>
          </a:p>
        </p:txBody>
      </p:sp>
      <p:sp>
        <p:nvSpPr>
          <p:cNvPr id="24" name="Tekstfelt 23">
            <a:extLst>
              <a:ext uri="{FF2B5EF4-FFF2-40B4-BE49-F238E27FC236}">
                <a16:creationId xmlns:a16="http://schemas.microsoft.com/office/drawing/2014/main" id="{417B869B-C8CA-45A3-212F-AD8A21980E01}"/>
              </a:ext>
            </a:extLst>
          </p:cNvPr>
          <p:cNvSpPr txBox="1"/>
          <p:nvPr/>
        </p:nvSpPr>
        <p:spPr>
          <a:xfrm>
            <a:off x="4303317" y="2602129"/>
            <a:ext cx="648072" cy="276999"/>
          </a:xfrm>
          <a:prstGeom prst="rect">
            <a:avLst/>
          </a:prstGeom>
          <a:noFill/>
        </p:spPr>
        <p:txBody>
          <a:bodyPr wrap="square" rtlCol="0">
            <a:spAutoFit/>
          </a:bodyPr>
          <a:lstStyle/>
          <a:p>
            <a:r>
              <a:rPr lang="da-DK" sz="1200" dirty="0">
                <a:latin typeface="+mn-lt"/>
              </a:rPr>
              <a:t>AMR</a:t>
            </a:r>
          </a:p>
        </p:txBody>
      </p:sp>
      <p:sp>
        <p:nvSpPr>
          <p:cNvPr id="25" name="Tekstfelt 24">
            <a:extLst>
              <a:ext uri="{FF2B5EF4-FFF2-40B4-BE49-F238E27FC236}">
                <a16:creationId xmlns:a16="http://schemas.microsoft.com/office/drawing/2014/main" id="{2CFFE492-B8E3-175D-8356-6D4E35C01997}"/>
              </a:ext>
            </a:extLst>
          </p:cNvPr>
          <p:cNvSpPr txBox="1"/>
          <p:nvPr/>
        </p:nvSpPr>
        <p:spPr>
          <a:xfrm>
            <a:off x="3549642" y="2729136"/>
            <a:ext cx="648072" cy="276999"/>
          </a:xfrm>
          <a:prstGeom prst="rect">
            <a:avLst/>
          </a:prstGeom>
          <a:noFill/>
        </p:spPr>
        <p:txBody>
          <a:bodyPr wrap="square" rtlCol="0">
            <a:spAutoFit/>
          </a:bodyPr>
          <a:lstStyle/>
          <a:p>
            <a:r>
              <a:rPr lang="da-DK" sz="1200" dirty="0">
                <a:latin typeface="+mn-lt"/>
              </a:rPr>
              <a:t>Leder</a:t>
            </a:r>
          </a:p>
        </p:txBody>
      </p:sp>
    </p:spTree>
    <p:extLst>
      <p:ext uri="{BB962C8B-B14F-4D97-AF65-F5344CB8AC3E}">
        <p14:creationId xmlns:p14="http://schemas.microsoft.com/office/powerpoint/2010/main" val="70386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Effect transition="in" filter="fade">
                                      <p:cBhvr>
                                        <p:cTn id="62" dur="500"/>
                                        <p:tgtEl>
                                          <p:spTgt spid="1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4" end="4"/>
                                            </p:txEl>
                                          </p:spTgt>
                                        </p:tgtEl>
                                        <p:attrNameLst>
                                          <p:attrName>style.visibility</p:attrName>
                                        </p:attrNameLst>
                                      </p:cBhvr>
                                      <p:to>
                                        <p:strVal val="visible"/>
                                      </p:to>
                                    </p:set>
                                    <p:animEffect transition="in" filter="fade">
                                      <p:cBhvr>
                                        <p:cTn id="67" dur="500"/>
                                        <p:tgtEl>
                                          <p:spTgt spid="13">
                                            <p:txEl>
                                              <p:pRg st="4" end="4"/>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par>
                                <p:cTn id="71" presetID="10"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500"/>
                                        <p:tgtEl>
                                          <p:spTgt spid="23"/>
                                        </p:tgtEl>
                                      </p:cBhvr>
                                    </p:animEffect>
                                  </p:childTnLst>
                                </p:cTn>
                              </p:par>
                              <p:par>
                                <p:cTn id="77" presetID="10"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6" grpId="0"/>
      <p:bldP spid="9" grpId="0"/>
      <p:bldP spid="10"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a:blip r:embed="rId2"/>
          <a:stretch>
            <a:fillRect/>
          </a:stretch>
        </p:blipFill>
        <p:spPr>
          <a:xfrm>
            <a:off x="3131840" y="2780928"/>
            <a:ext cx="4377655" cy="2570469"/>
          </a:xfrm>
          <a:prstGeom prst="rect">
            <a:avLst/>
          </a:prstGeom>
        </p:spPr>
      </p:pic>
      <p:pic>
        <p:nvPicPr>
          <p:cNvPr id="6" name="Billede 5"/>
          <p:cNvPicPr>
            <a:picLocks noChangeAspect="1"/>
          </p:cNvPicPr>
          <p:nvPr/>
        </p:nvPicPr>
        <p:blipFill>
          <a:blip r:embed="rId3"/>
          <a:stretch>
            <a:fillRect/>
          </a:stretch>
        </p:blipFill>
        <p:spPr>
          <a:xfrm>
            <a:off x="609253" y="3610673"/>
            <a:ext cx="1514475" cy="1343025"/>
          </a:xfrm>
          <a:prstGeom prst="rect">
            <a:avLst/>
          </a:prstGeom>
        </p:spPr>
      </p:pic>
      <p:sp>
        <p:nvSpPr>
          <p:cNvPr id="7" name="Tekstfelt 6"/>
          <p:cNvSpPr txBox="1"/>
          <p:nvPr/>
        </p:nvSpPr>
        <p:spPr>
          <a:xfrm>
            <a:off x="323528" y="2780928"/>
            <a:ext cx="2162547" cy="738664"/>
          </a:xfrm>
          <a:prstGeom prst="rect">
            <a:avLst/>
          </a:prstGeom>
          <a:noFill/>
        </p:spPr>
        <p:txBody>
          <a:bodyPr wrap="square" rtlCol="0">
            <a:spAutoFit/>
          </a:bodyPr>
          <a:lstStyle/>
          <a:p>
            <a:pPr>
              <a:spcBef>
                <a:spcPts val="0"/>
              </a:spcBef>
            </a:pPr>
            <a:r>
              <a:rPr lang="da-DK" dirty="0">
                <a:latin typeface="+mn-lt"/>
              </a:rPr>
              <a:t>Tilfører </a:t>
            </a:r>
          </a:p>
          <a:p>
            <a:pPr>
              <a:spcBef>
                <a:spcPts val="0"/>
              </a:spcBef>
            </a:pPr>
            <a:r>
              <a:rPr lang="da-DK" dirty="0">
                <a:latin typeface="+mn-lt"/>
              </a:rPr>
              <a:t>vigtig viden til</a:t>
            </a:r>
          </a:p>
          <a:p>
            <a:pPr>
              <a:spcBef>
                <a:spcPts val="0"/>
              </a:spcBef>
            </a:pPr>
            <a:r>
              <a:rPr lang="da-DK" dirty="0">
                <a:latin typeface="+mn-lt"/>
              </a:rPr>
              <a:t>AMG og LMU </a:t>
            </a:r>
          </a:p>
        </p:txBody>
      </p:sp>
      <p:sp>
        <p:nvSpPr>
          <p:cNvPr id="9" name="Tekstfelt 8"/>
          <p:cNvSpPr txBox="1"/>
          <p:nvPr/>
        </p:nvSpPr>
        <p:spPr>
          <a:xfrm rot="20005677">
            <a:off x="1290439" y="4293879"/>
            <a:ext cx="720080" cy="307777"/>
          </a:xfrm>
          <a:prstGeom prst="rect">
            <a:avLst/>
          </a:prstGeom>
          <a:noFill/>
        </p:spPr>
        <p:txBody>
          <a:bodyPr wrap="square" rtlCol="0">
            <a:spAutoFit/>
          </a:bodyPr>
          <a:lstStyle/>
          <a:p>
            <a:r>
              <a:rPr lang="da-DK" dirty="0">
                <a:latin typeface="+mn-lt"/>
              </a:rPr>
              <a:t>Viden</a:t>
            </a:r>
          </a:p>
        </p:txBody>
      </p:sp>
      <p:sp>
        <p:nvSpPr>
          <p:cNvPr id="11" name="Tekstfelt 10"/>
          <p:cNvSpPr txBox="1"/>
          <p:nvPr/>
        </p:nvSpPr>
        <p:spPr>
          <a:xfrm>
            <a:off x="4260522" y="3389149"/>
            <a:ext cx="720080" cy="307777"/>
          </a:xfrm>
          <a:prstGeom prst="rect">
            <a:avLst/>
          </a:prstGeom>
          <a:noFill/>
        </p:spPr>
        <p:txBody>
          <a:bodyPr wrap="square" rtlCol="0">
            <a:spAutoFit/>
          </a:bodyPr>
          <a:lstStyle/>
          <a:p>
            <a:r>
              <a:rPr lang="da-DK" dirty="0">
                <a:latin typeface="+mn-lt"/>
              </a:rPr>
              <a:t>Viden</a:t>
            </a:r>
          </a:p>
        </p:txBody>
      </p:sp>
      <p:sp>
        <p:nvSpPr>
          <p:cNvPr id="12" name="Tekstfelt 11"/>
          <p:cNvSpPr txBox="1"/>
          <p:nvPr/>
        </p:nvSpPr>
        <p:spPr>
          <a:xfrm>
            <a:off x="5936664" y="3678500"/>
            <a:ext cx="1584176" cy="400110"/>
          </a:xfrm>
          <a:prstGeom prst="rect">
            <a:avLst/>
          </a:prstGeom>
          <a:noFill/>
        </p:spPr>
        <p:txBody>
          <a:bodyPr wrap="square" rtlCol="0">
            <a:spAutoFit/>
          </a:bodyPr>
          <a:lstStyle/>
          <a:p>
            <a:r>
              <a:rPr lang="da-DK" sz="2000" dirty="0">
                <a:latin typeface="+mn-lt"/>
              </a:rPr>
              <a:t>Lokal MED</a:t>
            </a:r>
          </a:p>
        </p:txBody>
      </p:sp>
      <p:sp>
        <p:nvSpPr>
          <p:cNvPr id="13" name="Tekstfelt 12"/>
          <p:cNvSpPr txBox="1"/>
          <p:nvPr/>
        </p:nvSpPr>
        <p:spPr>
          <a:xfrm>
            <a:off x="6800760" y="4529279"/>
            <a:ext cx="720080" cy="307777"/>
          </a:xfrm>
          <a:prstGeom prst="rect">
            <a:avLst/>
          </a:prstGeom>
          <a:noFill/>
        </p:spPr>
        <p:txBody>
          <a:bodyPr wrap="square" rtlCol="0">
            <a:spAutoFit/>
          </a:bodyPr>
          <a:lstStyle/>
          <a:p>
            <a:r>
              <a:rPr lang="da-DK" dirty="0">
                <a:latin typeface="+mn-lt"/>
              </a:rPr>
              <a:t>AMG</a:t>
            </a:r>
          </a:p>
        </p:txBody>
      </p:sp>
      <p:sp>
        <p:nvSpPr>
          <p:cNvPr id="14" name="Rektangel 13"/>
          <p:cNvSpPr/>
          <p:nvPr/>
        </p:nvSpPr>
        <p:spPr>
          <a:xfrm>
            <a:off x="609252" y="6132827"/>
            <a:ext cx="5402907" cy="276999"/>
          </a:xfrm>
          <a:prstGeom prst="rect">
            <a:avLst/>
          </a:prstGeom>
          <a:ln w="22225">
            <a:solidFill>
              <a:schemeClr val="accent1"/>
            </a:solidFill>
          </a:ln>
        </p:spPr>
        <p:txBody>
          <a:bodyPr wrap="square">
            <a:spAutoFit/>
          </a:bodyPr>
          <a:lstStyle/>
          <a:p>
            <a:pPr algn="l"/>
            <a:r>
              <a:rPr lang="da-DK" sz="1200" dirty="0">
                <a:latin typeface="+mn-lt"/>
              </a:rPr>
              <a:t>Hvordan samarbejder de 3 funktioner på jeres arbejdsplads?</a:t>
            </a:r>
          </a:p>
        </p:txBody>
      </p:sp>
      <p:sp>
        <p:nvSpPr>
          <p:cNvPr id="2" name="Pladsholder til indhold 3">
            <a:extLst>
              <a:ext uri="{FF2B5EF4-FFF2-40B4-BE49-F238E27FC236}">
                <a16:creationId xmlns:a16="http://schemas.microsoft.com/office/drawing/2014/main" id="{8889F6BA-E808-424B-1FFB-81CDB13528EB}"/>
              </a:ext>
            </a:extLst>
          </p:cNvPr>
          <p:cNvSpPr txBox="1">
            <a:spLocks/>
          </p:cNvSpPr>
          <p:nvPr/>
        </p:nvSpPr>
        <p:spPr bwMode="auto">
          <a:xfrm>
            <a:off x="413148" y="549275"/>
            <a:ext cx="5599010" cy="4318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0" indent="0" algn="l" rtl="0" eaLnBrk="1" fontAlgn="base" hangingPunct="1">
              <a:spcBef>
                <a:spcPct val="20000"/>
              </a:spcBef>
              <a:spcAft>
                <a:spcPct val="0"/>
              </a:spcAft>
              <a:buFont typeface="Arial" panose="020B0604020202020204" pitchFamily="34" charset="0"/>
              <a:buNone/>
              <a:defRPr sz="938" baseline="0">
                <a:solidFill>
                  <a:schemeClr val="tx1"/>
                </a:solidFill>
                <a:latin typeface="+mn-lt"/>
                <a:ea typeface="+mn-ea"/>
                <a:cs typeface="Arial" pitchFamily="34" charset="0"/>
              </a:defRPr>
            </a:lvl1pPr>
            <a:lvl2pPr marL="0" marR="0" indent="0" algn="l" defTabSz="685800" rtl="0" eaLnBrk="1" fontAlgn="base" latinLnBrk="0" hangingPunct="1">
              <a:lnSpc>
                <a:spcPct val="100000"/>
              </a:lnSpc>
              <a:spcBef>
                <a:spcPct val="20000"/>
              </a:spcBef>
              <a:spcAft>
                <a:spcPct val="0"/>
              </a:spcAft>
              <a:buClrTx/>
              <a:buSzPct val="120000"/>
              <a:buFont typeface="Arial" panose="020B0604020202020204" pitchFamily="34" charset="0"/>
              <a:buNone/>
              <a:tabLst/>
              <a:defRPr sz="938">
                <a:solidFill>
                  <a:schemeClr val="tx1"/>
                </a:solidFill>
                <a:latin typeface="+mn-lt"/>
                <a:cs typeface="Arial" pitchFamily="34" charset="0"/>
              </a:defRPr>
            </a:lvl2pPr>
            <a:lvl3pPr marL="405000" indent="0" algn="l" rtl="0" eaLnBrk="1" fontAlgn="base" hangingPunct="1">
              <a:spcBef>
                <a:spcPct val="20000"/>
              </a:spcBef>
              <a:spcAft>
                <a:spcPct val="0"/>
              </a:spcAft>
              <a:buFont typeface="Symbol" pitchFamily="18" charset="2"/>
              <a:buNone/>
              <a:defRPr sz="938">
                <a:solidFill>
                  <a:schemeClr val="tx1"/>
                </a:solidFill>
                <a:latin typeface="+mn-lt"/>
                <a:cs typeface="Arial" pitchFamily="34" charset="0"/>
              </a:defRPr>
            </a:lvl3pPr>
            <a:lvl4pPr marL="637200" indent="0" algn="l" rtl="0" eaLnBrk="1" fontAlgn="base" hangingPunct="1">
              <a:spcBef>
                <a:spcPct val="20000"/>
              </a:spcBef>
              <a:spcAft>
                <a:spcPct val="0"/>
              </a:spcAft>
              <a:buFont typeface="Symbol" pitchFamily="18" charset="2"/>
              <a:buNone/>
              <a:defRPr sz="938">
                <a:solidFill>
                  <a:schemeClr val="tx1"/>
                </a:solidFill>
                <a:latin typeface="+mn-lt"/>
                <a:cs typeface="Arial" pitchFamily="34" charset="0"/>
              </a:defRPr>
            </a:lvl4pPr>
            <a:lvl5pPr marL="839700" indent="0" algn="l" rtl="0" eaLnBrk="1" fontAlgn="base" hangingPunct="1">
              <a:spcBef>
                <a:spcPct val="20000"/>
              </a:spcBef>
              <a:spcAft>
                <a:spcPct val="0"/>
              </a:spcAft>
              <a:buFont typeface="Symbol" pitchFamily="18" charset="2"/>
              <a:buNone/>
              <a:defRPr sz="938">
                <a:solidFill>
                  <a:schemeClr val="tx1"/>
                </a:solidFill>
                <a:latin typeface="+mn-lt"/>
                <a:cs typeface="Arial" pitchFamily="34" charset="0"/>
              </a:defRPr>
            </a:lvl5pPr>
            <a:lvl6pPr marL="1885950" indent="-171450" algn="l" rtl="0" eaLnBrk="1" fontAlgn="base" hangingPunct="1">
              <a:spcBef>
                <a:spcPct val="20000"/>
              </a:spcBef>
              <a:spcAft>
                <a:spcPct val="0"/>
              </a:spcAft>
              <a:buFont typeface="Symbol" pitchFamily="18" charset="2"/>
              <a:buChar char="-"/>
              <a:defRPr sz="1500">
                <a:solidFill>
                  <a:schemeClr val="tx1"/>
                </a:solidFill>
                <a:latin typeface="+mn-lt"/>
              </a:defRPr>
            </a:lvl6pPr>
            <a:lvl7pPr marL="2228850" indent="-171450" algn="l" rtl="0" eaLnBrk="1" fontAlgn="base" hangingPunct="1">
              <a:spcBef>
                <a:spcPct val="20000"/>
              </a:spcBef>
              <a:spcAft>
                <a:spcPct val="0"/>
              </a:spcAft>
              <a:buFont typeface="Symbol" pitchFamily="18" charset="2"/>
              <a:buChar char="-"/>
              <a:defRPr sz="1500">
                <a:solidFill>
                  <a:schemeClr val="tx1"/>
                </a:solidFill>
                <a:latin typeface="+mn-lt"/>
              </a:defRPr>
            </a:lvl7pPr>
            <a:lvl8pPr marL="2571750" indent="-171450" algn="l" rtl="0" eaLnBrk="1" fontAlgn="base" hangingPunct="1">
              <a:spcBef>
                <a:spcPct val="20000"/>
              </a:spcBef>
              <a:spcAft>
                <a:spcPct val="0"/>
              </a:spcAft>
              <a:buFont typeface="Symbol" pitchFamily="18" charset="2"/>
              <a:buChar char="-"/>
              <a:defRPr sz="1500">
                <a:solidFill>
                  <a:schemeClr val="tx1"/>
                </a:solidFill>
                <a:latin typeface="+mn-lt"/>
              </a:defRPr>
            </a:lvl8pPr>
            <a:lvl9pPr marL="2914650" indent="-171450" algn="l" rtl="0" eaLnBrk="1" fontAlgn="base" hangingPunct="1">
              <a:spcBef>
                <a:spcPct val="20000"/>
              </a:spcBef>
              <a:spcAft>
                <a:spcPct val="0"/>
              </a:spcAft>
              <a:buFont typeface="Symbol" pitchFamily="18" charset="2"/>
              <a:buChar char="-"/>
              <a:defRPr sz="1500">
                <a:solidFill>
                  <a:schemeClr val="tx1"/>
                </a:solidFill>
                <a:latin typeface="+mn-lt"/>
              </a:defRPr>
            </a:lvl9pPr>
          </a:lstStyle>
          <a:p>
            <a:r>
              <a:rPr lang="da-DK" sz="2400" kern="0" dirty="0">
                <a:solidFill>
                  <a:schemeClr val="bg1"/>
                </a:solidFill>
              </a:rPr>
              <a:t>Leder, AMR og TR tilfører vigtig viden</a:t>
            </a:r>
          </a:p>
        </p:txBody>
      </p:sp>
      <p:pic>
        <p:nvPicPr>
          <p:cNvPr id="3" name="Billede 2">
            <a:extLst>
              <a:ext uri="{FF2B5EF4-FFF2-40B4-BE49-F238E27FC236}">
                <a16:creationId xmlns:a16="http://schemas.microsoft.com/office/drawing/2014/main" id="{424F9B22-C2FD-A03A-29AB-82BF32CA6706}"/>
              </a:ext>
            </a:extLst>
          </p:cNvPr>
          <p:cNvPicPr>
            <a:picLocks noChangeAspect="1"/>
          </p:cNvPicPr>
          <p:nvPr/>
        </p:nvPicPr>
        <p:blipFill>
          <a:blip r:embed="rId4"/>
          <a:stretch>
            <a:fillRect/>
          </a:stretch>
        </p:blipFill>
        <p:spPr>
          <a:xfrm>
            <a:off x="6527538" y="3329774"/>
            <a:ext cx="546444" cy="358121"/>
          </a:xfrm>
          <a:prstGeom prst="rect">
            <a:avLst/>
          </a:prstGeom>
        </p:spPr>
      </p:pic>
      <p:pic>
        <p:nvPicPr>
          <p:cNvPr id="4" name="Billede 3">
            <a:extLst>
              <a:ext uri="{FF2B5EF4-FFF2-40B4-BE49-F238E27FC236}">
                <a16:creationId xmlns:a16="http://schemas.microsoft.com/office/drawing/2014/main" id="{6AF82E95-5A83-8704-E4C9-85AE6617522B}"/>
              </a:ext>
            </a:extLst>
          </p:cNvPr>
          <p:cNvPicPr>
            <a:picLocks noChangeAspect="1"/>
          </p:cNvPicPr>
          <p:nvPr/>
        </p:nvPicPr>
        <p:blipFill>
          <a:blip r:embed="rId5"/>
          <a:stretch>
            <a:fillRect/>
          </a:stretch>
        </p:blipFill>
        <p:spPr>
          <a:xfrm>
            <a:off x="6868323" y="4820614"/>
            <a:ext cx="663861" cy="537551"/>
          </a:xfrm>
          <a:prstGeom prst="rect">
            <a:avLst/>
          </a:prstGeom>
        </p:spPr>
      </p:pic>
    </p:spTree>
    <p:extLst>
      <p:ext uri="{BB962C8B-B14F-4D97-AF65-F5344CB8AC3E}">
        <p14:creationId xmlns:p14="http://schemas.microsoft.com/office/powerpoint/2010/main" val="20099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3"/>
          <p:cNvSpPr>
            <a:spLocks noGrp="1"/>
          </p:cNvSpPr>
          <p:nvPr>
            <p:ph sz="quarter" idx="10"/>
          </p:nvPr>
        </p:nvSpPr>
        <p:spPr>
          <a:xfrm>
            <a:off x="413148" y="549275"/>
            <a:ext cx="6319092" cy="431800"/>
          </a:xfrm>
        </p:spPr>
        <p:txBody>
          <a:bodyPr/>
          <a:lstStyle/>
          <a:p>
            <a:r>
              <a:rPr lang="da-DK" sz="2400" dirty="0">
                <a:solidFill>
                  <a:schemeClr val="bg1"/>
                </a:solidFill>
              </a:rPr>
              <a:t>Arbejd effektivt i den etablerede struktur</a:t>
            </a:r>
          </a:p>
        </p:txBody>
      </p:sp>
      <p:sp>
        <p:nvSpPr>
          <p:cNvPr id="6" name="Ellipse 5"/>
          <p:cNvSpPr/>
          <p:nvPr/>
        </p:nvSpPr>
        <p:spPr bwMode="auto">
          <a:xfrm>
            <a:off x="740766" y="1772816"/>
            <a:ext cx="2520280" cy="792088"/>
          </a:xfrm>
          <a:prstGeom prst="ellipse">
            <a:avLst/>
          </a:prstGeom>
          <a:solidFill>
            <a:srgbClr val="92D050"/>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LMU</a:t>
            </a:r>
          </a:p>
          <a:p>
            <a:pPr marL="360000" marR="0" indent="-801688" algn="ctr" defTabSz="914400" rtl="0" eaLnBrk="1" fontAlgn="base" latinLnBrk="0" hangingPunct="1">
              <a:lnSpc>
                <a:spcPct val="100000"/>
              </a:lnSpc>
              <a:spcBef>
                <a:spcPts val="0"/>
              </a:spcBef>
              <a:spcAft>
                <a:spcPct val="0"/>
              </a:spcAft>
              <a:buClrTx/>
              <a:buSzTx/>
              <a:buFontTx/>
              <a:buNone/>
              <a:tabLst/>
            </a:pPr>
            <a:r>
              <a:rPr lang="da-DK" sz="1000" i="1" dirty="0">
                <a:latin typeface="Arial" pitchFamily="34" charset="0"/>
                <a:cs typeface="Arial" pitchFamily="34" charset="0"/>
              </a:rPr>
              <a:t>el. personalemøde med MED-status</a:t>
            </a:r>
            <a:endParaRPr kumimoji="0" lang="da-DK" sz="1000" b="0" i="1" u="none" strike="noStrike" cap="none" normalizeH="0" baseline="0" dirty="0">
              <a:ln>
                <a:noFill/>
              </a:ln>
              <a:solidFill>
                <a:schemeClr val="tx1"/>
              </a:solidFill>
              <a:effectLst/>
              <a:latin typeface="Arial" pitchFamily="34" charset="0"/>
              <a:cs typeface="Arial" pitchFamily="34" charset="0"/>
            </a:endParaRPr>
          </a:p>
        </p:txBody>
      </p:sp>
      <p:pic>
        <p:nvPicPr>
          <p:cNvPr id="7" name="Billede 6"/>
          <p:cNvPicPr>
            <a:picLocks noChangeAspect="1"/>
          </p:cNvPicPr>
          <p:nvPr/>
        </p:nvPicPr>
        <p:blipFill>
          <a:blip r:embed="rId2"/>
          <a:stretch>
            <a:fillRect/>
          </a:stretch>
        </p:blipFill>
        <p:spPr>
          <a:xfrm>
            <a:off x="2866023" y="1706324"/>
            <a:ext cx="546444" cy="358121"/>
          </a:xfrm>
          <a:prstGeom prst="rect">
            <a:avLst/>
          </a:prstGeom>
        </p:spPr>
      </p:pic>
      <p:sp>
        <p:nvSpPr>
          <p:cNvPr id="8" name="Afrundet rektangulær billedforklaring 7"/>
          <p:cNvSpPr/>
          <p:nvPr/>
        </p:nvSpPr>
        <p:spPr bwMode="auto">
          <a:xfrm>
            <a:off x="3779912" y="1632397"/>
            <a:ext cx="4968552" cy="864096"/>
          </a:xfrm>
          <a:prstGeom prst="wedgeRoundRectCallout">
            <a:avLst>
              <a:gd name="adj1" fmla="val -59218"/>
              <a:gd name="adj2" fmla="val 22478"/>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Strategiske – overordnede opgaver</a:t>
            </a:r>
          </a:p>
          <a:p>
            <a:pPr marL="801688" marR="0" indent="-801688" algn="ctr" defTabSz="914400" rtl="0" eaLnBrk="1" fontAlgn="base" latinLnBrk="0" hangingPunct="1">
              <a:lnSpc>
                <a:spcPct val="100000"/>
              </a:lnSpc>
              <a:spcBef>
                <a:spcPct val="20000"/>
              </a:spcBef>
              <a:spcAft>
                <a:spcPct val="0"/>
              </a:spcAft>
              <a:buClrTx/>
              <a:buSzTx/>
              <a:buFontTx/>
              <a:buNone/>
              <a:tabLst/>
            </a:pPr>
            <a:r>
              <a:rPr lang="da-DK" sz="1000" i="1" dirty="0">
                <a:latin typeface="Arial" pitchFamily="34" charset="0"/>
                <a:cs typeface="Arial" pitchFamily="34" charset="0"/>
              </a:rPr>
              <a:t>Udarbejd evt. et arbejdsgrundlag</a:t>
            </a:r>
            <a:endParaRPr kumimoji="0" lang="da-DK" sz="1000" b="0" i="1" u="none" strike="noStrike" cap="none" normalizeH="0" baseline="0" dirty="0">
              <a:ln>
                <a:noFill/>
              </a:ln>
              <a:solidFill>
                <a:schemeClr val="tx1"/>
              </a:solidFill>
              <a:effectLst/>
              <a:latin typeface="Arial" pitchFamily="34" charset="0"/>
              <a:cs typeface="Arial" pitchFamily="34" charset="0"/>
            </a:endParaRPr>
          </a:p>
        </p:txBody>
      </p:sp>
      <p:sp>
        <p:nvSpPr>
          <p:cNvPr id="11" name="Ellipse 10"/>
          <p:cNvSpPr/>
          <p:nvPr/>
        </p:nvSpPr>
        <p:spPr bwMode="auto">
          <a:xfrm>
            <a:off x="199583" y="3794467"/>
            <a:ext cx="1152128" cy="576064"/>
          </a:xfrm>
          <a:prstGeom prst="ellips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bg1"/>
                </a:solidFill>
                <a:effectLst/>
                <a:latin typeface="Arial" pitchFamily="34" charset="0"/>
                <a:cs typeface="Arial" pitchFamily="34" charset="0"/>
              </a:rPr>
              <a:t>AMG</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800" i="1" dirty="0">
                <a:solidFill>
                  <a:schemeClr val="bg1"/>
                </a:solidFill>
                <a:latin typeface="Arial" pitchFamily="34" charset="0"/>
                <a:cs typeface="Arial" pitchFamily="34" charset="0"/>
              </a:rPr>
              <a:t>Leder og AMR</a:t>
            </a:r>
            <a:endParaRPr kumimoji="0" lang="da-DK" sz="800" b="0" i="1" u="none" strike="noStrike" cap="none" normalizeH="0" baseline="0" dirty="0">
              <a:ln>
                <a:noFill/>
              </a:ln>
              <a:solidFill>
                <a:schemeClr val="bg1"/>
              </a:solidFill>
              <a:effectLst/>
              <a:latin typeface="Arial" pitchFamily="34" charset="0"/>
              <a:cs typeface="Arial" pitchFamily="34" charset="0"/>
            </a:endParaRPr>
          </a:p>
        </p:txBody>
      </p:sp>
      <p:sp>
        <p:nvSpPr>
          <p:cNvPr id="12" name="Ellipse 11"/>
          <p:cNvSpPr/>
          <p:nvPr/>
        </p:nvSpPr>
        <p:spPr bwMode="auto">
          <a:xfrm>
            <a:off x="1407060" y="3794467"/>
            <a:ext cx="1152128" cy="576064"/>
          </a:xfrm>
          <a:prstGeom prst="ellips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bg1"/>
                </a:solidFill>
                <a:effectLst/>
                <a:latin typeface="Arial" pitchFamily="34" charset="0"/>
                <a:cs typeface="Arial" pitchFamily="34" charset="0"/>
              </a:rPr>
              <a:t>AMG</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800" i="1" dirty="0">
                <a:solidFill>
                  <a:schemeClr val="bg1"/>
                </a:solidFill>
                <a:latin typeface="Arial" pitchFamily="34" charset="0"/>
                <a:cs typeface="Arial" pitchFamily="34" charset="0"/>
              </a:rPr>
              <a:t>Leder og AMR</a:t>
            </a:r>
            <a:endParaRPr kumimoji="0" lang="da-DK" sz="800" b="0" i="1" u="none" strike="noStrike" cap="none" normalizeH="0" baseline="0" dirty="0">
              <a:ln>
                <a:noFill/>
              </a:ln>
              <a:solidFill>
                <a:schemeClr val="bg1"/>
              </a:solidFill>
              <a:effectLst/>
              <a:latin typeface="Arial" pitchFamily="34" charset="0"/>
              <a:cs typeface="Arial" pitchFamily="34" charset="0"/>
            </a:endParaRPr>
          </a:p>
        </p:txBody>
      </p:sp>
      <p:sp>
        <p:nvSpPr>
          <p:cNvPr id="13" name="Ellipse 12"/>
          <p:cNvSpPr/>
          <p:nvPr/>
        </p:nvSpPr>
        <p:spPr bwMode="auto">
          <a:xfrm>
            <a:off x="2614537" y="3786936"/>
            <a:ext cx="1152128" cy="576064"/>
          </a:xfrm>
          <a:prstGeom prst="ellips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bg1"/>
                </a:solidFill>
                <a:effectLst/>
                <a:latin typeface="Arial" pitchFamily="34" charset="0"/>
                <a:cs typeface="Arial" pitchFamily="34" charset="0"/>
              </a:rPr>
              <a:t>AMG</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800" i="1" dirty="0">
                <a:solidFill>
                  <a:schemeClr val="bg1"/>
                </a:solidFill>
                <a:latin typeface="Arial" pitchFamily="34" charset="0"/>
                <a:cs typeface="Arial" pitchFamily="34" charset="0"/>
              </a:rPr>
              <a:t>Leder og AMR</a:t>
            </a:r>
            <a:endParaRPr kumimoji="0" lang="da-DK" sz="800" b="0" i="1" u="none" strike="noStrike" cap="none" normalizeH="0" baseline="0" dirty="0">
              <a:ln>
                <a:noFill/>
              </a:ln>
              <a:solidFill>
                <a:schemeClr val="bg1"/>
              </a:solidFill>
              <a:effectLst/>
              <a:latin typeface="Arial" pitchFamily="34" charset="0"/>
              <a:cs typeface="Arial" pitchFamily="34" charset="0"/>
            </a:endParaRPr>
          </a:p>
        </p:txBody>
      </p:sp>
      <p:cxnSp>
        <p:nvCxnSpPr>
          <p:cNvPr id="15" name="Lige forbindelse 14"/>
          <p:cNvCxnSpPr>
            <a:stCxn id="11" idx="0"/>
          </p:cNvCxnSpPr>
          <p:nvPr/>
        </p:nvCxnSpPr>
        <p:spPr bwMode="auto">
          <a:xfrm flipV="1">
            <a:off x="775647" y="2792557"/>
            <a:ext cx="1031813" cy="100191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Lige forbindelse 22"/>
          <p:cNvCxnSpPr>
            <a:stCxn id="13" idx="0"/>
            <a:endCxn id="34" idx="0"/>
          </p:cNvCxnSpPr>
          <p:nvPr/>
        </p:nvCxnSpPr>
        <p:spPr bwMode="auto">
          <a:xfrm flipH="1" flipV="1">
            <a:off x="2018147" y="2607891"/>
            <a:ext cx="1172454" cy="1179045"/>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Tekstfelt 23"/>
          <p:cNvSpPr txBox="1"/>
          <p:nvPr/>
        </p:nvSpPr>
        <p:spPr>
          <a:xfrm>
            <a:off x="1609946" y="1737864"/>
            <a:ext cx="888632" cy="184666"/>
          </a:xfrm>
          <a:prstGeom prst="rect">
            <a:avLst/>
          </a:prstGeom>
          <a:solidFill>
            <a:srgbClr val="FFC000"/>
          </a:solidFill>
        </p:spPr>
        <p:txBody>
          <a:bodyPr wrap="square" rtlCol="0">
            <a:spAutoFit/>
          </a:bodyPr>
          <a:lstStyle/>
          <a:p>
            <a:r>
              <a:rPr lang="da-DK" sz="600" b="1" dirty="0">
                <a:latin typeface="+mn-lt"/>
              </a:rPr>
              <a:t>Arbejdsmiljøudvalg</a:t>
            </a:r>
          </a:p>
        </p:txBody>
      </p:sp>
      <p:sp>
        <p:nvSpPr>
          <p:cNvPr id="29" name="Afrundet rektangulær billedforklaring 28"/>
          <p:cNvSpPr/>
          <p:nvPr/>
        </p:nvSpPr>
        <p:spPr bwMode="auto">
          <a:xfrm>
            <a:off x="4355976" y="3506435"/>
            <a:ext cx="4470594" cy="864096"/>
          </a:xfrm>
          <a:prstGeom prst="wedgeRoundRectCallout">
            <a:avLst>
              <a:gd name="adj1" fmla="val -59218"/>
              <a:gd name="adj2" fmla="val 22478"/>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Operationelle – daglige opgaver</a:t>
            </a:r>
          </a:p>
          <a:p>
            <a:pPr marL="801688" marR="0" indent="-801688" algn="ctr" defTabSz="914400" rtl="0" eaLnBrk="1" fontAlgn="base" latinLnBrk="0" hangingPunct="1">
              <a:lnSpc>
                <a:spcPct val="100000"/>
              </a:lnSpc>
              <a:spcBef>
                <a:spcPct val="20000"/>
              </a:spcBef>
              <a:spcAft>
                <a:spcPct val="0"/>
              </a:spcAft>
              <a:buClrTx/>
              <a:buSzTx/>
              <a:buFontTx/>
              <a:buNone/>
              <a:tabLst/>
            </a:pPr>
            <a:r>
              <a:rPr lang="da-DK" sz="1000" i="1" dirty="0">
                <a:latin typeface="Arial" pitchFamily="34" charset="0"/>
                <a:cs typeface="Arial" pitchFamily="34" charset="0"/>
              </a:rPr>
              <a:t>Udarbejd evt. et arbejdsgrundlag</a:t>
            </a:r>
            <a:endParaRPr kumimoji="0" lang="da-DK" sz="1000" b="0" i="1" u="none" strike="noStrike" cap="none" normalizeH="0" baseline="0" dirty="0">
              <a:ln>
                <a:noFill/>
              </a:ln>
              <a:solidFill>
                <a:schemeClr val="tx1"/>
              </a:solidFill>
              <a:effectLst/>
              <a:latin typeface="Arial" pitchFamily="34" charset="0"/>
              <a:cs typeface="Arial" pitchFamily="34" charset="0"/>
            </a:endParaRPr>
          </a:p>
        </p:txBody>
      </p:sp>
      <p:pic>
        <p:nvPicPr>
          <p:cNvPr id="30" name="Billede 29"/>
          <p:cNvPicPr>
            <a:picLocks noChangeAspect="1"/>
          </p:cNvPicPr>
          <p:nvPr/>
        </p:nvPicPr>
        <p:blipFill>
          <a:blip r:embed="rId3"/>
          <a:stretch>
            <a:fillRect/>
          </a:stretch>
        </p:blipFill>
        <p:spPr>
          <a:xfrm>
            <a:off x="1807460" y="2438336"/>
            <a:ext cx="207737" cy="179409"/>
          </a:xfrm>
          <a:prstGeom prst="rect">
            <a:avLst/>
          </a:prstGeom>
        </p:spPr>
      </p:pic>
      <p:pic>
        <p:nvPicPr>
          <p:cNvPr id="31" name="Billede 30"/>
          <p:cNvPicPr>
            <a:picLocks noChangeAspect="1"/>
          </p:cNvPicPr>
          <p:nvPr/>
        </p:nvPicPr>
        <p:blipFill>
          <a:blip r:embed="rId3"/>
          <a:stretch>
            <a:fillRect/>
          </a:stretch>
        </p:blipFill>
        <p:spPr>
          <a:xfrm>
            <a:off x="2015197" y="2438336"/>
            <a:ext cx="207737" cy="179409"/>
          </a:xfrm>
          <a:prstGeom prst="rect">
            <a:avLst/>
          </a:prstGeom>
        </p:spPr>
      </p:pic>
      <p:sp>
        <p:nvSpPr>
          <p:cNvPr id="32" name="Tekstfelt 31"/>
          <p:cNvSpPr txBox="1"/>
          <p:nvPr/>
        </p:nvSpPr>
        <p:spPr>
          <a:xfrm>
            <a:off x="1734890" y="2313928"/>
            <a:ext cx="369766" cy="184666"/>
          </a:xfrm>
          <a:prstGeom prst="rect">
            <a:avLst/>
          </a:prstGeom>
          <a:noFill/>
        </p:spPr>
        <p:txBody>
          <a:bodyPr wrap="square" rtlCol="0">
            <a:spAutoFit/>
          </a:bodyPr>
          <a:lstStyle/>
          <a:p>
            <a:r>
              <a:rPr lang="da-DK" sz="600" b="1" dirty="0">
                <a:latin typeface="+mn-lt"/>
              </a:rPr>
              <a:t>AML</a:t>
            </a:r>
          </a:p>
        </p:txBody>
      </p:sp>
      <p:sp>
        <p:nvSpPr>
          <p:cNvPr id="33" name="Tekstfelt 32"/>
          <p:cNvSpPr txBox="1"/>
          <p:nvPr/>
        </p:nvSpPr>
        <p:spPr>
          <a:xfrm>
            <a:off x="1935686" y="2313928"/>
            <a:ext cx="369766" cy="184666"/>
          </a:xfrm>
          <a:prstGeom prst="rect">
            <a:avLst/>
          </a:prstGeom>
          <a:noFill/>
        </p:spPr>
        <p:txBody>
          <a:bodyPr wrap="square" rtlCol="0">
            <a:spAutoFit/>
          </a:bodyPr>
          <a:lstStyle/>
          <a:p>
            <a:r>
              <a:rPr lang="da-DK" sz="600" b="1" dirty="0">
                <a:latin typeface="+mn-lt"/>
              </a:rPr>
              <a:t>AMR</a:t>
            </a:r>
          </a:p>
        </p:txBody>
      </p:sp>
      <p:sp>
        <p:nvSpPr>
          <p:cNvPr id="34" name="Tekstfelt 33"/>
          <p:cNvSpPr txBox="1"/>
          <p:nvPr/>
        </p:nvSpPr>
        <p:spPr>
          <a:xfrm>
            <a:off x="1790683" y="2607891"/>
            <a:ext cx="454927" cy="184666"/>
          </a:xfrm>
          <a:prstGeom prst="rect">
            <a:avLst/>
          </a:prstGeom>
          <a:solidFill>
            <a:schemeClr val="bg1"/>
          </a:solidFill>
        </p:spPr>
        <p:txBody>
          <a:bodyPr wrap="square" rtlCol="0">
            <a:spAutoFit/>
          </a:bodyPr>
          <a:lstStyle/>
          <a:p>
            <a:r>
              <a:rPr lang="da-DK" sz="600" b="1" dirty="0">
                <a:latin typeface="+mn-lt"/>
              </a:rPr>
              <a:t>kontakt</a:t>
            </a:r>
          </a:p>
        </p:txBody>
      </p:sp>
      <p:sp>
        <p:nvSpPr>
          <p:cNvPr id="37" name="Højrepil 36"/>
          <p:cNvSpPr/>
          <p:nvPr/>
        </p:nvSpPr>
        <p:spPr bwMode="auto">
          <a:xfrm rot="1162113">
            <a:off x="440566" y="1747902"/>
            <a:ext cx="531051" cy="342592"/>
          </a:xfrm>
          <a:prstGeom prst="rightArrow">
            <a:avLst/>
          </a:prstGeom>
          <a:solidFill>
            <a:srgbClr val="C00000"/>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lang="da-DK" sz="600" b="1" dirty="0">
                <a:solidFill>
                  <a:schemeClr val="bg1"/>
                </a:solidFill>
                <a:latin typeface="Arial" pitchFamily="34" charset="0"/>
                <a:cs typeface="Arial" pitchFamily="34" charset="0"/>
              </a:rPr>
              <a:t>SKAL</a:t>
            </a:r>
            <a:endParaRPr kumimoji="0" lang="da-DK" sz="600" b="1" i="0" u="none" strike="noStrike" cap="none" normalizeH="0" baseline="0" dirty="0">
              <a:ln>
                <a:noFill/>
              </a:ln>
              <a:solidFill>
                <a:schemeClr val="bg1"/>
              </a:solidFill>
              <a:effectLst/>
              <a:latin typeface="Arial" pitchFamily="34" charset="0"/>
              <a:cs typeface="Arial" pitchFamily="34" charset="0"/>
            </a:endParaRPr>
          </a:p>
        </p:txBody>
      </p:sp>
      <p:sp>
        <p:nvSpPr>
          <p:cNvPr id="39" name="Højrepil 38"/>
          <p:cNvSpPr/>
          <p:nvPr/>
        </p:nvSpPr>
        <p:spPr bwMode="auto">
          <a:xfrm rot="1164010">
            <a:off x="12162" y="3615640"/>
            <a:ext cx="531051" cy="342592"/>
          </a:xfrm>
          <a:prstGeom prst="rightArrow">
            <a:avLst/>
          </a:prstGeom>
          <a:solidFill>
            <a:srgbClr val="C00000"/>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lang="da-DK" sz="600" b="1" dirty="0">
                <a:solidFill>
                  <a:schemeClr val="bg1"/>
                </a:solidFill>
                <a:latin typeface="Arial" pitchFamily="34" charset="0"/>
                <a:cs typeface="Arial" pitchFamily="34" charset="0"/>
              </a:rPr>
              <a:t>SKAL</a:t>
            </a:r>
            <a:endParaRPr kumimoji="0" lang="da-DK" sz="600" b="1" i="0" u="none" strike="noStrike" cap="none" normalizeH="0" baseline="0" dirty="0">
              <a:ln>
                <a:noFill/>
              </a:ln>
              <a:solidFill>
                <a:schemeClr val="bg1"/>
              </a:solidFill>
              <a:effectLst/>
              <a:latin typeface="Arial" pitchFamily="34" charset="0"/>
              <a:cs typeface="Arial" pitchFamily="34" charset="0"/>
            </a:endParaRPr>
          </a:p>
        </p:txBody>
      </p:sp>
      <p:sp>
        <p:nvSpPr>
          <p:cNvPr id="40" name="Afrundet rektangel 39"/>
          <p:cNvSpPr/>
          <p:nvPr/>
        </p:nvSpPr>
        <p:spPr bwMode="auto">
          <a:xfrm>
            <a:off x="1315707" y="5509427"/>
            <a:ext cx="1334834" cy="648072"/>
          </a:xfrm>
          <a:prstGeom prst="roundRect">
            <a:avLst/>
          </a:prstGeom>
          <a:solidFill>
            <a:schemeClr val="accent1">
              <a:lumMod val="20000"/>
              <a:lumOff val="80000"/>
            </a:schemeClr>
          </a:solidFill>
          <a:ln w="9525" cap="flat" cmpd="sng" algn="ctr">
            <a:solidFill>
              <a:schemeClr val="accent1"/>
            </a:solidFill>
            <a:prstDash val="dash"/>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lang="da-DK" dirty="0">
                <a:latin typeface="Arial" pitchFamily="34" charset="0"/>
                <a:cs typeface="Arial" pitchFamily="34" charset="0"/>
              </a:rPr>
              <a:t>3-funktioner</a:t>
            </a:r>
          </a:p>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200" b="0" i="1" u="none" strike="noStrike" cap="none" normalizeH="0" baseline="0" dirty="0">
                <a:ln>
                  <a:noFill/>
                </a:ln>
                <a:solidFill>
                  <a:schemeClr val="tx1"/>
                </a:solidFill>
                <a:effectLst/>
                <a:latin typeface="Arial" pitchFamily="34" charset="0"/>
                <a:cs typeface="Arial" pitchFamily="34" charset="0"/>
              </a:rPr>
              <a:t>Leder, TR og AMR</a:t>
            </a:r>
          </a:p>
        </p:txBody>
      </p:sp>
      <p:sp>
        <p:nvSpPr>
          <p:cNvPr id="41" name="Højrepil 40"/>
          <p:cNvSpPr/>
          <p:nvPr/>
        </p:nvSpPr>
        <p:spPr bwMode="auto">
          <a:xfrm rot="1322864">
            <a:off x="784527" y="5272489"/>
            <a:ext cx="531051" cy="342592"/>
          </a:xfrm>
          <a:prstGeom prst="rightArrow">
            <a:avLst/>
          </a:prstGeom>
          <a:solidFill>
            <a:schemeClr val="bg2">
              <a:lumMod val="5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lang="da-DK" sz="600" b="1" dirty="0">
                <a:solidFill>
                  <a:schemeClr val="bg1"/>
                </a:solidFill>
                <a:latin typeface="Arial" pitchFamily="34" charset="0"/>
                <a:cs typeface="Arial" pitchFamily="34" charset="0"/>
              </a:rPr>
              <a:t>KAN</a:t>
            </a:r>
            <a:endParaRPr kumimoji="0" lang="da-DK" sz="600" b="1" i="0" u="none" strike="noStrike" cap="none" normalizeH="0" baseline="0" dirty="0">
              <a:ln>
                <a:noFill/>
              </a:ln>
              <a:solidFill>
                <a:schemeClr val="bg1"/>
              </a:solidFill>
              <a:effectLst/>
              <a:latin typeface="Arial" pitchFamily="34" charset="0"/>
              <a:cs typeface="Arial" pitchFamily="34" charset="0"/>
            </a:endParaRPr>
          </a:p>
        </p:txBody>
      </p:sp>
      <p:sp>
        <p:nvSpPr>
          <p:cNvPr id="42" name="Afrundet rektangulær billedforklaring 41"/>
          <p:cNvSpPr/>
          <p:nvPr/>
        </p:nvSpPr>
        <p:spPr bwMode="auto">
          <a:xfrm>
            <a:off x="3223634" y="5157192"/>
            <a:ext cx="4527643" cy="993614"/>
          </a:xfrm>
          <a:prstGeom prst="wedgeRoundRectCallout">
            <a:avLst>
              <a:gd name="adj1" fmla="val -59218"/>
              <a:gd name="adj2" fmla="val 22478"/>
              <a:gd name="adj3" fmla="val 16667"/>
            </a:avLst>
          </a:prstGeom>
          <a:solidFill>
            <a:schemeClr val="bg1">
              <a:lumMod val="95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l" defTabSz="914400" rtl="0" eaLnBrk="1" fontAlgn="base" latinLnBrk="0" hangingPunct="1">
              <a:lnSpc>
                <a:spcPct val="100000"/>
              </a:lnSpc>
              <a:spcBef>
                <a:spcPct val="2000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Arbejdsgruppe til tidlig og daglig</a:t>
            </a:r>
            <a:r>
              <a:rPr kumimoji="0" lang="da-DK" sz="1400" b="0" i="0" u="none" strike="noStrike" cap="none" normalizeH="0" dirty="0">
                <a:ln>
                  <a:noFill/>
                </a:ln>
                <a:solidFill>
                  <a:schemeClr val="tx1"/>
                </a:solidFill>
                <a:effectLst/>
                <a:latin typeface="Arial" pitchFamily="34" charset="0"/>
                <a:cs typeface="Arial" pitchFamily="34" charset="0"/>
              </a:rPr>
              <a:t> opsporing</a:t>
            </a:r>
            <a:endParaRPr kumimoji="0" lang="da-DK" sz="1400" b="0" i="0" u="none" strike="noStrike" cap="none" normalizeH="0" baseline="0" dirty="0">
              <a:ln>
                <a:noFill/>
              </a:ln>
              <a:solidFill>
                <a:schemeClr val="tx1"/>
              </a:solidFill>
              <a:effectLst/>
              <a:latin typeface="Arial" pitchFamily="34" charset="0"/>
              <a:cs typeface="Arial" pitchFamily="34" charset="0"/>
            </a:endParaRPr>
          </a:p>
          <a:p>
            <a:pPr marL="801688" marR="0" indent="-801688" algn="l" defTabSz="914400" rtl="0" eaLnBrk="1" fontAlgn="base" latinLnBrk="0" hangingPunct="1">
              <a:lnSpc>
                <a:spcPct val="100000"/>
              </a:lnSpc>
              <a:spcBef>
                <a:spcPct val="20000"/>
              </a:spcBef>
              <a:spcAft>
                <a:spcPct val="0"/>
              </a:spcAft>
              <a:buClrTx/>
              <a:buSzTx/>
              <a:buFontTx/>
              <a:buNone/>
              <a:tabLst/>
            </a:pPr>
            <a:r>
              <a:rPr lang="da-DK" sz="1000" i="1" dirty="0">
                <a:latin typeface="Arial" pitchFamily="34" charset="0"/>
                <a:cs typeface="Arial" pitchFamily="34" charset="0"/>
              </a:rPr>
              <a:t>Udarbejd evt. et arbejdsgrundlag</a:t>
            </a:r>
            <a:endParaRPr kumimoji="0" lang="da-DK" sz="1000" b="0" i="1" u="none" strike="noStrike" cap="none" normalizeH="0" baseline="0" dirty="0">
              <a:ln>
                <a:noFill/>
              </a:ln>
              <a:solidFill>
                <a:schemeClr val="tx1"/>
              </a:solidFill>
              <a:effectLst/>
              <a:latin typeface="Arial" pitchFamily="34" charset="0"/>
              <a:cs typeface="Arial" pitchFamily="34" charset="0"/>
            </a:endParaRPr>
          </a:p>
        </p:txBody>
      </p:sp>
      <p:pic>
        <p:nvPicPr>
          <p:cNvPr id="43" name="Billede 42"/>
          <p:cNvPicPr>
            <a:picLocks noChangeAspect="1"/>
          </p:cNvPicPr>
          <p:nvPr/>
        </p:nvPicPr>
        <p:blipFill>
          <a:blip r:embed="rId4"/>
          <a:stretch>
            <a:fillRect/>
          </a:stretch>
        </p:blipFill>
        <p:spPr>
          <a:xfrm>
            <a:off x="6876256" y="5206546"/>
            <a:ext cx="678022" cy="894905"/>
          </a:xfrm>
          <a:prstGeom prst="rect">
            <a:avLst/>
          </a:prstGeom>
        </p:spPr>
      </p:pic>
      <p:cxnSp>
        <p:nvCxnSpPr>
          <p:cNvPr id="47" name="Lige forbindelse 46"/>
          <p:cNvCxnSpPr>
            <a:stCxn id="12" idx="0"/>
            <a:endCxn id="34" idx="2"/>
          </p:cNvCxnSpPr>
          <p:nvPr/>
        </p:nvCxnSpPr>
        <p:spPr bwMode="auto">
          <a:xfrm flipV="1">
            <a:off x="1983124" y="2792557"/>
            <a:ext cx="35023" cy="1001910"/>
          </a:xfrm>
          <a:prstGeom prst="line">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4" name="Billede 53"/>
          <p:cNvPicPr>
            <a:picLocks noChangeAspect="1"/>
          </p:cNvPicPr>
          <p:nvPr/>
        </p:nvPicPr>
        <p:blipFill>
          <a:blip r:embed="rId5"/>
          <a:stretch>
            <a:fillRect/>
          </a:stretch>
        </p:blipFill>
        <p:spPr>
          <a:xfrm>
            <a:off x="8100392" y="3607420"/>
            <a:ext cx="534997" cy="662125"/>
          </a:xfrm>
          <a:prstGeom prst="rect">
            <a:avLst/>
          </a:prstGeom>
        </p:spPr>
      </p:pic>
      <p:pic>
        <p:nvPicPr>
          <p:cNvPr id="55" name="Billede 54"/>
          <p:cNvPicPr>
            <a:picLocks noChangeAspect="1"/>
          </p:cNvPicPr>
          <p:nvPr/>
        </p:nvPicPr>
        <p:blipFill>
          <a:blip r:embed="rId6"/>
          <a:stretch>
            <a:fillRect/>
          </a:stretch>
        </p:blipFill>
        <p:spPr>
          <a:xfrm>
            <a:off x="7751277" y="1804575"/>
            <a:ext cx="900100" cy="519739"/>
          </a:xfrm>
          <a:prstGeom prst="rect">
            <a:avLst/>
          </a:prstGeom>
        </p:spPr>
      </p:pic>
      <p:cxnSp>
        <p:nvCxnSpPr>
          <p:cNvPr id="57" name="Lige forbindelse 56"/>
          <p:cNvCxnSpPr>
            <a:stCxn id="40" idx="0"/>
            <a:endCxn id="11" idx="4"/>
          </p:cNvCxnSpPr>
          <p:nvPr/>
        </p:nvCxnSpPr>
        <p:spPr bwMode="auto">
          <a:xfrm flipH="1" flipV="1">
            <a:off x="775647" y="4370531"/>
            <a:ext cx="1207477" cy="1138896"/>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8" name="Lige forbindelse 57"/>
          <p:cNvCxnSpPr>
            <a:stCxn id="40" idx="0"/>
            <a:endCxn id="12" idx="4"/>
          </p:cNvCxnSpPr>
          <p:nvPr/>
        </p:nvCxnSpPr>
        <p:spPr bwMode="auto">
          <a:xfrm flipV="1">
            <a:off x="1983124" y="4370531"/>
            <a:ext cx="0" cy="1138896"/>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cxnSp>
        <p:nvCxnSpPr>
          <p:cNvPr id="59" name="Lige forbindelse 58"/>
          <p:cNvCxnSpPr>
            <a:stCxn id="40" idx="0"/>
            <a:endCxn id="13" idx="4"/>
          </p:cNvCxnSpPr>
          <p:nvPr/>
        </p:nvCxnSpPr>
        <p:spPr bwMode="auto">
          <a:xfrm flipV="1">
            <a:off x="1983124" y="4363000"/>
            <a:ext cx="1207477" cy="1146427"/>
          </a:xfrm>
          <a:prstGeom prst="line">
            <a:avLst/>
          </a:prstGeom>
          <a:solidFill>
            <a:schemeClr val="accent1"/>
          </a:solidFill>
          <a:ln w="9525" cap="flat" cmpd="sng" algn="ctr">
            <a:solidFill>
              <a:schemeClr val="accent1">
                <a:lumMod val="20000"/>
                <a:lumOff val="80000"/>
              </a:schemeClr>
            </a:solidFill>
            <a:prstDash val="solid"/>
            <a:round/>
            <a:headEnd type="none" w="med" len="med"/>
            <a:tailEnd type="none" w="med" len="med"/>
          </a:ln>
          <a:effectLst/>
        </p:spPr>
      </p:cxnSp>
      <p:sp>
        <p:nvSpPr>
          <p:cNvPr id="70" name="Kombinationstegning 69"/>
          <p:cNvSpPr/>
          <p:nvPr/>
        </p:nvSpPr>
        <p:spPr bwMode="auto">
          <a:xfrm>
            <a:off x="2642260" y="2493818"/>
            <a:ext cx="1223217" cy="3342904"/>
          </a:xfrm>
          <a:custGeom>
            <a:avLst/>
            <a:gdLst>
              <a:gd name="connsiteX0" fmla="*/ 0 w 1223217"/>
              <a:gd name="connsiteY0" fmla="*/ 3342904 h 3342904"/>
              <a:gd name="connsiteX1" fmla="*/ 1223158 w 1223217"/>
              <a:gd name="connsiteY1" fmla="*/ 1597231 h 3342904"/>
              <a:gd name="connsiteX2" fmla="*/ 41563 w 1223217"/>
              <a:gd name="connsiteY2" fmla="*/ 0 h 3342904"/>
            </a:gdLst>
            <a:ahLst/>
            <a:cxnLst>
              <a:cxn ang="0">
                <a:pos x="connsiteX0" y="connsiteY0"/>
              </a:cxn>
              <a:cxn ang="0">
                <a:pos x="connsiteX1" y="connsiteY1"/>
              </a:cxn>
              <a:cxn ang="0">
                <a:pos x="connsiteX2" y="connsiteY2"/>
              </a:cxn>
            </a:cxnLst>
            <a:rect l="l" t="t" r="r" b="b"/>
            <a:pathLst>
              <a:path w="1223217" h="3342904">
                <a:moveTo>
                  <a:pt x="0" y="3342904"/>
                </a:moveTo>
                <a:cubicBezTo>
                  <a:pt x="608115" y="2748643"/>
                  <a:pt x="1216231" y="2154382"/>
                  <a:pt x="1223158" y="1597231"/>
                </a:cubicBezTo>
                <a:cubicBezTo>
                  <a:pt x="1230085" y="1040080"/>
                  <a:pt x="635824" y="520040"/>
                  <a:pt x="41563" y="0"/>
                </a:cubicBezTo>
              </a:path>
            </a:pathLst>
          </a:custGeom>
          <a:noFill/>
          <a:ln w="9525" cap="flat" cmpd="sng" algn="ctr">
            <a:solidFill>
              <a:schemeClr val="tx2">
                <a:lumMod val="20000"/>
                <a:lumOff val="80000"/>
              </a:schemeClr>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Verdana" pitchFamily="34" charset="0"/>
            </a:endParaRPr>
          </a:p>
        </p:txBody>
      </p:sp>
      <p:sp>
        <p:nvSpPr>
          <p:cNvPr id="71" name="Ellipse 70"/>
          <p:cNvSpPr/>
          <p:nvPr/>
        </p:nvSpPr>
        <p:spPr bwMode="auto">
          <a:xfrm>
            <a:off x="35562" y="1600180"/>
            <a:ext cx="648072" cy="204395"/>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200" b="0" i="0" u="none" strike="noStrike" cap="none" normalizeH="0" baseline="0" dirty="0">
                <a:ln>
                  <a:noFill/>
                </a:ln>
                <a:solidFill>
                  <a:schemeClr val="tx1"/>
                </a:solidFill>
                <a:effectLst/>
                <a:latin typeface="Arial" pitchFamily="34" charset="0"/>
                <a:cs typeface="Arial" pitchFamily="34" charset="0"/>
              </a:rPr>
              <a:t>Formel</a:t>
            </a:r>
          </a:p>
        </p:txBody>
      </p:sp>
      <p:sp>
        <p:nvSpPr>
          <p:cNvPr id="72" name="Ellipse 71"/>
          <p:cNvSpPr/>
          <p:nvPr/>
        </p:nvSpPr>
        <p:spPr bwMode="auto">
          <a:xfrm>
            <a:off x="-1557" y="3460641"/>
            <a:ext cx="648072" cy="204395"/>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200" b="0" i="0" u="none" strike="noStrike" cap="none" normalizeH="0" baseline="0" dirty="0">
                <a:ln>
                  <a:noFill/>
                </a:ln>
                <a:solidFill>
                  <a:schemeClr val="tx1"/>
                </a:solidFill>
                <a:effectLst/>
                <a:latin typeface="Arial" pitchFamily="34" charset="0"/>
                <a:cs typeface="Arial" pitchFamily="34" charset="0"/>
              </a:rPr>
              <a:t>Formel</a:t>
            </a:r>
          </a:p>
        </p:txBody>
      </p:sp>
      <p:sp>
        <p:nvSpPr>
          <p:cNvPr id="73" name="Ellipse 72"/>
          <p:cNvSpPr/>
          <p:nvPr/>
        </p:nvSpPr>
        <p:spPr bwMode="auto">
          <a:xfrm>
            <a:off x="842612" y="5119198"/>
            <a:ext cx="648072" cy="204395"/>
          </a:xfrm>
          <a:prstGeom prst="ellipse">
            <a:avLst/>
          </a:prstGeom>
          <a:solidFill>
            <a:schemeClr val="accent1">
              <a:lumMod val="60000"/>
              <a:lumOff val="40000"/>
            </a:schemeClr>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200" b="0" i="0" u="none" strike="noStrike" cap="none" normalizeH="0" baseline="0" dirty="0">
                <a:ln>
                  <a:noFill/>
                </a:ln>
                <a:solidFill>
                  <a:schemeClr val="tx1"/>
                </a:solidFill>
                <a:effectLst/>
                <a:latin typeface="Arial" pitchFamily="34" charset="0"/>
                <a:cs typeface="Arial" pitchFamily="34" charset="0"/>
              </a:rPr>
              <a:t>Uformel</a:t>
            </a:r>
          </a:p>
        </p:txBody>
      </p:sp>
    </p:spTree>
    <p:extLst>
      <p:ext uri="{BB962C8B-B14F-4D97-AF65-F5344CB8AC3E}">
        <p14:creationId xmlns:p14="http://schemas.microsoft.com/office/powerpoint/2010/main" val="407231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additive="base">
                                        <p:cTn id="20" dur="500" fill="hold"/>
                                        <p:tgtEl>
                                          <p:spTgt spid="55"/>
                                        </p:tgtEl>
                                        <p:attrNameLst>
                                          <p:attrName>ppt_x</p:attrName>
                                        </p:attrNameLst>
                                      </p:cBhvr>
                                      <p:tavLst>
                                        <p:tav tm="0">
                                          <p:val>
                                            <p:strVal val="#ppt_x"/>
                                          </p:val>
                                        </p:tav>
                                        <p:tav tm="100000">
                                          <p:val>
                                            <p:strVal val="#ppt_x"/>
                                          </p:val>
                                        </p:tav>
                                      </p:tavLst>
                                    </p:anim>
                                    <p:anim calcmode="lin" valueType="num">
                                      <p:cBhvr additive="base">
                                        <p:cTn id="21"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500"/>
                                        <p:tgtEl>
                                          <p:spTgt spid="33"/>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nodeType="with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500"/>
                                        <p:tgtEl>
                                          <p:spTgt spid="5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par>
                                <p:cTn id="78" presetID="10" presetClass="entr" presetSubtype="0" fill="hold" nodeType="withEffect">
                                  <p:stCondLst>
                                    <p:cond delay="0"/>
                                  </p:stCondLst>
                                  <p:childTnLst>
                                    <p:set>
                                      <p:cBhvr>
                                        <p:cTn id="79" dur="1" fill="hold">
                                          <p:stCondLst>
                                            <p:cond delay="0"/>
                                          </p:stCondLst>
                                        </p:cTn>
                                        <p:tgtEl>
                                          <p:spTgt spid="43"/>
                                        </p:tgtEl>
                                        <p:attrNameLst>
                                          <p:attrName>style.visibility</p:attrName>
                                        </p:attrNameLst>
                                      </p:cBhvr>
                                      <p:to>
                                        <p:strVal val="visible"/>
                                      </p:to>
                                    </p:set>
                                    <p:animEffect transition="in" filter="fade">
                                      <p:cBhvr>
                                        <p:cTn id="80" dur="500"/>
                                        <p:tgtEl>
                                          <p:spTgt spid="4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par>
                                <p:cTn id="86" presetID="10" presetClass="entr" presetSubtype="0" fill="hold" nodeType="with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500"/>
                                        <p:tgtEl>
                                          <p:spTgt spid="58"/>
                                        </p:tgtEl>
                                      </p:cBhvr>
                                    </p:animEffect>
                                  </p:childTnLst>
                                </p:cTn>
                              </p:par>
                              <p:par>
                                <p:cTn id="89" presetID="10" presetClass="entr" presetSubtype="0" fill="hold" nodeType="with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500"/>
                                        <p:tgtEl>
                                          <p:spTgt spid="5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fade">
                                      <p:cBhvr>
                                        <p:cTn id="96" dur="500"/>
                                        <p:tgtEl>
                                          <p:spTgt spid="70"/>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500" fill="hold"/>
                                        <p:tgtEl>
                                          <p:spTgt spid="71"/>
                                        </p:tgtEl>
                                        <p:attrNameLst>
                                          <p:attrName>ppt_x</p:attrName>
                                        </p:attrNameLst>
                                      </p:cBhvr>
                                      <p:tavLst>
                                        <p:tav tm="0">
                                          <p:val>
                                            <p:strVal val="#ppt_x"/>
                                          </p:val>
                                        </p:tav>
                                        <p:tav tm="100000">
                                          <p:val>
                                            <p:strVal val="#ppt_x"/>
                                          </p:val>
                                        </p:tav>
                                      </p:tavLst>
                                    </p:anim>
                                    <p:anim calcmode="lin" valueType="num">
                                      <p:cBhvr additive="base">
                                        <p:cTn id="102" dur="500" fill="hold"/>
                                        <p:tgtEl>
                                          <p:spTgt spid="71"/>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ppt_x"/>
                                          </p:val>
                                        </p:tav>
                                        <p:tav tm="100000">
                                          <p:val>
                                            <p:strVal val="#ppt_x"/>
                                          </p:val>
                                        </p:tav>
                                      </p:tavLst>
                                    </p:anim>
                                    <p:anim calcmode="lin" valueType="num">
                                      <p:cBhvr additive="base">
                                        <p:cTn id="10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500" fill="hold"/>
                                        <p:tgtEl>
                                          <p:spTgt spid="72"/>
                                        </p:tgtEl>
                                        <p:attrNameLst>
                                          <p:attrName>ppt_x</p:attrName>
                                        </p:attrNameLst>
                                      </p:cBhvr>
                                      <p:tavLst>
                                        <p:tav tm="0">
                                          <p:val>
                                            <p:strVal val="#ppt_x"/>
                                          </p:val>
                                        </p:tav>
                                        <p:tav tm="100000">
                                          <p:val>
                                            <p:strVal val="#ppt_x"/>
                                          </p:val>
                                        </p:tav>
                                      </p:tavLst>
                                    </p:anim>
                                    <p:anim calcmode="lin" valueType="num">
                                      <p:cBhvr additive="base">
                                        <p:cTn id="112" dur="500" fill="hold"/>
                                        <p:tgtEl>
                                          <p:spTgt spid="7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additive="base">
                                        <p:cTn id="115" dur="500" fill="hold"/>
                                        <p:tgtEl>
                                          <p:spTgt spid="39"/>
                                        </p:tgtEl>
                                        <p:attrNameLst>
                                          <p:attrName>ppt_x</p:attrName>
                                        </p:attrNameLst>
                                      </p:cBhvr>
                                      <p:tavLst>
                                        <p:tav tm="0">
                                          <p:val>
                                            <p:strVal val="#ppt_x"/>
                                          </p:val>
                                        </p:tav>
                                        <p:tav tm="100000">
                                          <p:val>
                                            <p:strVal val="#ppt_x"/>
                                          </p:val>
                                        </p:tav>
                                      </p:tavLst>
                                    </p:anim>
                                    <p:anim calcmode="lin" valueType="num">
                                      <p:cBhvr additive="base">
                                        <p:cTn id="11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3"/>
                                        </p:tgtEl>
                                        <p:attrNameLst>
                                          <p:attrName>style.visibility</p:attrName>
                                        </p:attrNameLst>
                                      </p:cBhvr>
                                      <p:to>
                                        <p:strVal val="visible"/>
                                      </p:to>
                                    </p:set>
                                    <p:anim calcmode="lin" valueType="num">
                                      <p:cBhvr additive="base">
                                        <p:cTn id="121" dur="500" fill="hold"/>
                                        <p:tgtEl>
                                          <p:spTgt spid="73"/>
                                        </p:tgtEl>
                                        <p:attrNameLst>
                                          <p:attrName>ppt_x</p:attrName>
                                        </p:attrNameLst>
                                      </p:cBhvr>
                                      <p:tavLst>
                                        <p:tav tm="0">
                                          <p:val>
                                            <p:strVal val="#ppt_x"/>
                                          </p:val>
                                        </p:tav>
                                        <p:tav tm="100000">
                                          <p:val>
                                            <p:strVal val="#ppt_x"/>
                                          </p:val>
                                        </p:tav>
                                      </p:tavLst>
                                    </p:anim>
                                    <p:anim calcmode="lin" valueType="num">
                                      <p:cBhvr additive="base">
                                        <p:cTn id="122" dur="500" fill="hold"/>
                                        <p:tgtEl>
                                          <p:spTgt spid="7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2" grpId="0" animBg="1"/>
      <p:bldP spid="13" grpId="0" animBg="1"/>
      <p:bldP spid="24" grpId="0" animBg="1"/>
      <p:bldP spid="29" grpId="0" animBg="1"/>
      <p:bldP spid="32" grpId="0"/>
      <p:bldP spid="33" grpId="0"/>
      <p:bldP spid="34" grpId="0" animBg="1"/>
      <p:bldP spid="37" grpId="0" animBg="1"/>
      <p:bldP spid="39" grpId="0" animBg="1"/>
      <p:bldP spid="40" grpId="0" animBg="1"/>
      <p:bldP spid="41" grpId="0" animBg="1"/>
      <p:bldP spid="42" grpId="0" animBg="1"/>
      <p:bldP spid="70" grpId="0" animBg="1"/>
      <p:bldP spid="71" grpId="0" animBg="1"/>
      <p:bldP spid="72" grpId="0" animBg="1"/>
      <p:bldP spid="7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dirty="0"/>
              <a:t>Jeres struktur – vi tegner</a:t>
            </a:r>
          </a:p>
        </p:txBody>
      </p:sp>
      <p:sp>
        <p:nvSpPr>
          <p:cNvPr id="5" name="Tekstfelt 4"/>
          <p:cNvSpPr txBox="1"/>
          <p:nvPr/>
        </p:nvSpPr>
        <p:spPr>
          <a:xfrm>
            <a:off x="251519" y="1917854"/>
            <a:ext cx="7714161" cy="307777"/>
          </a:xfrm>
          <a:prstGeom prst="rect">
            <a:avLst/>
          </a:prstGeom>
          <a:noFill/>
        </p:spPr>
        <p:txBody>
          <a:bodyPr wrap="square" rtlCol="0">
            <a:spAutoFit/>
          </a:bodyPr>
          <a:lstStyle/>
          <a:p>
            <a:pPr algn="l"/>
            <a:r>
              <a:rPr lang="da-DK" dirty="0">
                <a:latin typeface="+mn-lt"/>
              </a:rPr>
              <a:t>Har I aftalt hvem af Lokal MED medlemmerne der skal være tilgængelige i hvilke områder?</a:t>
            </a:r>
          </a:p>
        </p:txBody>
      </p:sp>
      <p:sp>
        <p:nvSpPr>
          <p:cNvPr id="6" name="Tekstfelt 5"/>
          <p:cNvSpPr txBox="1"/>
          <p:nvPr/>
        </p:nvSpPr>
        <p:spPr>
          <a:xfrm>
            <a:off x="251520" y="1460663"/>
            <a:ext cx="7128792" cy="523220"/>
          </a:xfrm>
          <a:prstGeom prst="rect">
            <a:avLst/>
          </a:prstGeom>
          <a:noFill/>
        </p:spPr>
        <p:txBody>
          <a:bodyPr wrap="square" rtlCol="0">
            <a:spAutoFit/>
          </a:bodyPr>
          <a:lstStyle/>
          <a:p>
            <a:pPr algn="l"/>
            <a:r>
              <a:rPr lang="da-DK" dirty="0">
                <a:latin typeface="+mn-lt"/>
              </a:rPr>
              <a:t>Hvor mange arbejdsmiljøgrupper refererer til Lokal MED /  Personalemøde med MED-status?</a:t>
            </a:r>
          </a:p>
        </p:txBody>
      </p:sp>
      <p:sp>
        <p:nvSpPr>
          <p:cNvPr id="7" name="Tekstfelt 6"/>
          <p:cNvSpPr txBox="1"/>
          <p:nvPr/>
        </p:nvSpPr>
        <p:spPr>
          <a:xfrm>
            <a:off x="251520" y="2375045"/>
            <a:ext cx="6984776" cy="307777"/>
          </a:xfrm>
          <a:prstGeom prst="rect">
            <a:avLst/>
          </a:prstGeom>
          <a:noFill/>
        </p:spPr>
        <p:txBody>
          <a:bodyPr wrap="square" rtlCol="0">
            <a:spAutoFit/>
          </a:bodyPr>
          <a:lstStyle/>
          <a:p>
            <a:pPr algn="l"/>
            <a:r>
              <a:rPr lang="da-DK" dirty="0">
                <a:latin typeface="+mn-lt"/>
              </a:rPr>
              <a:t>Har I en kommunikationsplan ift. </a:t>
            </a:r>
            <a:r>
              <a:rPr lang="da-DK">
                <a:latin typeface="+mn-lt"/>
              </a:rPr>
              <a:t>hvordan I inddrager</a:t>
            </a:r>
            <a:r>
              <a:rPr lang="da-DK" dirty="0">
                <a:latin typeface="+mn-lt"/>
              </a:rPr>
              <a:t>/</a:t>
            </a:r>
            <a:r>
              <a:rPr lang="da-DK">
                <a:latin typeface="+mn-lt"/>
              </a:rPr>
              <a:t>informerer ”</a:t>
            </a:r>
            <a:r>
              <a:rPr lang="da-DK" dirty="0">
                <a:latin typeface="+mn-lt"/>
              </a:rPr>
              <a:t>baglandet”)?</a:t>
            </a:r>
          </a:p>
        </p:txBody>
      </p:sp>
      <p:pic>
        <p:nvPicPr>
          <p:cNvPr id="9" name="Billede 8"/>
          <p:cNvPicPr>
            <a:picLocks noChangeAspect="1"/>
          </p:cNvPicPr>
          <p:nvPr/>
        </p:nvPicPr>
        <p:blipFill>
          <a:blip r:embed="rId2"/>
          <a:stretch>
            <a:fillRect/>
          </a:stretch>
        </p:blipFill>
        <p:spPr>
          <a:xfrm>
            <a:off x="3094363" y="4091133"/>
            <a:ext cx="1944216" cy="1138011"/>
          </a:xfrm>
          <a:prstGeom prst="rect">
            <a:avLst/>
          </a:prstGeom>
        </p:spPr>
      </p:pic>
      <p:sp>
        <p:nvSpPr>
          <p:cNvPr id="10" name="Cylinder 9"/>
          <p:cNvSpPr/>
          <p:nvPr/>
        </p:nvSpPr>
        <p:spPr bwMode="auto">
          <a:xfrm>
            <a:off x="3634491" y="3129886"/>
            <a:ext cx="503988" cy="1008112"/>
          </a:xfrm>
          <a:prstGeom prst="can">
            <a:avLst/>
          </a:prstGeom>
          <a:no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1" name="Ellipse 10"/>
          <p:cNvSpPr/>
          <p:nvPr/>
        </p:nvSpPr>
        <p:spPr bwMode="auto">
          <a:xfrm>
            <a:off x="3490441" y="2696850"/>
            <a:ext cx="792088" cy="457191"/>
          </a:xfrm>
          <a:prstGeom prst="ellips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bg1"/>
                </a:solidFill>
                <a:effectLst/>
                <a:latin typeface="Arial" pitchFamily="34" charset="0"/>
                <a:cs typeface="Arial" pitchFamily="34" charset="0"/>
              </a:rPr>
              <a:t>Leder-</a:t>
            </a:r>
          </a:p>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bg1"/>
                </a:solidFill>
                <a:effectLst/>
                <a:latin typeface="Arial" pitchFamily="34" charset="0"/>
                <a:cs typeface="Arial" pitchFamily="34" charset="0"/>
              </a:rPr>
              <a:t>gruppen</a:t>
            </a:r>
          </a:p>
        </p:txBody>
      </p:sp>
      <p:cxnSp>
        <p:nvCxnSpPr>
          <p:cNvPr id="13" name="Lige pilforbindelse 12"/>
          <p:cNvCxnSpPr/>
          <p:nvPr/>
        </p:nvCxnSpPr>
        <p:spPr bwMode="auto">
          <a:xfrm flipV="1">
            <a:off x="3863039" y="3293183"/>
            <a:ext cx="0" cy="936104"/>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cxnSp>
        <p:nvCxnSpPr>
          <p:cNvPr id="14" name="Lige pilforbindelse 13"/>
          <p:cNvCxnSpPr/>
          <p:nvPr/>
        </p:nvCxnSpPr>
        <p:spPr bwMode="auto">
          <a:xfrm>
            <a:off x="3940186" y="3200905"/>
            <a:ext cx="6223" cy="812259"/>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18" name="Cylinder 17"/>
          <p:cNvSpPr/>
          <p:nvPr/>
        </p:nvSpPr>
        <p:spPr bwMode="auto">
          <a:xfrm rot="5400000">
            <a:off x="5344266" y="4055095"/>
            <a:ext cx="503988" cy="1008112"/>
          </a:xfrm>
          <a:prstGeom prst="can">
            <a:avLst/>
          </a:prstGeom>
          <a:no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9" name="Ellipse 18"/>
          <p:cNvSpPr/>
          <p:nvPr/>
        </p:nvSpPr>
        <p:spPr bwMode="auto">
          <a:xfrm>
            <a:off x="6191542" y="4353954"/>
            <a:ext cx="792088" cy="457191"/>
          </a:xfrm>
          <a:prstGeom prst="ellips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bg1"/>
                </a:solidFill>
                <a:effectLst/>
                <a:latin typeface="Arial" pitchFamily="34" charset="0"/>
                <a:cs typeface="Arial" pitchFamily="34" charset="0"/>
              </a:rPr>
              <a:t>Område 1</a:t>
            </a:r>
          </a:p>
        </p:txBody>
      </p:sp>
      <p:cxnSp>
        <p:nvCxnSpPr>
          <p:cNvPr id="20" name="Lige pilforbindelse 19"/>
          <p:cNvCxnSpPr/>
          <p:nvPr/>
        </p:nvCxnSpPr>
        <p:spPr bwMode="auto">
          <a:xfrm flipH="1">
            <a:off x="5233806" y="4650502"/>
            <a:ext cx="792087" cy="0"/>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cxnSp>
        <p:nvCxnSpPr>
          <p:cNvPr id="21" name="Lige pilforbindelse 20"/>
          <p:cNvCxnSpPr/>
          <p:nvPr/>
        </p:nvCxnSpPr>
        <p:spPr bwMode="auto">
          <a:xfrm flipV="1">
            <a:off x="5032028" y="4524017"/>
            <a:ext cx="910079" cy="979"/>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32" name="Cylinder 31"/>
          <p:cNvSpPr/>
          <p:nvPr/>
        </p:nvSpPr>
        <p:spPr bwMode="auto">
          <a:xfrm>
            <a:off x="3863039" y="5158124"/>
            <a:ext cx="503988" cy="1008112"/>
          </a:xfrm>
          <a:prstGeom prst="can">
            <a:avLst/>
          </a:prstGeom>
          <a:no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33" name="Ellipse 32"/>
          <p:cNvSpPr/>
          <p:nvPr/>
        </p:nvSpPr>
        <p:spPr bwMode="auto">
          <a:xfrm>
            <a:off x="3718989" y="6257525"/>
            <a:ext cx="792088" cy="457191"/>
          </a:xfrm>
          <a:prstGeom prst="ellips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bg1"/>
                </a:solidFill>
                <a:effectLst/>
                <a:latin typeface="Arial" pitchFamily="34" charset="0"/>
                <a:cs typeface="Arial" pitchFamily="34" charset="0"/>
              </a:rPr>
              <a:t>Område 2</a:t>
            </a:r>
          </a:p>
        </p:txBody>
      </p:sp>
      <p:cxnSp>
        <p:nvCxnSpPr>
          <p:cNvPr id="34" name="Lige pilforbindelse 33"/>
          <p:cNvCxnSpPr/>
          <p:nvPr/>
        </p:nvCxnSpPr>
        <p:spPr bwMode="auto">
          <a:xfrm flipV="1">
            <a:off x="4062046" y="5309700"/>
            <a:ext cx="234" cy="938700"/>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cxnSp>
        <p:nvCxnSpPr>
          <p:cNvPr id="35" name="Lige pilforbindelse 34"/>
          <p:cNvCxnSpPr/>
          <p:nvPr/>
        </p:nvCxnSpPr>
        <p:spPr bwMode="auto">
          <a:xfrm>
            <a:off x="4168734" y="5229143"/>
            <a:ext cx="6223" cy="812259"/>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36" name="Cylinder 35"/>
          <p:cNvSpPr/>
          <p:nvPr/>
        </p:nvSpPr>
        <p:spPr bwMode="auto">
          <a:xfrm rot="5400000">
            <a:off x="2349705" y="4077810"/>
            <a:ext cx="503988" cy="1008112"/>
          </a:xfrm>
          <a:prstGeom prst="can">
            <a:avLst/>
          </a:prstGeom>
          <a:no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37" name="Ellipse 36"/>
          <p:cNvSpPr/>
          <p:nvPr/>
        </p:nvSpPr>
        <p:spPr bwMode="auto">
          <a:xfrm>
            <a:off x="1198346" y="4353270"/>
            <a:ext cx="792088" cy="457191"/>
          </a:xfrm>
          <a:prstGeom prst="ellips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lang="da-DK" sz="1000" dirty="0">
                <a:solidFill>
                  <a:schemeClr val="bg1"/>
                </a:solidFill>
                <a:latin typeface="Arial" pitchFamily="34" charset="0"/>
                <a:cs typeface="Arial" pitchFamily="34" charset="0"/>
              </a:rPr>
              <a:t>Område 3</a:t>
            </a:r>
            <a:endParaRPr kumimoji="0" lang="da-DK" sz="1000" b="0" i="0" u="none" strike="noStrike" cap="none" normalizeH="0" baseline="0" dirty="0">
              <a:ln>
                <a:noFill/>
              </a:ln>
              <a:solidFill>
                <a:schemeClr val="bg1"/>
              </a:solidFill>
              <a:effectLst/>
              <a:latin typeface="Arial" pitchFamily="34" charset="0"/>
              <a:cs typeface="Arial" pitchFamily="34" charset="0"/>
            </a:endParaRPr>
          </a:p>
        </p:txBody>
      </p:sp>
      <p:cxnSp>
        <p:nvCxnSpPr>
          <p:cNvPr id="38" name="Lige pilforbindelse 37"/>
          <p:cNvCxnSpPr/>
          <p:nvPr/>
        </p:nvCxnSpPr>
        <p:spPr bwMode="auto">
          <a:xfrm>
            <a:off x="2044059" y="4616146"/>
            <a:ext cx="776288" cy="989"/>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cxnSp>
        <p:nvCxnSpPr>
          <p:cNvPr id="39" name="Lige pilforbindelse 38"/>
          <p:cNvCxnSpPr/>
          <p:nvPr/>
        </p:nvCxnSpPr>
        <p:spPr bwMode="auto">
          <a:xfrm flipH="1">
            <a:off x="2326737" y="4501672"/>
            <a:ext cx="735413" cy="1786"/>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pic>
        <p:nvPicPr>
          <p:cNvPr id="52" name="Billede 51"/>
          <p:cNvPicPr>
            <a:picLocks noChangeAspect="1"/>
          </p:cNvPicPr>
          <p:nvPr/>
        </p:nvPicPr>
        <p:blipFill>
          <a:blip r:embed="rId3"/>
          <a:stretch>
            <a:fillRect/>
          </a:stretch>
        </p:blipFill>
        <p:spPr>
          <a:xfrm flipH="1">
            <a:off x="7965681" y="2880535"/>
            <a:ext cx="567297" cy="501196"/>
          </a:xfrm>
          <a:prstGeom prst="rect">
            <a:avLst/>
          </a:prstGeom>
        </p:spPr>
      </p:pic>
      <p:sp>
        <p:nvSpPr>
          <p:cNvPr id="53" name="Opad-nedadgående pil 52"/>
          <p:cNvSpPr/>
          <p:nvPr/>
        </p:nvSpPr>
        <p:spPr bwMode="auto">
          <a:xfrm rot="5400000">
            <a:off x="7211998" y="1989867"/>
            <a:ext cx="1224136" cy="2280038"/>
          </a:xfrm>
          <a:prstGeom prst="upDownArrow">
            <a:avLst/>
          </a:prstGeom>
          <a:noFill/>
          <a:ln w="952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pic>
        <p:nvPicPr>
          <p:cNvPr id="54" name="Billede 53"/>
          <p:cNvPicPr>
            <a:picLocks noChangeAspect="1"/>
          </p:cNvPicPr>
          <p:nvPr/>
        </p:nvPicPr>
        <p:blipFill>
          <a:blip r:embed="rId3"/>
          <a:stretch>
            <a:fillRect/>
          </a:stretch>
        </p:blipFill>
        <p:spPr>
          <a:xfrm>
            <a:off x="7153211" y="2879288"/>
            <a:ext cx="583507" cy="501196"/>
          </a:xfrm>
          <a:prstGeom prst="rect">
            <a:avLst/>
          </a:prstGeom>
        </p:spPr>
      </p:pic>
      <p:sp>
        <p:nvSpPr>
          <p:cNvPr id="3" name="Tekstfelt 2">
            <a:extLst>
              <a:ext uri="{FF2B5EF4-FFF2-40B4-BE49-F238E27FC236}">
                <a16:creationId xmlns:a16="http://schemas.microsoft.com/office/drawing/2014/main" id="{FECC0B21-143D-C49F-3895-EA1AFC7EB441}"/>
              </a:ext>
            </a:extLst>
          </p:cNvPr>
          <p:cNvSpPr txBox="1"/>
          <p:nvPr/>
        </p:nvSpPr>
        <p:spPr>
          <a:xfrm>
            <a:off x="6750150" y="6148407"/>
            <a:ext cx="2147832" cy="566309"/>
          </a:xfrm>
          <a:prstGeom prst="rect">
            <a:avLst/>
          </a:prstGeom>
          <a:noFill/>
        </p:spPr>
        <p:txBody>
          <a:bodyPr wrap="square" rtlCol="0">
            <a:spAutoFit/>
          </a:bodyPr>
          <a:lstStyle/>
          <a:p>
            <a:r>
              <a:rPr lang="da-DK" dirty="0">
                <a:latin typeface="+mn-lt"/>
              </a:rPr>
              <a:t>Baglandsmøde?</a:t>
            </a:r>
          </a:p>
          <a:p>
            <a:r>
              <a:rPr lang="da-DK" dirty="0">
                <a:latin typeface="+mn-lt"/>
              </a:rPr>
              <a:t>Mødet med baglandet?</a:t>
            </a:r>
          </a:p>
        </p:txBody>
      </p:sp>
    </p:spTree>
    <p:extLst>
      <p:ext uri="{BB962C8B-B14F-4D97-AF65-F5344CB8AC3E}">
        <p14:creationId xmlns:p14="http://schemas.microsoft.com/office/powerpoint/2010/main" val="371897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500"/>
                                        <p:tgtEl>
                                          <p:spTgt spid="3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par>
                                <p:cTn id="84" presetID="10"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animBg="1"/>
      <p:bldP spid="11" grpId="0" animBg="1"/>
      <p:bldP spid="18" grpId="0" animBg="1"/>
      <p:bldP spid="19" grpId="0" animBg="1"/>
      <p:bldP spid="32" grpId="0" animBg="1"/>
      <p:bldP spid="33" grpId="0" animBg="1"/>
      <p:bldP spid="36" grpId="0" animBg="1"/>
      <p:bldP spid="37"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a:xfrm>
            <a:off x="413148" y="549275"/>
            <a:ext cx="6967164" cy="431800"/>
          </a:xfrm>
        </p:spPr>
        <p:txBody>
          <a:bodyPr/>
          <a:lstStyle/>
          <a:p>
            <a:r>
              <a:rPr lang="da-DK" sz="2400" dirty="0">
                <a:solidFill>
                  <a:schemeClr val="bg1"/>
                </a:solidFill>
                <a:latin typeface="Arial" panose="020B0604020202020204" pitchFamily="34" charset="0"/>
              </a:rPr>
              <a:t>Inspiration</a:t>
            </a:r>
          </a:p>
        </p:txBody>
      </p:sp>
      <p:pic>
        <p:nvPicPr>
          <p:cNvPr id="3" name="Billede 2">
            <a:extLst>
              <a:ext uri="{FF2B5EF4-FFF2-40B4-BE49-F238E27FC236}">
                <a16:creationId xmlns:a16="http://schemas.microsoft.com/office/drawing/2014/main" id="{D16AFC2F-74E8-C180-5A45-80837F0FAABC}"/>
              </a:ext>
            </a:extLst>
          </p:cNvPr>
          <p:cNvPicPr>
            <a:picLocks noChangeAspect="1"/>
          </p:cNvPicPr>
          <p:nvPr/>
        </p:nvPicPr>
        <p:blipFill>
          <a:blip r:embed="rId2"/>
          <a:stretch>
            <a:fillRect/>
          </a:stretch>
        </p:blipFill>
        <p:spPr>
          <a:xfrm>
            <a:off x="2453922" y="1628800"/>
            <a:ext cx="4236155" cy="4941168"/>
          </a:xfrm>
          <a:prstGeom prst="rect">
            <a:avLst/>
          </a:prstGeom>
        </p:spPr>
      </p:pic>
      <p:sp>
        <p:nvSpPr>
          <p:cNvPr id="10" name="Tekstfelt 9">
            <a:extLst>
              <a:ext uri="{FF2B5EF4-FFF2-40B4-BE49-F238E27FC236}">
                <a16:creationId xmlns:a16="http://schemas.microsoft.com/office/drawing/2014/main" id="{AA6150CD-F89D-F6F8-3978-1DA445ADA8D4}"/>
              </a:ext>
            </a:extLst>
          </p:cNvPr>
          <p:cNvSpPr txBox="1"/>
          <p:nvPr/>
        </p:nvSpPr>
        <p:spPr>
          <a:xfrm>
            <a:off x="6948264" y="5301208"/>
            <a:ext cx="1872208" cy="1169551"/>
          </a:xfrm>
          <a:prstGeom prst="rect">
            <a:avLst/>
          </a:prstGeom>
          <a:noFill/>
          <a:ln w="34925">
            <a:solidFill>
              <a:srgbClr val="00B050"/>
            </a:solidFill>
          </a:ln>
        </p:spPr>
        <p:txBody>
          <a:bodyPr wrap="square" rtlCol="0">
            <a:spAutoFit/>
          </a:bodyPr>
          <a:lstStyle/>
          <a:p>
            <a:pPr algn="l"/>
            <a:r>
              <a:rPr lang="da-DK" dirty="0">
                <a:latin typeface="+mn-lt"/>
              </a:rPr>
              <a:t>Inddragelse af medarbejdere forudsætter at de ved hvem der er deres ”talerør”</a:t>
            </a:r>
          </a:p>
        </p:txBody>
      </p:sp>
      <p:sp>
        <p:nvSpPr>
          <p:cNvPr id="11" name="Tekstfelt 10">
            <a:extLst>
              <a:ext uri="{FF2B5EF4-FFF2-40B4-BE49-F238E27FC236}">
                <a16:creationId xmlns:a16="http://schemas.microsoft.com/office/drawing/2014/main" id="{7B4B0D4C-39BB-CCF7-C036-BEA5B078F40D}"/>
              </a:ext>
            </a:extLst>
          </p:cNvPr>
          <p:cNvSpPr txBox="1"/>
          <p:nvPr/>
        </p:nvSpPr>
        <p:spPr>
          <a:xfrm>
            <a:off x="214168" y="5354618"/>
            <a:ext cx="1946910" cy="954107"/>
          </a:xfrm>
          <a:prstGeom prst="rect">
            <a:avLst/>
          </a:prstGeom>
          <a:noFill/>
          <a:ln w="31750">
            <a:solidFill>
              <a:srgbClr val="00B050"/>
            </a:solidFill>
          </a:ln>
        </p:spPr>
        <p:txBody>
          <a:bodyPr wrap="square" rtlCol="0">
            <a:spAutoFit/>
          </a:bodyPr>
          <a:lstStyle/>
          <a:p>
            <a:pPr algn="l"/>
            <a:r>
              <a:rPr lang="da-DK" dirty="0">
                <a:latin typeface="+mn-lt"/>
              </a:rPr>
              <a:t>Plakaten hænger over printeren/kopimaskinen – et sted hvor alle kommer</a:t>
            </a:r>
          </a:p>
        </p:txBody>
      </p:sp>
    </p:spTree>
    <p:extLst>
      <p:ext uri="{BB962C8B-B14F-4D97-AF65-F5344CB8AC3E}">
        <p14:creationId xmlns:p14="http://schemas.microsoft.com/office/powerpoint/2010/main" val="3953562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indhold 3"/>
          <p:cNvSpPr>
            <a:spLocks noGrp="1"/>
          </p:cNvSpPr>
          <p:nvPr>
            <p:ph sz="quarter" idx="10"/>
          </p:nvPr>
        </p:nvSpPr>
        <p:spPr/>
        <p:txBody>
          <a:bodyPr/>
          <a:lstStyle/>
          <a:p>
            <a:r>
              <a:rPr lang="da-DK" sz="2400" dirty="0">
                <a:solidFill>
                  <a:schemeClr val="bg1"/>
                </a:solidFill>
                <a:latin typeface="Arial" panose="020B0604020202020204" pitchFamily="34" charset="0"/>
              </a:rPr>
              <a:t>Opgave 2 – side 29</a:t>
            </a:r>
          </a:p>
        </p:txBody>
      </p:sp>
      <p:pic>
        <p:nvPicPr>
          <p:cNvPr id="6" name="Billede 5"/>
          <p:cNvPicPr>
            <a:picLocks noChangeAspect="1"/>
          </p:cNvPicPr>
          <p:nvPr/>
        </p:nvPicPr>
        <p:blipFill>
          <a:blip r:embed="rId2"/>
          <a:stretch>
            <a:fillRect/>
          </a:stretch>
        </p:blipFill>
        <p:spPr>
          <a:xfrm>
            <a:off x="5868144" y="1785998"/>
            <a:ext cx="1404547" cy="1560608"/>
          </a:xfrm>
          <a:prstGeom prst="rect">
            <a:avLst/>
          </a:prstGeom>
        </p:spPr>
      </p:pic>
      <p:pic>
        <p:nvPicPr>
          <p:cNvPr id="7" name="Billede 6"/>
          <p:cNvPicPr>
            <a:picLocks noChangeAspect="1"/>
          </p:cNvPicPr>
          <p:nvPr/>
        </p:nvPicPr>
        <p:blipFill>
          <a:blip r:embed="rId3"/>
          <a:stretch>
            <a:fillRect/>
          </a:stretch>
        </p:blipFill>
        <p:spPr>
          <a:xfrm>
            <a:off x="2699792" y="1785998"/>
            <a:ext cx="3027304" cy="4444545"/>
          </a:xfrm>
          <a:prstGeom prst="rect">
            <a:avLst/>
          </a:prstGeom>
        </p:spPr>
      </p:pic>
      <p:pic>
        <p:nvPicPr>
          <p:cNvPr id="2" name="Billede 1">
            <a:extLst>
              <a:ext uri="{FF2B5EF4-FFF2-40B4-BE49-F238E27FC236}">
                <a16:creationId xmlns:a16="http://schemas.microsoft.com/office/drawing/2014/main" id="{9DB0EDF0-1BA0-3B8D-1E30-A0ED9A575799}"/>
              </a:ext>
            </a:extLst>
          </p:cNvPr>
          <p:cNvPicPr>
            <a:picLocks noChangeAspect="1"/>
          </p:cNvPicPr>
          <p:nvPr/>
        </p:nvPicPr>
        <p:blipFill>
          <a:blip r:embed="rId4"/>
          <a:stretch>
            <a:fillRect/>
          </a:stretch>
        </p:blipFill>
        <p:spPr>
          <a:xfrm>
            <a:off x="7889315" y="1556792"/>
            <a:ext cx="926249" cy="1258567"/>
          </a:xfrm>
          <a:prstGeom prst="rect">
            <a:avLst/>
          </a:prstGeom>
        </p:spPr>
      </p:pic>
      <p:sp>
        <p:nvSpPr>
          <p:cNvPr id="3" name="Eksplosion 1 10">
            <a:extLst>
              <a:ext uri="{FF2B5EF4-FFF2-40B4-BE49-F238E27FC236}">
                <a16:creationId xmlns:a16="http://schemas.microsoft.com/office/drawing/2014/main" id="{A22A407F-0001-8ADF-8980-7F05E057159D}"/>
              </a:ext>
            </a:extLst>
          </p:cNvPr>
          <p:cNvSpPr/>
          <p:nvPr/>
        </p:nvSpPr>
        <p:spPr>
          <a:xfrm>
            <a:off x="7380271" y="2418789"/>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a:latin typeface="Arial" panose="020B0604020202020204" pitchFamily="34" charset="0"/>
                <a:cs typeface="Arial" panose="020B0604020202020204" pitchFamily="34" charset="0"/>
              </a:rPr>
              <a:t>5 </a:t>
            </a:r>
            <a:r>
              <a:rPr lang="da-DK" sz="1000" b="1" dirty="0">
                <a:latin typeface="Arial" panose="020B0604020202020204" pitchFamily="34" charset="0"/>
                <a:cs typeface="Arial" panose="020B0604020202020204" pitchFamily="34" charset="0"/>
              </a:rPr>
              <a:t>min.</a:t>
            </a:r>
          </a:p>
        </p:txBody>
      </p:sp>
    </p:spTree>
    <p:extLst>
      <p:ext uri="{BB962C8B-B14F-4D97-AF65-F5344CB8AC3E}">
        <p14:creationId xmlns:p14="http://schemas.microsoft.com/office/powerpoint/2010/main" val="7348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lede 13"/>
          <p:cNvPicPr>
            <a:picLocks noChangeAspect="1"/>
          </p:cNvPicPr>
          <p:nvPr/>
        </p:nvPicPr>
        <p:blipFill>
          <a:blip r:embed="rId3"/>
          <a:stretch>
            <a:fillRect/>
          </a:stretch>
        </p:blipFill>
        <p:spPr>
          <a:xfrm rot="16731581">
            <a:off x="6841522" y="2460907"/>
            <a:ext cx="1297821" cy="895133"/>
          </a:xfrm>
          <a:prstGeom prst="rect">
            <a:avLst/>
          </a:prstGeom>
        </p:spPr>
      </p:pic>
      <p:pic>
        <p:nvPicPr>
          <p:cNvPr id="15" name="Billede 14"/>
          <p:cNvPicPr>
            <a:picLocks noChangeAspect="1"/>
          </p:cNvPicPr>
          <p:nvPr/>
        </p:nvPicPr>
        <p:blipFill>
          <a:blip r:embed="rId4"/>
          <a:stretch>
            <a:fillRect/>
          </a:stretch>
        </p:blipFill>
        <p:spPr>
          <a:xfrm>
            <a:off x="262647" y="1766332"/>
            <a:ext cx="1404547" cy="1560608"/>
          </a:xfrm>
          <a:prstGeom prst="rect">
            <a:avLst/>
          </a:prstGeom>
        </p:spPr>
      </p:pic>
      <p:sp>
        <p:nvSpPr>
          <p:cNvPr id="6" name="Rektangel 5"/>
          <p:cNvSpPr/>
          <p:nvPr/>
        </p:nvSpPr>
        <p:spPr>
          <a:xfrm>
            <a:off x="1907704" y="2348880"/>
            <a:ext cx="3387466" cy="323165"/>
          </a:xfrm>
          <a:prstGeom prst="rect">
            <a:avLst/>
          </a:prstGeom>
        </p:spPr>
        <p:txBody>
          <a:bodyPr wrap="none">
            <a:spAutoFit/>
          </a:bodyPr>
          <a:lstStyle/>
          <a:p>
            <a:pPr algn="l"/>
            <a:r>
              <a:rPr lang="da-DK" sz="1500" dirty="0">
                <a:latin typeface="+mj-lt"/>
              </a:rPr>
              <a:t>Skriv</a:t>
            </a:r>
            <a:r>
              <a:rPr lang="da-DK" sz="1500" dirty="0"/>
              <a:t> noter med afsæt </a:t>
            </a:r>
            <a:r>
              <a:rPr lang="da-DK" sz="1500"/>
              <a:t>i modulet</a:t>
            </a:r>
            <a:endParaRPr lang="da-DK" sz="1500" dirty="0"/>
          </a:p>
        </p:txBody>
      </p:sp>
      <p:sp>
        <p:nvSpPr>
          <p:cNvPr id="8" name="Rektangel 7"/>
          <p:cNvSpPr/>
          <p:nvPr/>
        </p:nvSpPr>
        <p:spPr>
          <a:xfrm>
            <a:off x="1907704" y="3350497"/>
            <a:ext cx="5904656" cy="1306512"/>
          </a:xfrm>
          <a:prstGeom prst="rect">
            <a:avLst/>
          </a:prstGeom>
        </p:spPr>
        <p:txBody>
          <a:bodyPr wrap="square">
            <a:spAutoFit/>
          </a:bodyPr>
          <a:lstStyle/>
          <a:p>
            <a:pPr marL="214313" indent="-214313" algn="l">
              <a:buFontTx/>
              <a:buChar char="-"/>
            </a:pPr>
            <a:r>
              <a:rPr lang="da-DK" sz="1500" dirty="0">
                <a:latin typeface="+mn-lt"/>
              </a:rPr>
              <a:t>pointer du netop har hørt</a:t>
            </a:r>
          </a:p>
          <a:p>
            <a:pPr marL="214313" indent="-214313" algn="l">
              <a:buFontTx/>
              <a:buChar char="-"/>
            </a:pPr>
            <a:r>
              <a:rPr lang="da-DK" sz="1500" dirty="0">
                <a:latin typeface="+mn-lt"/>
              </a:rPr>
              <a:t>spørgsmål du er blevet nysgerrig efter at arbejde videre med</a:t>
            </a:r>
          </a:p>
          <a:p>
            <a:pPr marL="214313" indent="-214313" algn="l">
              <a:buFontTx/>
              <a:buChar char="-"/>
            </a:pPr>
            <a:r>
              <a:rPr lang="da-DK" sz="1500" dirty="0">
                <a:latin typeface="+mn-lt"/>
              </a:rPr>
              <a:t>Ideer til noget du eller andre skal gøre anderledes</a:t>
            </a:r>
          </a:p>
          <a:p>
            <a:pPr marL="214313" indent="-214313" algn="l">
              <a:buFontTx/>
              <a:buChar char="-"/>
            </a:pPr>
            <a:r>
              <a:rPr lang="da-DK" sz="1500" dirty="0">
                <a:latin typeface="+mn-lt"/>
              </a:rPr>
              <a:t>Navne som jeg vil ringe til eller mødes med</a:t>
            </a:r>
          </a:p>
          <a:p>
            <a:pPr algn="l"/>
            <a:endParaRPr lang="da-DK" sz="825" dirty="0"/>
          </a:p>
        </p:txBody>
      </p:sp>
      <p:sp>
        <p:nvSpPr>
          <p:cNvPr id="9" name="Pladsholder til indhold 3"/>
          <p:cNvSpPr>
            <a:spLocks noGrp="1"/>
          </p:cNvSpPr>
          <p:nvPr>
            <p:ph sz="quarter" idx="10"/>
          </p:nvPr>
        </p:nvSpPr>
        <p:spPr>
          <a:xfrm>
            <a:off x="413148" y="549275"/>
            <a:ext cx="4518892" cy="431800"/>
          </a:xfrm>
        </p:spPr>
        <p:txBody>
          <a:bodyPr/>
          <a:lstStyle/>
          <a:p>
            <a:r>
              <a:rPr lang="da-DK" sz="2400" dirty="0">
                <a:solidFill>
                  <a:schemeClr val="bg1"/>
                </a:solidFill>
                <a:latin typeface="Arial" panose="020B0604020202020204" pitchFamily="34" charset="0"/>
              </a:rPr>
              <a:t>Opgave 2 – egne noter side 30</a:t>
            </a:r>
          </a:p>
        </p:txBody>
      </p:sp>
      <p:pic>
        <p:nvPicPr>
          <p:cNvPr id="10" name="Billede 9"/>
          <p:cNvPicPr>
            <a:picLocks noChangeAspect="1"/>
          </p:cNvPicPr>
          <p:nvPr/>
        </p:nvPicPr>
        <p:blipFill>
          <a:blip r:embed="rId5"/>
          <a:stretch>
            <a:fillRect/>
          </a:stretch>
        </p:blipFill>
        <p:spPr>
          <a:xfrm>
            <a:off x="5883331" y="1389428"/>
            <a:ext cx="926249" cy="1258567"/>
          </a:xfrm>
          <a:prstGeom prst="rect">
            <a:avLst/>
          </a:prstGeom>
        </p:spPr>
      </p:pic>
      <p:sp>
        <p:nvSpPr>
          <p:cNvPr id="11" name="Eksplosion 1 10"/>
          <p:cNvSpPr/>
          <p:nvPr/>
        </p:nvSpPr>
        <p:spPr>
          <a:xfrm>
            <a:off x="5374287" y="2251425"/>
            <a:ext cx="1164470" cy="71966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000" b="1" dirty="0">
                <a:latin typeface="Arial" panose="020B0604020202020204" pitchFamily="34" charset="0"/>
                <a:cs typeface="Arial" panose="020B0604020202020204" pitchFamily="34" charset="0"/>
              </a:rPr>
              <a:t>3 min.</a:t>
            </a:r>
          </a:p>
        </p:txBody>
      </p:sp>
    </p:spTree>
    <p:extLst>
      <p:ext uri="{BB962C8B-B14F-4D97-AF65-F5344CB8AC3E}">
        <p14:creationId xmlns:p14="http://schemas.microsoft.com/office/powerpoint/2010/main" val="66092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413148" y="1628800"/>
            <a:ext cx="8371321" cy="4896544"/>
          </a:xfrm>
        </p:spPr>
        <p:txBody>
          <a:bodyPr/>
          <a:lstStyle/>
          <a:p>
            <a:r>
              <a:rPr lang="da-DK" sz="1600" dirty="0">
                <a:ea typeface="Verdana" panose="020B0604030504040204" pitchFamily="34" charset="0"/>
                <a:cs typeface="Verdana" panose="020B0604030504040204" pitchFamily="34" charset="0"/>
              </a:rPr>
              <a:t>Nu</a:t>
            </a:r>
          </a:p>
          <a:p>
            <a:endParaRPr lang="da-DK" sz="1600" dirty="0">
              <a:ea typeface="Verdana" panose="020B0604030504040204" pitchFamily="34" charset="0"/>
              <a:cs typeface="Verdana" panose="020B0604030504040204" pitchFamily="34" charset="0"/>
            </a:endParaRPr>
          </a:p>
          <a:p>
            <a:pPr marL="257175" indent="-257175">
              <a:buFont typeface="Arial" panose="020B0604020202020204" pitchFamily="34" charset="0"/>
              <a:buChar char="•"/>
            </a:pPr>
            <a:endParaRPr lang="da-DK" sz="1600" dirty="0">
              <a:ea typeface="Verdana" panose="020B0604030504040204" pitchFamily="34" charset="0"/>
              <a:cs typeface="Verdana" panose="020B0604030504040204" pitchFamily="34" charset="0"/>
            </a:endParaRPr>
          </a:p>
          <a:p>
            <a:pPr marL="257175" indent="-257175">
              <a:buFont typeface="Arial" panose="020B0604020202020204" pitchFamily="34" charset="0"/>
              <a:buChar char="•"/>
            </a:pPr>
            <a:r>
              <a:rPr lang="da-DK" sz="1600" dirty="0">
                <a:ea typeface="Verdana" panose="020B0604030504040204" pitchFamily="34" charset="0"/>
                <a:cs typeface="Verdana" panose="020B0604030504040204" pitchFamily="34" charset="0"/>
              </a:rPr>
              <a:t>Kender du aftalegrundlaget om kompetence i MED-rammeaftalen </a:t>
            </a:r>
            <a:r>
              <a:rPr lang="da-DK" sz="1600" dirty="0">
                <a:solidFill>
                  <a:schemeClr val="bg1">
                    <a:lumMod val="50000"/>
                  </a:schemeClr>
                </a:solidFill>
                <a:ea typeface="Verdana" panose="020B0604030504040204" pitchFamily="34" charset="0"/>
                <a:cs typeface="Verdana" panose="020B0604030504040204" pitchFamily="34" charset="0"/>
              </a:rPr>
              <a:t>og den lokale MED-aftale.</a:t>
            </a:r>
          </a:p>
          <a:p>
            <a:endParaRPr lang="da-DK" sz="1600" dirty="0">
              <a:ea typeface="Verdana" panose="020B0604030504040204" pitchFamily="34" charset="0"/>
              <a:cs typeface="Verdana" panose="020B0604030504040204" pitchFamily="34" charset="0"/>
            </a:endParaRPr>
          </a:p>
          <a:p>
            <a:pPr marL="257175" indent="-257175">
              <a:buFont typeface="Arial" panose="020B0604020202020204" pitchFamily="34" charset="0"/>
              <a:buChar char="•"/>
            </a:pPr>
            <a:r>
              <a:rPr lang="da-DK" sz="1600" dirty="0">
                <a:ea typeface="Verdana" panose="020B0604030504040204" pitchFamily="34" charset="0"/>
                <a:cs typeface="Verdana" panose="020B0604030504040204" pitchFamily="34" charset="0"/>
              </a:rPr>
              <a:t>Kender du kompetence og roller for MED-udvalgets medlemmer.</a:t>
            </a:r>
          </a:p>
          <a:p>
            <a:endParaRPr lang="da-DK" sz="1600" dirty="0">
              <a:ea typeface="Verdana" panose="020B0604030504040204" pitchFamily="34" charset="0"/>
              <a:cs typeface="Verdana" panose="020B0604030504040204" pitchFamily="34" charset="0"/>
            </a:endParaRPr>
          </a:p>
          <a:p>
            <a:pPr marL="257175" indent="-257175">
              <a:buFont typeface="Arial" panose="020B0604020202020204" pitchFamily="34" charset="0"/>
              <a:buChar char="•"/>
            </a:pPr>
            <a:r>
              <a:rPr lang="da-DK" sz="1600" dirty="0">
                <a:ea typeface="Verdana" panose="020B0604030504040204" pitchFamily="34" charset="0"/>
                <a:cs typeface="Verdana" panose="020B0604030504040204" pitchFamily="34" charset="0"/>
              </a:rPr>
              <a:t>Ved du, hvad der afgør, på hvilket MED-niveau en sag skal behandles.</a:t>
            </a:r>
          </a:p>
          <a:p>
            <a:endParaRPr lang="da-DK" sz="1600" dirty="0">
              <a:ea typeface="Verdana" panose="020B0604030504040204" pitchFamily="34" charset="0"/>
              <a:cs typeface="Verdana" panose="020B0604030504040204" pitchFamily="34" charset="0"/>
            </a:endParaRPr>
          </a:p>
          <a:p>
            <a:pPr marL="257175" indent="-257175">
              <a:buFont typeface="Arial" panose="020B0604020202020204" pitchFamily="34" charset="0"/>
              <a:buChar char="•"/>
            </a:pPr>
            <a:r>
              <a:rPr lang="da-DK" sz="1600" dirty="0">
                <a:ea typeface="Verdana" panose="020B0604030504040204" pitchFamily="34" charset="0"/>
                <a:cs typeface="Verdana" panose="020B0604030504040204" pitchFamily="34" charset="0"/>
              </a:rPr>
              <a:t>Kan du handle aktivt i MED og medvirke til at sikre </a:t>
            </a:r>
            <a:r>
              <a:rPr lang="da-DK" sz="1600" dirty="0" err="1">
                <a:ea typeface="Verdana" panose="020B0604030504040204" pitchFamily="34" charset="0"/>
                <a:cs typeface="Verdana" panose="020B0604030504040204" pitchFamily="34" charset="0"/>
              </a:rPr>
              <a:t>MED-indflydelse</a:t>
            </a:r>
            <a:r>
              <a:rPr lang="da-DK" sz="1600" dirty="0">
                <a:ea typeface="Verdana" panose="020B0604030504040204" pitchFamily="34" charset="0"/>
                <a:cs typeface="Verdana" panose="020B0604030504040204" pitchFamily="34" charset="0"/>
              </a:rPr>
              <a:t> og </a:t>
            </a:r>
            <a:r>
              <a:rPr lang="da-DK" sz="1600" dirty="0" err="1">
                <a:ea typeface="Verdana" panose="020B0604030504040204" pitchFamily="34" charset="0"/>
                <a:cs typeface="Verdana" panose="020B0604030504040204" pitchFamily="34" charset="0"/>
              </a:rPr>
              <a:t>MED-bestemmelse</a:t>
            </a:r>
            <a:r>
              <a:rPr lang="da-DK" sz="1600" dirty="0">
                <a:ea typeface="Verdana" panose="020B0604030504040204" pitchFamily="34" charset="0"/>
                <a:cs typeface="Verdana" panose="020B0604030504040204" pitchFamily="34" charset="0"/>
              </a:rPr>
              <a:t> for alle medarbejdere.</a:t>
            </a:r>
            <a:br>
              <a:rPr lang="da-DK" sz="1600" dirty="0">
                <a:ea typeface="Verdana" panose="020B0604030504040204" pitchFamily="34" charset="0"/>
                <a:cs typeface="Verdana" panose="020B0604030504040204" pitchFamily="34" charset="0"/>
              </a:rPr>
            </a:br>
            <a:endParaRPr lang="da-DK" sz="1600" dirty="0">
              <a:ea typeface="Verdana" panose="020B0604030504040204" pitchFamily="34" charset="0"/>
              <a:cs typeface="Verdana" panose="020B0604030504040204" pitchFamily="34" charset="0"/>
            </a:endParaRPr>
          </a:p>
          <a:p>
            <a:endParaRPr lang="da-DK" dirty="0">
              <a:latin typeface="Verdana" panose="020B0604030504040204" pitchFamily="34" charset="0"/>
              <a:ea typeface="Verdana" panose="020B0604030504040204" pitchFamily="34" charset="0"/>
              <a:cs typeface="Verdana" panose="020B0604030504040204" pitchFamily="34" charset="0"/>
            </a:endParaRPr>
          </a:p>
          <a:p>
            <a:br>
              <a:rPr lang="da-DK" dirty="0">
                <a:latin typeface="Verdana" panose="020B0604030504040204" pitchFamily="34" charset="0"/>
                <a:ea typeface="Verdana" panose="020B0604030504040204" pitchFamily="34" charset="0"/>
                <a:cs typeface="Verdana" panose="020B0604030504040204" pitchFamily="34" charset="0"/>
              </a:rPr>
            </a:br>
            <a:endParaRPr lang="da-DK" dirty="0">
              <a:latin typeface="Verdana" panose="020B0604030504040204" pitchFamily="34" charset="0"/>
              <a:ea typeface="Verdana" panose="020B0604030504040204" pitchFamily="34" charset="0"/>
              <a:cs typeface="Verdana" panose="020B0604030504040204" pitchFamily="34" charset="0"/>
            </a:endParaRPr>
          </a:p>
          <a:p>
            <a:endParaRPr lang="da-DK" dirty="0"/>
          </a:p>
        </p:txBody>
      </p:sp>
      <p:sp>
        <p:nvSpPr>
          <p:cNvPr id="3" name="Pladsholder til indhold 2"/>
          <p:cNvSpPr>
            <a:spLocks noGrp="1"/>
          </p:cNvSpPr>
          <p:nvPr>
            <p:ph sz="quarter" idx="10"/>
          </p:nvPr>
        </p:nvSpPr>
        <p:spPr/>
        <p:txBody>
          <a:bodyPr/>
          <a:lstStyle/>
          <a:p>
            <a:r>
              <a:rPr lang="da-DK" sz="2400" dirty="0">
                <a:solidFill>
                  <a:schemeClr val="bg1"/>
                </a:solidFill>
                <a:latin typeface="Arial" panose="020B0604020202020204" pitchFamily="34" charset="0"/>
                <a:ea typeface="Verdana" panose="020B0604030504040204" pitchFamily="34" charset="0"/>
              </a:rPr>
              <a:t>Læringsmål</a:t>
            </a:r>
            <a:endParaRPr lang="da-DK" sz="2400" dirty="0">
              <a:solidFill>
                <a:schemeClr val="bg1"/>
              </a:solidFill>
              <a:latin typeface="Arial" panose="020B0604020202020204" pitchFamily="34" charset="0"/>
            </a:endParaRPr>
          </a:p>
        </p:txBody>
      </p:sp>
      <p:pic>
        <p:nvPicPr>
          <p:cNvPr id="5" name="Billede 4"/>
          <p:cNvPicPr>
            <a:picLocks noChangeAspect="1"/>
          </p:cNvPicPr>
          <p:nvPr/>
        </p:nvPicPr>
        <p:blipFill>
          <a:blip r:embed="rId2"/>
          <a:stretch>
            <a:fillRect/>
          </a:stretch>
        </p:blipFill>
        <p:spPr>
          <a:xfrm>
            <a:off x="7012819" y="1593618"/>
            <a:ext cx="1771650" cy="685800"/>
          </a:xfrm>
          <a:prstGeom prst="rect">
            <a:avLst/>
          </a:prstGeom>
        </p:spPr>
      </p:pic>
    </p:spTree>
    <p:extLst>
      <p:ext uri="{BB962C8B-B14F-4D97-AF65-F5344CB8AC3E}">
        <p14:creationId xmlns:p14="http://schemas.microsoft.com/office/powerpoint/2010/main" val="394083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413148" y="1693347"/>
            <a:ext cx="8371321" cy="3672408"/>
          </a:xfrm>
        </p:spPr>
        <p:txBody>
          <a:bodyPr/>
          <a:lstStyle/>
          <a:p>
            <a:endParaRPr lang="da-DK" sz="1500" dirty="0">
              <a:ea typeface="Verdana" panose="020B0604030504040204" pitchFamily="34" charset="0"/>
              <a:cs typeface="Verdana" panose="020B0604030504040204" pitchFamily="34" charset="0"/>
            </a:endParaRPr>
          </a:p>
          <a:p>
            <a:endParaRPr lang="da-DK" sz="1500" dirty="0">
              <a:ea typeface="Verdana" panose="020B0604030504040204" pitchFamily="34" charset="0"/>
              <a:cs typeface="Verdana" panose="020B0604030504040204" pitchFamily="34" charset="0"/>
            </a:endParaRPr>
          </a:p>
          <a:p>
            <a:endParaRPr lang="da-DK" sz="1500" dirty="0">
              <a:ea typeface="Verdana" panose="020B0604030504040204" pitchFamily="34" charset="0"/>
              <a:cs typeface="Verdana" panose="020B0604030504040204" pitchFamily="34" charset="0"/>
            </a:endParaRPr>
          </a:p>
          <a:p>
            <a:endParaRPr lang="da-DK" sz="1500" dirty="0">
              <a:ea typeface="Verdana" panose="020B0604030504040204" pitchFamily="34" charset="0"/>
              <a:cs typeface="Verdana" panose="020B0604030504040204" pitchFamily="34" charset="0"/>
            </a:endParaRPr>
          </a:p>
          <a:p>
            <a:endParaRPr lang="da-DK" sz="1500" dirty="0">
              <a:ea typeface="Verdana" panose="020B0604030504040204" pitchFamily="34" charset="0"/>
              <a:cs typeface="Verdana" panose="020B0604030504040204" pitchFamily="34" charset="0"/>
            </a:endParaRPr>
          </a:p>
          <a:p>
            <a:endParaRPr lang="da-DK" sz="1500" dirty="0">
              <a:ea typeface="Verdana" panose="020B0604030504040204" pitchFamily="34" charset="0"/>
              <a:cs typeface="Verdana" panose="020B0604030504040204" pitchFamily="34" charset="0"/>
            </a:endParaRPr>
          </a:p>
          <a:p>
            <a:r>
              <a:rPr lang="da-DK" sz="1500" dirty="0">
                <a:ea typeface="Verdana" panose="020B0604030504040204" pitchFamily="34" charset="0"/>
                <a:cs typeface="Verdana" panose="020B0604030504040204" pitchFamily="34" charset="0"/>
              </a:rPr>
              <a:t>I det rette MED-udvalg:</a:t>
            </a:r>
            <a:r>
              <a:rPr lang="da-DK" sz="1800" dirty="0">
                <a:ea typeface="Verdana" panose="020B0604030504040204" pitchFamily="34" charset="0"/>
                <a:cs typeface="Verdana" panose="020B0604030504040204" pitchFamily="34" charset="0"/>
              </a:rPr>
              <a:t>  </a:t>
            </a:r>
          </a:p>
          <a:p>
            <a:r>
              <a:rPr lang="da-DK" sz="1500" dirty="0">
                <a:ea typeface="Verdana" panose="020B0604030504040204" pitchFamily="34" charset="0"/>
                <a:cs typeface="Verdana" panose="020B0604030504040204" pitchFamily="34" charset="0"/>
              </a:rPr>
              <a:t>Det udvalg, hvor der er en leder med kompetence til</a:t>
            </a:r>
          </a:p>
          <a:p>
            <a:endParaRPr lang="da-DK" sz="600" dirty="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da-DK" sz="1500" dirty="0">
                <a:ea typeface="Verdana" panose="020B0604030504040204" pitchFamily="34" charset="0"/>
                <a:cs typeface="Verdana" panose="020B0604030504040204" pitchFamily="34" charset="0"/>
              </a:rPr>
              <a:t>at træffe en beslutning om sagen.</a:t>
            </a:r>
          </a:p>
          <a:p>
            <a:pPr marL="285750" indent="-285750">
              <a:buFont typeface="Arial" panose="020B0604020202020204" pitchFamily="34" charset="0"/>
              <a:buChar char="•"/>
            </a:pPr>
            <a:r>
              <a:rPr lang="da-DK" sz="1500" dirty="0">
                <a:ea typeface="Verdana" panose="020B0604030504040204" pitchFamily="34" charset="0"/>
                <a:cs typeface="Verdana" panose="020B0604030504040204" pitchFamily="34" charset="0"/>
              </a:rPr>
              <a:t>at indstille sagen til beslutning </a:t>
            </a:r>
            <a:r>
              <a:rPr lang="da-DK" sz="1000" i="1" dirty="0">
                <a:ea typeface="Verdana" panose="020B0604030504040204" pitchFamily="34" charset="0"/>
                <a:cs typeface="Verdana" panose="020B0604030504040204" pitchFamily="34" charset="0"/>
              </a:rPr>
              <a:t>(på det politiske niveau). </a:t>
            </a:r>
            <a:endParaRPr lang="da-DK" sz="1000" i="1" dirty="0"/>
          </a:p>
          <a:p>
            <a:endParaRPr lang="da-DK" sz="1650" dirty="0"/>
          </a:p>
        </p:txBody>
      </p:sp>
      <p:sp>
        <p:nvSpPr>
          <p:cNvPr id="10" name="Pladsholder til indhold 2"/>
          <p:cNvSpPr>
            <a:spLocks noGrp="1"/>
          </p:cNvSpPr>
          <p:nvPr>
            <p:ph sz="quarter" idx="4294967295"/>
          </p:nvPr>
        </p:nvSpPr>
        <p:spPr>
          <a:xfrm>
            <a:off x="413148" y="549275"/>
            <a:ext cx="5527004" cy="431800"/>
          </a:xfrm>
          <a:prstGeom prst="rect">
            <a:avLst/>
          </a:prstGeom>
        </p:spPr>
        <p:txBody>
          <a:bodyPr/>
          <a:lstStyle/>
          <a:p>
            <a:r>
              <a:rPr lang="da-DK" sz="2400" dirty="0">
                <a:solidFill>
                  <a:schemeClr val="bg1"/>
                </a:solidFill>
                <a:latin typeface="Arial" panose="020B0604020202020204" pitchFamily="34" charset="0"/>
              </a:rPr>
              <a:t>Hvor skal en sag behandles?</a:t>
            </a:r>
          </a:p>
        </p:txBody>
      </p:sp>
      <p:pic>
        <p:nvPicPr>
          <p:cNvPr id="5" name="Billede 4"/>
          <p:cNvPicPr>
            <a:picLocks noChangeAspect="1"/>
          </p:cNvPicPr>
          <p:nvPr/>
        </p:nvPicPr>
        <p:blipFill>
          <a:blip r:embed="rId3"/>
          <a:stretch>
            <a:fillRect/>
          </a:stretch>
        </p:blipFill>
        <p:spPr>
          <a:xfrm>
            <a:off x="6286233" y="3791010"/>
            <a:ext cx="2844854" cy="3080415"/>
          </a:xfrm>
          <a:prstGeom prst="rect">
            <a:avLst/>
          </a:prstGeom>
        </p:spPr>
      </p:pic>
      <p:pic>
        <p:nvPicPr>
          <p:cNvPr id="7" name="Billede 6"/>
          <p:cNvPicPr>
            <a:picLocks noChangeAspect="1"/>
          </p:cNvPicPr>
          <p:nvPr/>
        </p:nvPicPr>
        <p:blipFill>
          <a:blip r:embed="rId4"/>
          <a:stretch>
            <a:fillRect/>
          </a:stretch>
        </p:blipFill>
        <p:spPr>
          <a:xfrm>
            <a:off x="6173621" y="5250672"/>
            <a:ext cx="871113" cy="892360"/>
          </a:xfrm>
          <a:prstGeom prst="rect">
            <a:avLst/>
          </a:prstGeom>
        </p:spPr>
      </p:pic>
      <p:sp>
        <p:nvSpPr>
          <p:cNvPr id="13" name="Tekstfelt 12"/>
          <p:cNvSpPr txBox="1"/>
          <p:nvPr/>
        </p:nvSpPr>
        <p:spPr>
          <a:xfrm rot="1634223">
            <a:off x="6666121" y="4771424"/>
            <a:ext cx="546267" cy="246221"/>
          </a:xfrm>
          <a:prstGeom prst="rect">
            <a:avLst/>
          </a:prstGeom>
          <a:solidFill>
            <a:srgbClr val="4AB5CF"/>
          </a:solidFill>
        </p:spPr>
        <p:txBody>
          <a:bodyPr wrap="square" rtlCol="0">
            <a:spAutoFit/>
          </a:bodyPr>
          <a:lstStyle/>
          <a:p>
            <a:r>
              <a:rPr lang="da-DK" sz="1000" dirty="0">
                <a:latin typeface="+mn-lt"/>
              </a:rPr>
              <a:t>OMU</a:t>
            </a:r>
          </a:p>
        </p:txBody>
      </p:sp>
      <p:sp>
        <p:nvSpPr>
          <p:cNvPr id="14" name="Tekstfelt 13"/>
          <p:cNvSpPr txBox="1"/>
          <p:nvPr/>
        </p:nvSpPr>
        <p:spPr>
          <a:xfrm rot="2306780">
            <a:off x="6555666" y="4236837"/>
            <a:ext cx="694364" cy="246221"/>
          </a:xfrm>
          <a:prstGeom prst="rect">
            <a:avLst/>
          </a:prstGeom>
          <a:solidFill>
            <a:srgbClr val="F7957F"/>
          </a:solidFill>
        </p:spPr>
        <p:txBody>
          <a:bodyPr wrap="square" rtlCol="0">
            <a:spAutoFit/>
          </a:bodyPr>
          <a:lstStyle/>
          <a:p>
            <a:r>
              <a:rPr lang="da-DK" sz="1000" dirty="0">
                <a:latin typeface="+mn-lt"/>
              </a:rPr>
              <a:t>SMU</a:t>
            </a:r>
          </a:p>
        </p:txBody>
      </p:sp>
      <p:sp>
        <p:nvSpPr>
          <p:cNvPr id="15" name="Tekstfelt 14"/>
          <p:cNvSpPr txBox="1"/>
          <p:nvPr/>
        </p:nvSpPr>
        <p:spPr>
          <a:xfrm>
            <a:off x="6254099" y="5030169"/>
            <a:ext cx="635493" cy="246221"/>
          </a:xfrm>
          <a:prstGeom prst="rect">
            <a:avLst/>
          </a:prstGeom>
          <a:solidFill>
            <a:srgbClr val="F7F7F7"/>
          </a:solidFill>
        </p:spPr>
        <p:txBody>
          <a:bodyPr wrap="square" rtlCol="0">
            <a:spAutoFit/>
          </a:bodyPr>
          <a:lstStyle/>
          <a:p>
            <a:r>
              <a:rPr lang="da-DK" sz="1000" dirty="0">
                <a:latin typeface="+mn-lt"/>
              </a:rPr>
              <a:t>SAG</a:t>
            </a:r>
          </a:p>
        </p:txBody>
      </p:sp>
      <p:sp>
        <p:nvSpPr>
          <p:cNvPr id="43" name="Pladsholder til indhold 2"/>
          <p:cNvSpPr txBox="1">
            <a:spLocks/>
          </p:cNvSpPr>
          <p:nvPr/>
        </p:nvSpPr>
        <p:spPr bwMode="auto">
          <a:xfrm>
            <a:off x="357671" y="1693347"/>
            <a:ext cx="8767601" cy="827585"/>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271463" indent="-271463" algn="l" rtl="0" eaLnBrk="1" fontAlgn="base" hangingPunct="1">
              <a:spcBef>
                <a:spcPct val="20000"/>
              </a:spcBef>
              <a:spcAft>
                <a:spcPct val="0"/>
              </a:spcAft>
              <a:buFont typeface="Symbol" pitchFamily="18" charset="2"/>
              <a:buChar char="-"/>
              <a:defRPr sz="1800">
                <a:solidFill>
                  <a:schemeClr val="tx1"/>
                </a:solidFill>
                <a:latin typeface="Arial" pitchFamily="34" charset="0"/>
                <a:ea typeface="+mn-ea"/>
                <a:cs typeface="Arial" pitchFamily="34" charset="0"/>
              </a:defRPr>
            </a:lvl1pPr>
            <a:lvl2pPr marL="540000" indent="-270000" algn="l" rtl="0" eaLnBrk="1" fontAlgn="base" hangingPunct="1">
              <a:spcBef>
                <a:spcPct val="20000"/>
              </a:spcBef>
              <a:spcAft>
                <a:spcPct val="0"/>
              </a:spcAft>
              <a:buFont typeface="Symbol" pitchFamily="18" charset="2"/>
              <a:buChar char="-"/>
              <a:defRPr sz="1600">
                <a:solidFill>
                  <a:schemeClr val="tx1"/>
                </a:solidFill>
                <a:latin typeface="Arial" pitchFamily="34" charset="0"/>
                <a:cs typeface="Arial" pitchFamily="34" charset="0"/>
              </a:defRPr>
            </a:lvl2pPr>
            <a:lvl3pPr marL="810000" indent="-270000" algn="l" rtl="0" eaLnBrk="1" fontAlgn="base" hangingPunct="1">
              <a:spcBef>
                <a:spcPct val="20000"/>
              </a:spcBef>
              <a:spcAft>
                <a:spcPct val="0"/>
              </a:spcAft>
              <a:buFont typeface="Symbol" pitchFamily="18" charset="2"/>
              <a:buChar char="-"/>
              <a:defRPr sz="1400">
                <a:solidFill>
                  <a:schemeClr val="tx1"/>
                </a:solidFill>
                <a:latin typeface="Arial" pitchFamily="34" charset="0"/>
                <a:cs typeface="Arial" pitchFamily="34" charset="0"/>
              </a:defRPr>
            </a:lvl3pPr>
            <a:lvl4pPr marL="1080000" indent="-230400" algn="l" rtl="0" eaLnBrk="1" fontAlgn="base" hangingPunct="1">
              <a:spcBef>
                <a:spcPct val="20000"/>
              </a:spcBef>
              <a:spcAft>
                <a:spcPct val="0"/>
              </a:spcAft>
              <a:buFont typeface="Symbol" pitchFamily="18" charset="2"/>
              <a:buChar char="-"/>
              <a:defRPr sz="1200">
                <a:solidFill>
                  <a:schemeClr val="tx1"/>
                </a:solidFill>
                <a:latin typeface="Arial" pitchFamily="34" charset="0"/>
                <a:cs typeface="Arial" pitchFamily="34" charset="0"/>
              </a:defRPr>
            </a:lvl4pPr>
            <a:lvl5pPr marL="1350000" indent="-230400" algn="l" rtl="0" eaLnBrk="1" fontAlgn="base" hangingPunct="1">
              <a:spcBef>
                <a:spcPct val="20000"/>
              </a:spcBef>
              <a:spcAft>
                <a:spcPct val="0"/>
              </a:spcAft>
              <a:buFont typeface="Symbol" pitchFamily="18" charset="2"/>
              <a:buChar char="-"/>
              <a:defRPr sz="10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Font typeface="Symbol" pitchFamily="18" charset="2"/>
              <a:buChar char="-"/>
              <a:defRPr sz="2000">
                <a:solidFill>
                  <a:schemeClr val="tx1"/>
                </a:solidFill>
                <a:latin typeface="+mn-lt"/>
              </a:defRPr>
            </a:lvl6pPr>
            <a:lvl7pPr marL="2971800" indent="-228600" algn="l" rtl="0" eaLnBrk="1" fontAlgn="base" hangingPunct="1">
              <a:spcBef>
                <a:spcPct val="20000"/>
              </a:spcBef>
              <a:spcAft>
                <a:spcPct val="0"/>
              </a:spcAft>
              <a:buFont typeface="Symbol" pitchFamily="18" charset="2"/>
              <a:buChar char="-"/>
              <a:defRPr sz="2000">
                <a:solidFill>
                  <a:schemeClr val="tx1"/>
                </a:solidFill>
                <a:latin typeface="+mn-lt"/>
              </a:defRPr>
            </a:lvl7pPr>
            <a:lvl8pPr marL="3429000" indent="-228600" algn="l" rtl="0" eaLnBrk="1" fontAlgn="base" hangingPunct="1">
              <a:spcBef>
                <a:spcPct val="20000"/>
              </a:spcBef>
              <a:spcAft>
                <a:spcPct val="0"/>
              </a:spcAft>
              <a:buFont typeface="Symbol" pitchFamily="18" charset="2"/>
              <a:buChar char="-"/>
              <a:defRPr sz="2000">
                <a:solidFill>
                  <a:schemeClr val="tx1"/>
                </a:solidFill>
                <a:latin typeface="+mn-lt"/>
              </a:defRPr>
            </a:lvl8pPr>
            <a:lvl9pPr marL="3886200" indent="-228600" algn="l" rtl="0" eaLnBrk="1" fontAlgn="base" hangingPunct="1">
              <a:spcBef>
                <a:spcPct val="20000"/>
              </a:spcBef>
              <a:spcAft>
                <a:spcPct val="0"/>
              </a:spcAft>
              <a:buFont typeface="Symbol" pitchFamily="18" charset="2"/>
              <a:buChar char="-"/>
              <a:defRPr sz="2000">
                <a:solidFill>
                  <a:schemeClr val="tx1"/>
                </a:solidFill>
                <a:latin typeface="+mn-lt"/>
              </a:defRPr>
            </a:lvl9pPr>
          </a:lstStyle>
          <a:p>
            <a:pPr marL="0" indent="0">
              <a:buNone/>
            </a:pPr>
            <a:r>
              <a:rPr lang="da-DK" sz="1500" kern="0" dirty="0"/>
              <a:t>Man skal stille spørgsmålet: </a:t>
            </a:r>
          </a:p>
          <a:p>
            <a:pPr marL="0" indent="0">
              <a:buNone/>
            </a:pPr>
            <a:r>
              <a:rPr lang="da-DK" sz="1500" kern="0" dirty="0"/>
              <a:t>”Hvilket ledelseslag kan træffe en beslutning i sagen</a:t>
            </a:r>
          </a:p>
          <a:p>
            <a:pPr marL="0" indent="0">
              <a:buNone/>
            </a:pPr>
            <a:r>
              <a:rPr lang="da-DK" sz="1500" kern="0" dirty="0"/>
              <a:t> eller </a:t>
            </a:r>
          </a:p>
          <a:p>
            <a:pPr marL="0" indent="0">
              <a:buNone/>
            </a:pPr>
            <a:r>
              <a:rPr lang="da-DK" sz="1500" kern="0" dirty="0"/>
              <a:t> hvem kan indstille til politisk beslutning?” </a:t>
            </a:r>
            <a:endParaRPr lang="da-DK" sz="1350" kern="0" dirty="0"/>
          </a:p>
        </p:txBody>
      </p:sp>
      <p:sp>
        <p:nvSpPr>
          <p:cNvPr id="2" name="Pil: pentagon 1">
            <a:extLst>
              <a:ext uri="{FF2B5EF4-FFF2-40B4-BE49-F238E27FC236}">
                <a16:creationId xmlns:a16="http://schemas.microsoft.com/office/drawing/2014/main" id="{74B3D028-7D4D-E079-692B-FA81B95B03B8}"/>
              </a:ext>
            </a:extLst>
          </p:cNvPr>
          <p:cNvSpPr/>
          <p:nvPr/>
        </p:nvSpPr>
        <p:spPr bwMode="auto">
          <a:xfrm>
            <a:off x="7380312" y="4509120"/>
            <a:ext cx="936104" cy="288032"/>
          </a:xfrm>
          <a:prstGeom prst="homePlate">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000" b="0" i="0" u="none" strike="noStrike" cap="none" normalizeH="0" baseline="0" dirty="0">
                <a:ln>
                  <a:noFill/>
                </a:ln>
                <a:solidFill>
                  <a:schemeClr val="tx1"/>
                </a:solidFill>
                <a:effectLst/>
                <a:latin typeface="Arial" pitchFamily="34" charset="0"/>
                <a:cs typeface="Arial" pitchFamily="34" charset="0"/>
              </a:rPr>
              <a:t>LMU</a:t>
            </a:r>
          </a:p>
        </p:txBody>
      </p:sp>
    </p:spTree>
    <p:extLst>
      <p:ext uri="{BB962C8B-B14F-4D97-AF65-F5344CB8AC3E}">
        <p14:creationId xmlns:p14="http://schemas.microsoft.com/office/powerpoint/2010/main" val="208311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animEffect transition="in" filter="fade">
                                      <p:cBhvr>
                                        <p:cTn id="7" dur="500"/>
                                        <p:tgtEl>
                                          <p:spTgt spid="4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3">
                                            <p:txEl>
                                              <p:pRg st="1" end="1"/>
                                            </p:txEl>
                                          </p:spTgt>
                                        </p:tgtEl>
                                        <p:attrNameLst>
                                          <p:attrName>style.visibility</p:attrName>
                                        </p:attrNameLst>
                                      </p:cBhvr>
                                      <p:to>
                                        <p:strVal val="visible"/>
                                      </p:to>
                                    </p:set>
                                    <p:animEffect transition="in" filter="fade">
                                      <p:cBhvr>
                                        <p:cTn id="10" dur="500"/>
                                        <p:tgtEl>
                                          <p:spTgt spid="4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3">
                                            <p:txEl>
                                              <p:pRg st="2" end="2"/>
                                            </p:txEl>
                                          </p:spTgt>
                                        </p:tgtEl>
                                        <p:attrNameLst>
                                          <p:attrName>style.visibility</p:attrName>
                                        </p:attrNameLst>
                                      </p:cBhvr>
                                      <p:to>
                                        <p:strVal val="visible"/>
                                      </p:to>
                                    </p:set>
                                    <p:animEffect transition="in" filter="fade">
                                      <p:cBhvr>
                                        <p:cTn id="13" dur="500"/>
                                        <p:tgtEl>
                                          <p:spTgt spid="4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xEl>
                                              <p:pRg st="3" end="3"/>
                                            </p:txEl>
                                          </p:spTgt>
                                        </p:tgtEl>
                                        <p:attrNameLst>
                                          <p:attrName>style.visibility</p:attrName>
                                        </p:attrNameLst>
                                      </p:cBhvr>
                                      <p:to>
                                        <p:strVal val="visible"/>
                                      </p:to>
                                    </p:set>
                                    <p:animEffect transition="in" filter="fade">
                                      <p:cBhvr>
                                        <p:cTn id="16" dur="500"/>
                                        <p:tgtEl>
                                          <p:spTgt spid="4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9C84A281-8BCA-3A42-9536-ABAA1B115055}"/>
              </a:ext>
            </a:extLst>
          </p:cNvPr>
          <p:cNvSpPr>
            <a:spLocks noGrp="1"/>
          </p:cNvSpPr>
          <p:nvPr>
            <p:ph sz="half" idx="1"/>
          </p:nvPr>
        </p:nvSpPr>
        <p:spPr>
          <a:xfrm>
            <a:off x="413148" y="1673488"/>
            <a:ext cx="4050450" cy="4248472"/>
          </a:xfrm>
        </p:spPr>
        <p:txBody>
          <a:bodyPr/>
          <a:lstStyle/>
          <a:p>
            <a:r>
              <a:rPr lang="da-DK" sz="1400" dirty="0"/>
              <a:t>Når en af parterne på arbejdspladsen ønsker det, drøftes det om personalemøde med MED-status skal erstattes af et Lokal MED-udvalg eller omvendt.</a:t>
            </a:r>
          </a:p>
          <a:p>
            <a:endParaRPr lang="da-DK" sz="1400" dirty="0"/>
          </a:p>
          <a:p>
            <a:r>
              <a:rPr lang="da-DK" sz="1400" dirty="0"/>
              <a:t>Der vælges/udpeges en medarbejder til opgaven som personalerepræsentant </a:t>
            </a:r>
            <a:r>
              <a:rPr lang="da-DK" sz="1000" dirty="0">
                <a:solidFill>
                  <a:schemeClr val="tx1">
                    <a:lumMod val="50000"/>
                    <a:lumOff val="50000"/>
                  </a:schemeClr>
                </a:solidFill>
              </a:rPr>
              <a:t>(næstformand)</a:t>
            </a:r>
            <a:r>
              <a:rPr lang="da-DK" sz="1400" dirty="0"/>
              <a:t>. Hvis der er en tillidsrepræsentant </a:t>
            </a:r>
            <a:r>
              <a:rPr lang="da-DK" sz="1000" dirty="0">
                <a:solidFill>
                  <a:schemeClr val="tx1">
                    <a:lumMod val="50000"/>
                    <a:lumOff val="50000"/>
                  </a:schemeClr>
                </a:solidFill>
              </a:rPr>
              <a:t>(eller en arbejdsmiljørepræsentant)</a:t>
            </a:r>
            <a:r>
              <a:rPr lang="da-DK" sz="1400" dirty="0"/>
              <a:t>, varetager denne opgaven </a:t>
            </a:r>
            <a:r>
              <a:rPr lang="da-DK" sz="1000" dirty="0">
                <a:solidFill>
                  <a:schemeClr val="bg2">
                    <a:lumMod val="50000"/>
                  </a:schemeClr>
                </a:solidFill>
              </a:rPr>
              <a:t>(beskyttet ansættelse)</a:t>
            </a:r>
            <a:r>
              <a:rPr lang="da-DK" sz="1200" dirty="0"/>
              <a:t>.</a:t>
            </a:r>
          </a:p>
          <a:p>
            <a:endParaRPr lang="da-DK" sz="1200" dirty="0"/>
          </a:p>
          <a:p>
            <a:r>
              <a:rPr lang="da-DK" sz="1400" dirty="0">
                <a:solidFill>
                  <a:schemeClr val="accent1">
                    <a:lumMod val="75000"/>
                  </a:schemeClr>
                </a:solidFill>
              </a:rPr>
              <a:t>Ligheder</a:t>
            </a:r>
          </a:p>
          <a:p>
            <a:r>
              <a:rPr lang="da-DK" sz="1400" dirty="0"/>
              <a:t>Personalemøder med MED-status fungerer som Lokal-MED mht. mødefrekvens </a:t>
            </a:r>
            <a:r>
              <a:rPr lang="da-DK" sz="1000" dirty="0">
                <a:solidFill>
                  <a:schemeClr val="bg2">
                    <a:lumMod val="50000"/>
                  </a:schemeClr>
                </a:solidFill>
              </a:rPr>
              <a:t>(min. 4 gange årligt)</a:t>
            </a:r>
            <a:r>
              <a:rPr lang="da-DK" sz="1400" dirty="0"/>
              <a:t> og indhold.</a:t>
            </a:r>
          </a:p>
          <a:p>
            <a:endParaRPr lang="da-DK" sz="1200" dirty="0"/>
          </a:p>
          <a:p>
            <a:endParaRPr lang="da-DK" sz="1400" dirty="0"/>
          </a:p>
          <a:p>
            <a:endParaRPr lang="da-DK" sz="1400" dirty="0"/>
          </a:p>
          <a:p>
            <a:endParaRPr lang="da-DK" sz="1400" dirty="0"/>
          </a:p>
          <a:p>
            <a:endParaRPr lang="da-DK" dirty="0"/>
          </a:p>
        </p:txBody>
      </p:sp>
      <p:sp>
        <p:nvSpPr>
          <p:cNvPr id="3" name="Pladsholder til indhold 2">
            <a:extLst>
              <a:ext uri="{FF2B5EF4-FFF2-40B4-BE49-F238E27FC236}">
                <a16:creationId xmlns:a16="http://schemas.microsoft.com/office/drawing/2014/main" id="{E2240F2B-2138-B118-89EF-DDD6C136714C}"/>
              </a:ext>
            </a:extLst>
          </p:cNvPr>
          <p:cNvSpPr>
            <a:spLocks noGrp="1"/>
          </p:cNvSpPr>
          <p:nvPr>
            <p:ph sz="half" idx="2"/>
          </p:nvPr>
        </p:nvSpPr>
        <p:spPr>
          <a:xfrm>
            <a:off x="4964900" y="1662449"/>
            <a:ext cx="4168806" cy="4239742"/>
          </a:xfrm>
        </p:spPr>
        <p:txBody>
          <a:bodyPr/>
          <a:lstStyle/>
          <a:p>
            <a:r>
              <a:rPr lang="da-DK" dirty="0">
                <a:solidFill>
                  <a:schemeClr val="accent1">
                    <a:lumMod val="75000"/>
                  </a:schemeClr>
                </a:solidFill>
              </a:rPr>
              <a:t>Forskelle</a:t>
            </a:r>
          </a:p>
          <a:p>
            <a:r>
              <a:rPr lang="da-DK" sz="1400" dirty="0"/>
              <a:t>Medlemmer af et Lokal MED-udvalg arbejder </a:t>
            </a:r>
            <a:r>
              <a:rPr lang="da-DK" sz="1400" b="1" dirty="0"/>
              <a:t>repræsentativt</a:t>
            </a:r>
            <a:r>
              <a:rPr lang="da-DK" sz="1400" dirty="0"/>
              <a:t>.</a:t>
            </a:r>
          </a:p>
          <a:p>
            <a:r>
              <a:rPr lang="da-DK" sz="1400" dirty="0"/>
              <a:t> </a:t>
            </a:r>
          </a:p>
          <a:p>
            <a:r>
              <a:rPr lang="da-DK" sz="1400" dirty="0"/>
              <a:t>Alle ansatte på arbejdspladsen deltager ved personalemøder med MED-status.</a:t>
            </a:r>
          </a:p>
          <a:p>
            <a:endParaRPr lang="da-DK" sz="1400" dirty="0"/>
          </a:p>
          <a:p>
            <a:pPr>
              <a:spcBef>
                <a:spcPts val="0"/>
              </a:spcBef>
            </a:pPr>
            <a:r>
              <a:rPr lang="da-DK" sz="1400" dirty="0"/>
              <a:t>Deltagere ved personalemøder med MED-status er ikke omfattet af den særlige beskyttelse som medarbejderrepræsentanterne i Lokal MED-udvalg er (fraset TR og AMR). </a:t>
            </a:r>
          </a:p>
          <a:p>
            <a:pPr>
              <a:spcBef>
                <a:spcPts val="0"/>
              </a:spcBef>
            </a:pPr>
            <a:endParaRPr lang="da-DK" sz="1400" dirty="0"/>
          </a:p>
          <a:p>
            <a:pPr>
              <a:spcBef>
                <a:spcPts val="0"/>
              </a:spcBef>
            </a:pPr>
            <a:r>
              <a:rPr lang="da-DK" sz="1400" dirty="0"/>
              <a:t>Personalemøde med MED-status skal være opmærksomme på tydeligheden i MED-punkter og driftspunkter.</a:t>
            </a:r>
          </a:p>
          <a:p>
            <a:pPr>
              <a:spcBef>
                <a:spcPts val="0"/>
              </a:spcBef>
            </a:pPr>
            <a:endParaRPr lang="da-DK" sz="1400" dirty="0"/>
          </a:p>
          <a:p>
            <a:pPr>
              <a:spcBef>
                <a:spcPts val="0"/>
              </a:spcBef>
            </a:pPr>
            <a:endParaRPr lang="da-DK" sz="1400" dirty="0"/>
          </a:p>
          <a:p>
            <a:pPr>
              <a:spcBef>
                <a:spcPts val="0"/>
              </a:spcBef>
            </a:pPr>
            <a:endParaRPr lang="da-DK" sz="1400" dirty="0"/>
          </a:p>
          <a:p>
            <a:pPr>
              <a:spcBef>
                <a:spcPts val="0"/>
              </a:spcBef>
            </a:pPr>
            <a:r>
              <a:rPr lang="da-DK" sz="1400" dirty="0"/>
              <a:t>To dagsordener med hvert sit fokus!</a:t>
            </a:r>
          </a:p>
          <a:p>
            <a:endParaRPr lang="da-DK" sz="1400" dirty="0"/>
          </a:p>
          <a:p>
            <a:endParaRPr lang="da-DK" sz="1400" dirty="0"/>
          </a:p>
          <a:p>
            <a:endParaRPr lang="da-DK" sz="1400" dirty="0"/>
          </a:p>
          <a:p>
            <a:endParaRPr lang="da-DK" sz="1400" dirty="0"/>
          </a:p>
          <a:p>
            <a:endParaRPr lang="da-DK" dirty="0"/>
          </a:p>
        </p:txBody>
      </p:sp>
      <p:sp>
        <p:nvSpPr>
          <p:cNvPr id="6" name="Pladsholder til indhold 2">
            <a:extLst>
              <a:ext uri="{FF2B5EF4-FFF2-40B4-BE49-F238E27FC236}">
                <a16:creationId xmlns:a16="http://schemas.microsoft.com/office/drawing/2014/main" id="{DCD9D178-03EE-0F4C-2760-3F1D5CE29572}"/>
              </a:ext>
            </a:extLst>
          </p:cNvPr>
          <p:cNvSpPr txBox="1">
            <a:spLocks/>
          </p:cNvSpPr>
          <p:nvPr/>
        </p:nvSpPr>
        <p:spPr bwMode="auto">
          <a:xfrm>
            <a:off x="413148" y="549275"/>
            <a:ext cx="5527004" cy="4318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0" indent="0" algn="l" rtl="0" eaLnBrk="1" fontAlgn="base" hangingPunct="1">
              <a:spcBef>
                <a:spcPct val="20000"/>
              </a:spcBef>
              <a:spcAft>
                <a:spcPct val="0"/>
              </a:spcAft>
              <a:buFont typeface="Symbol" pitchFamily="18" charset="2"/>
              <a:buNone/>
              <a:defRPr sz="1350">
                <a:solidFill>
                  <a:schemeClr val="tx1"/>
                </a:solidFill>
                <a:latin typeface="+mn-lt"/>
                <a:ea typeface="+mn-ea"/>
                <a:cs typeface="Arial" pitchFamily="34" charset="0"/>
              </a:defRPr>
            </a:lvl1pPr>
            <a:lvl2pPr marL="0" marR="0" indent="0" algn="l" defTabSz="685800" rtl="0" eaLnBrk="1" fontAlgn="base" latinLnBrk="0" hangingPunct="1">
              <a:lnSpc>
                <a:spcPct val="100000"/>
              </a:lnSpc>
              <a:spcBef>
                <a:spcPct val="20000"/>
              </a:spcBef>
              <a:spcAft>
                <a:spcPct val="0"/>
              </a:spcAft>
              <a:buClrTx/>
              <a:buSzPct val="120000"/>
              <a:buFont typeface="Arial" panose="020B0604020202020204" pitchFamily="34" charset="0"/>
              <a:buNone/>
              <a:tabLst/>
              <a:defRPr sz="1200">
                <a:solidFill>
                  <a:schemeClr val="tx1"/>
                </a:solidFill>
                <a:latin typeface="+mn-lt"/>
                <a:cs typeface="Arial" pitchFamily="34" charset="0"/>
              </a:defRPr>
            </a:lvl2pPr>
            <a:lvl3pPr marL="607500" indent="-202500" algn="l" rtl="0" eaLnBrk="1" fontAlgn="base" hangingPunct="1">
              <a:spcBef>
                <a:spcPct val="20000"/>
              </a:spcBef>
              <a:spcAft>
                <a:spcPct val="0"/>
              </a:spcAft>
              <a:buFont typeface="Symbol" pitchFamily="18" charset="2"/>
              <a:buChar char="-"/>
              <a:defRPr sz="1050">
                <a:solidFill>
                  <a:schemeClr val="tx1"/>
                </a:solidFill>
                <a:latin typeface="Arial" pitchFamily="34" charset="0"/>
                <a:cs typeface="Arial" pitchFamily="34" charset="0"/>
              </a:defRPr>
            </a:lvl3pPr>
            <a:lvl4pPr marL="810000" indent="-172800" algn="l" rtl="0" eaLnBrk="1" fontAlgn="base" hangingPunct="1">
              <a:spcBef>
                <a:spcPct val="20000"/>
              </a:spcBef>
              <a:spcAft>
                <a:spcPct val="0"/>
              </a:spcAft>
              <a:buFont typeface="Symbol" pitchFamily="18" charset="2"/>
              <a:buChar char="-"/>
              <a:defRPr sz="900">
                <a:solidFill>
                  <a:schemeClr val="tx1"/>
                </a:solidFill>
                <a:latin typeface="Arial" pitchFamily="34" charset="0"/>
                <a:cs typeface="Arial" pitchFamily="34" charset="0"/>
              </a:defRPr>
            </a:lvl4pPr>
            <a:lvl5pPr marL="1012500" indent="-172800" algn="l" rtl="0" eaLnBrk="1" fontAlgn="base" hangingPunct="1">
              <a:spcBef>
                <a:spcPct val="20000"/>
              </a:spcBef>
              <a:spcAft>
                <a:spcPct val="0"/>
              </a:spcAft>
              <a:buFont typeface="Symbol" pitchFamily="18" charset="2"/>
              <a:buChar char="-"/>
              <a:defRPr sz="750">
                <a:solidFill>
                  <a:schemeClr val="tx1"/>
                </a:solidFill>
                <a:latin typeface="Arial" pitchFamily="34" charset="0"/>
                <a:cs typeface="Arial" pitchFamily="34" charset="0"/>
              </a:defRPr>
            </a:lvl5pPr>
            <a:lvl6pPr marL="1885950" indent="-171450" algn="l" rtl="0" eaLnBrk="1" fontAlgn="base" hangingPunct="1">
              <a:spcBef>
                <a:spcPct val="20000"/>
              </a:spcBef>
              <a:spcAft>
                <a:spcPct val="0"/>
              </a:spcAft>
              <a:buFont typeface="Symbol" pitchFamily="18" charset="2"/>
              <a:buChar char="-"/>
              <a:defRPr sz="1500">
                <a:solidFill>
                  <a:schemeClr val="tx1"/>
                </a:solidFill>
                <a:latin typeface="+mn-lt"/>
              </a:defRPr>
            </a:lvl6pPr>
            <a:lvl7pPr marL="2228850" indent="-171450" algn="l" rtl="0" eaLnBrk="1" fontAlgn="base" hangingPunct="1">
              <a:spcBef>
                <a:spcPct val="20000"/>
              </a:spcBef>
              <a:spcAft>
                <a:spcPct val="0"/>
              </a:spcAft>
              <a:buFont typeface="Symbol" pitchFamily="18" charset="2"/>
              <a:buChar char="-"/>
              <a:defRPr sz="1500">
                <a:solidFill>
                  <a:schemeClr val="tx1"/>
                </a:solidFill>
                <a:latin typeface="+mn-lt"/>
              </a:defRPr>
            </a:lvl7pPr>
            <a:lvl8pPr marL="2571750" indent="-171450" algn="l" rtl="0" eaLnBrk="1" fontAlgn="base" hangingPunct="1">
              <a:spcBef>
                <a:spcPct val="20000"/>
              </a:spcBef>
              <a:spcAft>
                <a:spcPct val="0"/>
              </a:spcAft>
              <a:buFont typeface="Symbol" pitchFamily="18" charset="2"/>
              <a:buChar char="-"/>
              <a:defRPr sz="1500">
                <a:solidFill>
                  <a:schemeClr val="tx1"/>
                </a:solidFill>
                <a:latin typeface="+mn-lt"/>
              </a:defRPr>
            </a:lvl8pPr>
            <a:lvl9pPr marL="2914650" indent="-171450" algn="l" rtl="0" eaLnBrk="1" fontAlgn="base" hangingPunct="1">
              <a:spcBef>
                <a:spcPct val="20000"/>
              </a:spcBef>
              <a:spcAft>
                <a:spcPct val="0"/>
              </a:spcAft>
              <a:buFont typeface="Symbol" pitchFamily="18" charset="2"/>
              <a:buChar char="-"/>
              <a:defRPr sz="1500">
                <a:solidFill>
                  <a:schemeClr val="tx1"/>
                </a:solidFill>
                <a:latin typeface="+mn-lt"/>
              </a:defRPr>
            </a:lvl9pPr>
          </a:lstStyle>
          <a:p>
            <a:r>
              <a:rPr lang="da-DK" sz="2400" kern="0">
                <a:solidFill>
                  <a:schemeClr val="bg1"/>
                </a:solidFill>
                <a:latin typeface="Arial" panose="020B0604020202020204" pitchFamily="34" charset="0"/>
              </a:rPr>
              <a:t>Personalemøde med MED-status</a:t>
            </a:r>
            <a:endParaRPr lang="da-DK" sz="2400" kern="0" dirty="0">
              <a:solidFill>
                <a:schemeClr val="bg1"/>
              </a:solidFill>
              <a:latin typeface="Arial" panose="020B0604020202020204" pitchFamily="34" charset="0"/>
            </a:endParaRPr>
          </a:p>
        </p:txBody>
      </p:sp>
      <p:sp>
        <p:nvSpPr>
          <p:cNvPr id="7" name="Tekstfelt 6">
            <a:extLst>
              <a:ext uri="{FF2B5EF4-FFF2-40B4-BE49-F238E27FC236}">
                <a16:creationId xmlns:a16="http://schemas.microsoft.com/office/drawing/2014/main" id="{F41B43C1-C475-FD3F-FB9D-E1A55D3A586C}"/>
              </a:ext>
            </a:extLst>
          </p:cNvPr>
          <p:cNvSpPr txBox="1"/>
          <p:nvPr/>
        </p:nvSpPr>
        <p:spPr>
          <a:xfrm>
            <a:off x="379537" y="914708"/>
            <a:ext cx="8335316" cy="276999"/>
          </a:xfrm>
          <a:prstGeom prst="rect">
            <a:avLst/>
          </a:prstGeom>
          <a:noFill/>
        </p:spPr>
        <p:txBody>
          <a:bodyPr wrap="square" rtlCol="0">
            <a:spAutoFit/>
          </a:bodyPr>
          <a:lstStyle/>
          <a:p>
            <a:pPr algn="l"/>
            <a:r>
              <a:rPr lang="da-DK" sz="1200" i="1" dirty="0">
                <a:solidFill>
                  <a:schemeClr val="bg1"/>
                </a:solidFill>
                <a:latin typeface="+mn-lt"/>
              </a:rPr>
              <a:t>- Opgaven er den samme som den der løses i et Lokal MED-udvalg</a:t>
            </a:r>
          </a:p>
        </p:txBody>
      </p:sp>
      <p:sp>
        <p:nvSpPr>
          <p:cNvPr id="8" name="Forbindelse 2">
            <a:extLst>
              <a:ext uri="{FF2B5EF4-FFF2-40B4-BE49-F238E27FC236}">
                <a16:creationId xmlns:a16="http://schemas.microsoft.com/office/drawing/2014/main" id="{7D2D0ECE-98AA-EB33-AEC7-E24C57083FF9}"/>
              </a:ext>
            </a:extLst>
          </p:cNvPr>
          <p:cNvSpPr/>
          <p:nvPr/>
        </p:nvSpPr>
        <p:spPr bwMode="auto">
          <a:xfrm>
            <a:off x="2644557" y="4949949"/>
            <a:ext cx="1872208" cy="1872208"/>
          </a:xfrm>
          <a:prstGeom prst="flowChartConnector">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9" name="Rektangel 8">
            <a:extLst>
              <a:ext uri="{FF2B5EF4-FFF2-40B4-BE49-F238E27FC236}">
                <a16:creationId xmlns:a16="http://schemas.microsoft.com/office/drawing/2014/main" id="{DA5E5B98-CCDA-AE5D-B4B4-981793AA716E}"/>
              </a:ext>
            </a:extLst>
          </p:cNvPr>
          <p:cNvSpPr/>
          <p:nvPr/>
        </p:nvSpPr>
        <p:spPr bwMode="auto">
          <a:xfrm>
            <a:off x="2954627" y="5386992"/>
            <a:ext cx="576064" cy="936104"/>
          </a:xfrm>
          <a:prstGeom prst="rect">
            <a:avLst/>
          </a:prstGeom>
          <a:solidFill>
            <a:schemeClr val="accent1"/>
          </a:solidFill>
          <a:ln w="222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ts val="600"/>
              </a:spcAft>
              <a:buClrTx/>
              <a:buSzTx/>
              <a:buFontTx/>
              <a:buNone/>
              <a:tabLst/>
            </a:pPr>
            <a:r>
              <a:rPr kumimoji="0" lang="da-DK" sz="800" b="1" i="0" u="none" strike="noStrike" cap="none" normalizeH="0" baseline="0" dirty="0">
                <a:ln>
                  <a:noFill/>
                </a:ln>
                <a:solidFill>
                  <a:schemeClr val="tx1"/>
                </a:solidFill>
                <a:effectLst/>
                <a:latin typeface="Arial" pitchFamily="34" charset="0"/>
                <a:cs typeface="Arial" pitchFamily="34" charset="0"/>
              </a:rPr>
              <a:t>1</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800" b="0" i="0" u="none" strike="noStrike" cap="none" normalizeH="0" baseline="0" dirty="0">
                <a:ln>
                  <a:noFill/>
                </a:ln>
                <a:solidFill>
                  <a:schemeClr val="tx1"/>
                </a:solidFill>
                <a:effectLst/>
                <a:latin typeface="Arial" pitchFamily="34" charset="0"/>
                <a:cs typeface="Arial" pitchFamily="34" charset="0"/>
              </a:rPr>
              <a:t>Dagsorden</a:t>
            </a:r>
          </a:p>
          <a:p>
            <a:pPr marL="801688" marR="0" indent="-801688" algn="ctr" defTabSz="914400" rtl="0" eaLnBrk="1" fontAlgn="base" latinLnBrk="0" hangingPunct="1">
              <a:lnSpc>
                <a:spcPct val="100000"/>
              </a:lnSpc>
              <a:spcBef>
                <a:spcPts val="0"/>
              </a:spcBef>
              <a:spcAft>
                <a:spcPct val="0"/>
              </a:spcAft>
              <a:buClrTx/>
              <a:buSzTx/>
              <a:buFontTx/>
              <a:buNone/>
              <a:tabLst/>
            </a:pPr>
            <a:r>
              <a:rPr lang="da-DK" sz="800" dirty="0">
                <a:latin typeface="Arial" pitchFamily="34" charset="0"/>
                <a:cs typeface="Arial" pitchFamily="34" charset="0"/>
              </a:rPr>
              <a:t>daglig drift</a:t>
            </a:r>
            <a:endParaRPr kumimoji="0" lang="da-DK" sz="800" b="0" i="0" u="none" strike="noStrike" cap="none" normalizeH="0" baseline="0" dirty="0">
              <a:ln>
                <a:noFill/>
              </a:ln>
              <a:solidFill>
                <a:schemeClr val="tx1"/>
              </a:solidFill>
              <a:effectLst/>
              <a:latin typeface="Arial" pitchFamily="34" charset="0"/>
              <a:cs typeface="Arial" pitchFamily="34" charset="0"/>
            </a:endParaRPr>
          </a:p>
        </p:txBody>
      </p:sp>
      <p:sp>
        <p:nvSpPr>
          <p:cNvPr id="10" name="Rektangel 9">
            <a:extLst>
              <a:ext uri="{FF2B5EF4-FFF2-40B4-BE49-F238E27FC236}">
                <a16:creationId xmlns:a16="http://schemas.microsoft.com/office/drawing/2014/main" id="{4FF10FE1-A0A2-E6AD-6149-40AE6B52E46B}"/>
              </a:ext>
            </a:extLst>
          </p:cNvPr>
          <p:cNvSpPr/>
          <p:nvPr/>
        </p:nvSpPr>
        <p:spPr bwMode="auto">
          <a:xfrm>
            <a:off x="3603331" y="5386992"/>
            <a:ext cx="576064" cy="936104"/>
          </a:xfrm>
          <a:prstGeom prst="rect">
            <a:avLst/>
          </a:prstGeom>
          <a:solidFill>
            <a:schemeClr val="bg2">
              <a:lumMod val="90000"/>
            </a:schemeClr>
          </a:solidFill>
          <a:ln w="222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ts val="600"/>
              </a:spcAft>
              <a:buClrTx/>
              <a:buSzTx/>
              <a:buFontTx/>
              <a:buNone/>
              <a:tabLst/>
            </a:pPr>
            <a:r>
              <a:rPr kumimoji="0" lang="da-DK" sz="800" b="1" i="0" u="none" strike="noStrike" cap="none" normalizeH="0" baseline="0" dirty="0">
                <a:ln>
                  <a:noFill/>
                </a:ln>
                <a:solidFill>
                  <a:schemeClr val="tx1"/>
                </a:solidFill>
                <a:effectLst/>
                <a:latin typeface="Arial" pitchFamily="34" charset="0"/>
                <a:cs typeface="Arial" pitchFamily="34" charset="0"/>
              </a:rPr>
              <a:t>2</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800" b="0" i="0" u="none" strike="noStrike" cap="none" normalizeH="0" baseline="0" dirty="0">
                <a:ln>
                  <a:noFill/>
                </a:ln>
                <a:solidFill>
                  <a:schemeClr val="tx1"/>
                </a:solidFill>
                <a:effectLst/>
                <a:latin typeface="Arial" pitchFamily="34" charset="0"/>
                <a:cs typeface="Arial" pitchFamily="34" charset="0"/>
              </a:rPr>
              <a:t>Dagsorden</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800" b="0" i="0" u="none" strike="noStrike" cap="none" normalizeH="0" baseline="0" dirty="0">
                <a:ln>
                  <a:noFill/>
                </a:ln>
                <a:solidFill>
                  <a:schemeClr val="tx1"/>
                </a:solidFill>
                <a:effectLst/>
                <a:latin typeface="Arial" pitchFamily="34" charset="0"/>
                <a:cs typeface="Arial" pitchFamily="34" charset="0"/>
              </a:rPr>
              <a:t> MED</a:t>
            </a:r>
          </a:p>
        </p:txBody>
      </p:sp>
      <p:sp>
        <p:nvSpPr>
          <p:cNvPr id="11" name="Pil: pentagon 10">
            <a:extLst>
              <a:ext uri="{FF2B5EF4-FFF2-40B4-BE49-F238E27FC236}">
                <a16:creationId xmlns:a16="http://schemas.microsoft.com/office/drawing/2014/main" id="{09C4C6DA-423A-5E87-9EEE-CDE57653F29B}"/>
              </a:ext>
            </a:extLst>
          </p:cNvPr>
          <p:cNvSpPr/>
          <p:nvPr/>
        </p:nvSpPr>
        <p:spPr bwMode="auto">
          <a:xfrm>
            <a:off x="147138" y="1725416"/>
            <a:ext cx="275535" cy="869686"/>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3" name="Pil: pentagon 12">
            <a:extLst>
              <a:ext uri="{FF2B5EF4-FFF2-40B4-BE49-F238E27FC236}">
                <a16:creationId xmlns:a16="http://schemas.microsoft.com/office/drawing/2014/main" id="{5F892758-A4D5-876F-454B-EDA1E2901B99}"/>
              </a:ext>
            </a:extLst>
          </p:cNvPr>
          <p:cNvSpPr/>
          <p:nvPr/>
        </p:nvSpPr>
        <p:spPr bwMode="auto">
          <a:xfrm>
            <a:off x="138842" y="4216609"/>
            <a:ext cx="253192" cy="664408"/>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7" name="Pil: pentagon 16">
            <a:extLst>
              <a:ext uri="{FF2B5EF4-FFF2-40B4-BE49-F238E27FC236}">
                <a16:creationId xmlns:a16="http://schemas.microsoft.com/office/drawing/2014/main" id="{CEEC2E84-485F-E28A-7B49-A2419F9D3A8E}"/>
              </a:ext>
            </a:extLst>
          </p:cNvPr>
          <p:cNvSpPr/>
          <p:nvPr/>
        </p:nvSpPr>
        <p:spPr bwMode="auto">
          <a:xfrm>
            <a:off x="4662411" y="1935394"/>
            <a:ext cx="253192" cy="482891"/>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8" name="Pil: pentagon 17">
            <a:extLst>
              <a:ext uri="{FF2B5EF4-FFF2-40B4-BE49-F238E27FC236}">
                <a16:creationId xmlns:a16="http://schemas.microsoft.com/office/drawing/2014/main" id="{1E792BF8-0733-69B6-994A-6C9AE38E498E}"/>
              </a:ext>
            </a:extLst>
          </p:cNvPr>
          <p:cNvSpPr/>
          <p:nvPr/>
        </p:nvSpPr>
        <p:spPr bwMode="auto">
          <a:xfrm>
            <a:off x="4671167" y="2654026"/>
            <a:ext cx="253192" cy="487728"/>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19" name="Rektangel 18">
            <a:extLst>
              <a:ext uri="{FF2B5EF4-FFF2-40B4-BE49-F238E27FC236}">
                <a16:creationId xmlns:a16="http://schemas.microsoft.com/office/drawing/2014/main" id="{6FEEAE08-89FE-730D-EA34-C0E029C5C0E7}"/>
              </a:ext>
            </a:extLst>
          </p:cNvPr>
          <p:cNvSpPr/>
          <p:nvPr/>
        </p:nvSpPr>
        <p:spPr bwMode="auto">
          <a:xfrm>
            <a:off x="144831" y="1710161"/>
            <a:ext cx="4328292" cy="869686"/>
          </a:xfrm>
          <a:prstGeom prst="rect">
            <a:avLst/>
          </a:prstGeom>
          <a:noFill/>
          <a:ln w="28575" cap="flat" cmpd="sng" algn="ctr">
            <a:solidFill>
              <a:srgbClr val="4472C4"/>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0" name="Pil: pentagon 19">
            <a:extLst>
              <a:ext uri="{FF2B5EF4-FFF2-40B4-BE49-F238E27FC236}">
                <a16:creationId xmlns:a16="http://schemas.microsoft.com/office/drawing/2014/main" id="{2A70F07B-B689-7ACF-170D-BA7E282A4728}"/>
              </a:ext>
            </a:extLst>
          </p:cNvPr>
          <p:cNvSpPr/>
          <p:nvPr/>
        </p:nvSpPr>
        <p:spPr bwMode="auto">
          <a:xfrm>
            <a:off x="152354" y="2884503"/>
            <a:ext cx="275535" cy="869686"/>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1" name="Rektangel 20">
            <a:extLst>
              <a:ext uri="{FF2B5EF4-FFF2-40B4-BE49-F238E27FC236}">
                <a16:creationId xmlns:a16="http://schemas.microsoft.com/office/drawing/2014/main" id="{BAF60FC2-DDAD-37CF-BD2D-7ACB3E7C86B7}"/>
              </a:ext>
            </a:extLst>
          </p:cNvPr>
          <p:cNvSpPr/>
          <p:nvPr/>
        </p:nvSpPr>
        <p:spPr bwMode="auto">
          <a:xfrm>
            <a:off x="150047" y="2869248"/>
            <a:ext cx="4328292" cy="869686"/>
          </a:xfrm>
          <a:prstGeom prst="rect">
            <a:avLst/>
          </a:prstGeom>
          <a:noFill/>
          <a:ln w="28575" cap="flat" cmpd="sng" algn="ctr">
            <a:solidFill>
              <a:srgbClr val="4472C4"/>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2" name="Rektangel 21">
            <a:extLst>
              <a:ext uri="{FF2B5EF4-FFF2-40B4-BE49-F238E27FC236}">
                <a16:creationId xmlns:a16="http://schemas.microsoft.com/office/drawing/2014/main" id="{8DCC5AC0-6EB2-CD69-CBFF-95A49C0790EA}"/>
              </a:ext>
            </a:extLst>
          </p:cNvPr>
          <p:cNvSpPr/>
          <p:nvPr/>
        </p:nvSpPr>
        <p:spPr bwMode="auto">
          <a:xfrm>
            <a:off x="150047" y="4216609"/>
            <a:ext cx="4328292" cy="664408"/>
          </a:xfrm>
          <a:prstGeom prst="rect">
            <a:avLst/>
          </a:prstGeom>
          <a:noFill/>
          <a:ln w="28575" cap="flat" cmpd="sng" algn="ctr">
            <a:solidFill>
              <a:srgbClr val="4472C4"/>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3" name="Rektangel 22">
            <a:extLst>
              <a:ext uri="{FF2B5EF4-FFF2-40B4-BE49-F238E27FC236}">
                <a16:creationId xmlns:a16="http://schemas.microsoft.com/office/drawing/2014/main" id="{D5836698-E235-2CC3-29DC-7C98266C16A6}"/>
              </a:ext>
            </a:extLst>
          </p:cNvPr>
          <p:cNvSpPr/>
          <p:nvPr/>
        </p:nvSpPr>
        <p:spPr bwMode="auto">
          <a:xfrm>
            <a:off x="4662411" y="1927004"/>
            <a:ext cx="4328292" cy="499673"/>
          </a:xfrm>
          <a:prstGeom prst="rect">
            <a:avLst/>
          </a:prstGeom>
          <a:noFill/>
          <a:ln w="28575" cap="flat" cmpd="sng" algn="ctr">
            <a:solidFill>
              <a:srgbClr val="4472C4"/>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6" name="Pil: pentagon 25">
            <a:extLst>
              <a:ext uri="{FF2B5EF4-FFF2-40B4-BE49-F238E27FC236}">
                <a16:creationId xmlns:a16="http://schemas.microsoft.com/office/drawing/2014/main" id="{24F1A924-AA9C-9854-1F9F-016564D4F6EC}"/>
              </a:ext>
            </a:extLst>
          </p:cNvPr>
          <p:cNvSpPr/>
          <p:nvPr/>
        </p:nvSpPr>
        <p:spPr bwMode="auto">
          <a:xfrm>
            <a:off x="4686769" y="3382135"/>
            <a:ext cx="275535" cy="869686"/>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7" name="Rektangel 26">
            <a:extLst>
              <a:ext uri="{FF2B5EF4-FFF2-40B4-BE49-F238E27FC236}">
                <a16:creationId xmlns:a16="http://schemas.microsoft.com/office/drawing/2014/main" id="{35279913-D8CC-D701-90ED-E24B59DE3898}"/>
              </a:ext>
            </a:extLst>
          </p:cNvPr>
          <p:cNvSpPr/>
          <p:nvPr/>
        </p:nvSpPr>
        <p:spPr bwMode="auto">
          <a:xfrm>
            <a:off x="4684462" y="3366880"/>
            <a:ext cx="4328292" cy="869686"/>
          </a:xfrm>
          <a:prstGeom prst="rect">
            <a:avLst/>
          </a:prstGeom>
          <a:noFill/>
          <a:ln w="28575" cap="flat" cmpd="sng" algn="ctr">
            <a:solidFill>
              <a:srgbClr val="4472C4"/>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8" name="Rektangel 27">
            <a:extLst>
              <a:ext uri="{FF2B5EF4-FFF2-40B4-BE49-F238E27FC236}">
                <a16:creationId xmlns:a16="http://schemas.microsoft.com/office/drawing/2014/main" id="{5E01D029-272C-25F2-2873-0A9176850A7A}"/>
              </a:ext>
            </a:extLst>
          </p:cNvPr>
          <p:cNvSpPr/>
          <p:nvPr/>
        </p:nvSpPr>
        <p:spPr bwMode="auto">
          <a:xfrm>
            <a:off x="4680404" y="2642081"/>
            <a:ext cx="4328292" cy="499673"/>
          </a:xfrm>
          <a:prstGeom prst="rect">
            <a:avLst/>
          </a:prstGeom>
          <a:noFill/>
          <a:ln w="28575" cap="flat" cmpd="sng" algn="ctr">
            <a:solidFill>
              <a:srgbClr val="4472C4"/>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29" name="Pil: pentagon 28">
            <a:extLst>
              <a:ext uri="{FF2B5EF4-FFF2-40B4-BE49-F238E27FC236}">
                <a16:creationId xmlns:a16="http://schemas.microsoft.com/office/drawing/2014/main" id="{BB467E33-1EC4-80B7-9E15-05FCEE323FFF}"/>
              </a:ext>
            </a:extLst>
          </p:cNvPr>
          <p:cNvSpPr/>
          <p:nvPr/>
        </p:nvSpPr>
        <p:spPr bwMode="auto">
          <a:xfrm>
            <a:off x="4669504" y="5621195"/>
            <a:ext cx="253192" cy="332681"/>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30" name="Rektangel 29">
            <a:extLst>
              <a:ext uri="{FF2B5EF4-FFF2-40B4-BE49-F238E27FC236}">
                <a16:creationId xmlns:a16="http://schemas.microsoft.com/office/drawing/2014/main" id="{920CE009-FF03-4906-1641-3D16B562FFAD}"/>
              </a:ext>
            </a:extLst>
          </p:cNvPr>
          <p:cNvSpPr/>
          <p:nvPr/>
        </p:nvSpPr>
        <p:spPr bwMode="auto">
          <a:xfrm>
            <a:off x="4669504" y="5618025"/>
            <a:ext cx="4328292" cy="344243"/>
          </a:xfrm>
          <a:prstGeom prst="rect">
            <a:avLst/>
          </a:prstGeom>
          <a:noFill/>
          <a:ln w="28575" cap="flat" cmpd="sng" algn="ctr">
            <a:solidFill>
              <a:srgbClr val="4472C4"/>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31" name="Pil: pentagon 30">
            <a:extLst>
              <a:ext uri="{FF2B5EF4-FFF2-40B4-BE49-F238E27FC236}">
                <a16:creationId xmlns:a16="http://schemas.microsoft.com/office/drawing/2014/main" id="{7FF0F842-D995-7E98-1C9D-CD69E592C422}"/>
              </a:ext>
            </a:extLst>
          </p:cNvPr>
          <p:cNvSpPr/>
          <p:nvPr/>
        </p:nvSpPr>
        <p:spPr bwMode="auto">
          <a:xfrm>
            <a:off x="4675564" y="4404970"/>
            <a:ext cx="253192" cy="664408"/>
          </a:xfrm>
          <a:prstGeom prst="homePlate">
            <a:avLst/>
          </a:prstGeom>
          <a:solidFill>
            <a:schemeClr val="accent1"/>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
        <p:nvSpPr>
          <p:cNvPr id="32" name="Rektangel 31">
            <a:extLst>
              <a:ext uri="{FF2B5EF4-FFF2-40B4-BE49-F238E27FC236}">
                <a16:creationId xmlns:a16="http://schemas.microsoft.com/office/drawing/2014/main" id="{4EC548DC-A933-0120-1DE8-B9963BC7B4E8}"/>
              </a:ext>
            </a:extLst>
          </p:cNvPr>
          <p:cNvSpPr/>
          <p:nvPr/>
        </p:nvSpPr>
        <p:spPr bwMode="auto">
          <a:xfrm>
            <a:off x="4686769" y="4404970"/>
            <a:ext cx="4328292" cy="664408"/>
          </a:xfrm>
          <a:prstGeom prst="rect">
            <a:avLst/>
          </a:prstGeom>
          <a:noFill/>
          <a:ln w="28575" cap="flat" cmpd="sng" algn="ctr">
            <a:solidFill>
              <a:srgbClr val="4472C4"/>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endParaRPr kumimoji="0" lang="da-DK" sz="14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5052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additive="base">
                                        <p:cTn id="2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par>
                                <p:cTn id="45" presetID="10" presetClass="entr" presetSubtype="0" fill="hold" nodeType="with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fade">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1" end="1"/>
                                            </p:txEl>
                                          </p:spTgt>
                                        </p:tgtEl>
                                        <p:attrNameLst>
                                          <p:attrName>style.visibility</p:attrName>
                                        </p:attrNameLst>
                                      </p:cBhvr>
                                      <p:to>
                                        <p:strVal val="visible"/>
                                      </p:to>
                                    </p:set>
                                    <p:anim calcmode="lin" valueType="num">
                                      <p:cBhvr additive="base">
                                        <p:cTn id="5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additive="base">
                                        <p:cTn id="60" dur="500" fill="hold"/>
                                        <p:tgtEl>
                                          <p:spTgt spid="23"/>
                                        </p:tgtEl>
                                        <p:attrNameLst>
                                          <p:attrName>ppt_x</p:attrName>
                                        </p:attrNameLst>
                                      </p:cBhvr>
                                      <p:tavLst>
                                        <p:tav tm="0">
                                          <p:val>
                                            <p:strVal val="#ppt_x"/>
                                          </p:val>
                                        </p:tav>
                                        <p:tav tm="100000">
                                          <p:val>
                                            <p:strVal val="#ppt_x"/>
                                          </p:val>
                                        </p:tav>
                                      </p:tavLst>
                                    </p:anim>
                                    <p:anim calcmode="lin" valueType="num">
                                      <p:cBhvr additive="base">
                                        <p:cTn id="61" dur="500" fill="hold"/>
                                        <p:tgtEl>
                                          <p:spTgt spid="23"/>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
                                            <p:txEl>
                                              <p:pRg st="0" end="0"/>
                                            </p:txEl>
                                          </p:spTgt>
                                        </p:tgtEl>
                                        <p:attrNameLst>
                                          <p:attrName>style.visibility</p:attrName>
                                        </p:attrNameLst>
                                      </p:cBhvr>
                                      <p:to>
                                        <p:strVal val="visible"/>
                                      </p:to>
                                    </p:set>
                                    <p:anim calcmode="lin" valueType="num">
                                      <p:cBhvr additive="base">
                                        <p:cTn id="6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
                                            <p:txEl>
                                              <p:pRg st="3" end="3"/>
                                            </p:txEl>
                                          </p:spTgt>
                                        </p:tgtEl>
                                        <p:attrNameLst>
                                          <p:attrName>style.visibility</p:attrName>
                                        </p:attrNameLst>
                                      </p:cBhvr>
                                      <p:to>
                                        <p:strVal val="visible"/>
                                      </p:to>
                                    </p:set>
                                    <p:anim calcmode="lin" valueType="num">
                                      <p:cBhvr additive="base">
                                        <p:cTn id="7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fill="hold"/>
                                        <p:tgtEl>
                                          <p:spTgt spid="18"/>
                                        </p:tgtEl>
                                        <p:attrNameLst>
                                          <p:attrName>ppt_x</p:attrName>
                                        </p:attrNameLst>
                                      </p:cBhvr>
                                      <p:tavLst>
                                        <p:tav tm="0">
                                          <p:val>
                                            <p:strVal val="#ppt_x"/>
                                          </p:val>
                                        </p:tav>
                                        <p:tav tm="100000">
                                          <p:val>
                                            <p:strVal val="#ppt_x"/>
                                          </p:val>
                                        </p:tav>
                                      </p:tavLst>
                                    </p:anim>
                                    <p:anim calcmode="lin" valueType="num">
                                      <p:cBhvr additive="base">
                                        <p:cTn id="75" dur="500" fill="hold"/>
                                        <p:tgtEl>
                                          <p:spTgt spid="18"/>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 calcmode="lin" valueType="num">
                                      <p:cBhvr additive="base">
                                        <p:cTn id="78" dur="500" fill="hold"/>
                                        <p:tgtEl>
                                          <p:spTgt spid="28"/>
                                        </p:tgtEl>
                                        <p:attrNameLst>
                                          <p:attrName>ppt_x</p:attrName>
                                        </p:attrNameLst>
                                      </p:cBhvr>
                                      <p:tavLst>
                                        <p:tav tm="0">
                                          <p:val>
                                            <p:strVal val="#ppt_x"/>
                                          </p:val>
                                        </p:tav>
                                        <p:tav tm="100000">
                                          <p:val>
                                            <p:strVal val="#ppt_x"/>
                                          </p:val>
                                        </p:tav>
                                      </p:tavLst>
                                    </p:anim>
                                    <p:anim calcmode="lin" valueType="num">
                                      <p:cBhvr additive="base">
                                        <p:cTn id="7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3">
                                            <p:txEl>
                                              <p:pRg st="5" end="5"/>
                                            </p:txEl>
                                          </p:spTgt>
                                        </p:tgtEl>
                                        <p:attrNameLst>
                                          <p:attrName>style.visibility</p:attrName>
                                        </p:attrNameLst>
                                      </p:cBhvr>
                                      <p:to>
                                        <p:strVal val="visible"/>
                                      </p:to>
                                    </p:set>
                                    <p:anim calcmode="lin" valueType="num">
                                      <p:cBhvr additive="base">
                                        <p:cTn id="8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5" end="5"/>
                                            </p:txEl>
                                          </p:spTgt>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additive="base">
                                        <p:cTn id="88" dur="500" fill="hold"/>
                                        <p:tgtEl>
                                          <p:spTgt spid="26"/>
                                        </p:tgtEl>
                                        <p:attrNameLst>
                                          <p:attrName>ppt_x</p:attrName>
                                        </p:attrNameLst>
                                      </p:cBhvr>
                                      <p:tavLst>
                                        <p:tav tm="0">
                                          <p:val>
                                            <p:strVal val="#ppt_x"/>
                                          </p:val>
                                        </p:tav>
                                        <p:tav tm="100000">
                                          <p:val>
                                            <p:strVal val="#ppt_x"/>
                                          </p:val>
                                        </p:tav>
                                      </p:tavLst>
                                    </p:anim>
                                    <p:anim calcmode="lin" valueType="num">
                                      <p:cBhvr additive="base">
                                        <p:cTn id="89" dur="500" fill="hold"/>
                                        <p:tgtEl>
                                          <p:spTgt spid="26"/>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500" fill="hold"/>
                                        <p:tgtEl>
                                          <p:spTgt spid="27"/>
                                        </p:tgtEl>
                                        <p:attrNameLst>
                                          <p:attrName>ppt_x</p:attrName>
                                        </p:attrNameLst>
                                      </p:cBhvr>
                                      <p:tavLst>
                                        <p:tav tm="0">
                                          <p:val>
                                            <p:strVal val="#ppt_x"/>
                                          </p:val>
                                        </p:tav>
                                        <p:tav tm="100000">
                                          <p:val>
                                            <p:strVal val="#ppt_x"/>
                                          </p:val>
                                        </p:tav>
                                      </p:tavLst>
                                    </p:anim>
                                    <p:anim calcmode="lin" valueType="num">
                                      <p:cBhvr additive="base">
                                        <p:cTn id="9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3">
                                            <p:txEl>
                                              <p:pRg st="7" end="7"/>
                                            </p:txEl>
                                          </p:spTgt>
                                        </p:tgtEl>
                                        <p:attrNameLst>
                                          <p:attrName>style.visibility</p:attrName>
                                        </p:attrNameLst>
                                      </p:cBhvr>
                                      <p:to>
                                        <p:strVal val="visible"/>
                                      </p:to>
                                    </p:set>
                                    <p:anim calcmode="lin" valueType="num">
                                      <p:cBhvr additive="base">
                                        <p:cTn id="9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additive="base">
                                        <p:cTn id="106" dur="500" fill="hold"/>
                                        <p:tgtEl>
                                          <p:spTgt spid="32"/>
                                        </p:tgtEl>
                                        <p:attrNameLst>
                                          <p:attrName>ppt_x</p:attrName>
                                        </p:attrNameLst>
                                      </p:cBhvr>
                                      <p:tavLst>
                                        <p:tav tm="0">
                                          <p:val>
                                            <p:strVal val="#ppt_x"/>
                                          </p:val>
                                        </p:tav>
                                        <p:tav tm="100000">
                                          <p:val>
                                            <p:strVal val="#ppt_x"/>
                                          </p:val>
                                        </p:tav>
                                      </p:tavLst>
                                    </p:anim>
                                    <p:anim calcmode="lin" valueType="num">
                                      <p:cBhvr additive="base">
                                        <p:cTn id="107"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3">
                                            <p:txEl>
                                              <p:pRg st="11" end="11"/>
                                            </p:txEl>
                                          </p:spTgt>
                                        </p:tgtEl>
                                        <p:attrNameLst>
                                          <p:attrName>style.visibility</p:attrName>
                                        </p:attrNameLst>
                                      </p:cBhvr>
                                      <p:to>
                                        <p:strVal val="visible"/>
                                      </p:to>
                                    </p:set>
                                    <p:anim calcmode="lin" valueType="num">
                                      <p:cBhvr additive="base">
                                        <p:cTn id="11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0"/>
                                  </p:stCondLst>
                                  <p:childTnLst>
                                    <p:set>
                                      <p:cBhvr>
                                        <p:cTn id="115" dur="1" fill="hold">
                                          <p:stCondLst>
                                            <p:cond delay="0"/>
                                          </p:stCondLst>
                                        </p:cTn>
                                        <p:tgtEl>
                                          <p:spTgt spid="29"/>
                                        </p:tgtEl>
                                        <p:attrNameLst>
                                          <p:attrName>style.visibility</p:attrName>
                                        </p:attrNameLst>
                                      </p:cBhvr>
                                      <p:to>
                                        <p:strVal val="visible"/>
                                      </p:to>
                                    </p:set>
                                    <p:anim calcmode="lin" valueType="num">
                                      <p:cBhvr additive="base">
                                        <p:cTn id="116" dur="500" fill="hold"/>
                                        <p:tgtEl>
                                          <p:spTgt spid="29"/>
                                        </p:tgtEl>
                                        <p:attrNameLst>
                                          <p:attrName>ppt_x</p:attrName>
                                        </p:attrNameLst>
                                      </p:cBhvr>
                                      <p:tavLst>
                                        <p:tav tm="0">
                                          <p:val>
                                            <p:strVal val="#ppt_x"/>
                                          </p:val>
                                        </p:tav>
                                        <p:tav tm="100000">
                                          <p:val>
                                            <p:strVal val="#ppt_x"/>
                                          </p:val>
                                        </p:tav>
                                      </p:tavLst>
                                    </p:anim>
                                    <p:anim calcmode="lin" valueType="num">
                                      <p:cBhvr additive="base">
                                        <p:cTn id="117" dur="500" fill="hold"/>
                                        <p:tgtEl>
                                          <p:spTgt spid="29"/>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30"/>
                                        </p:tgtEl>
                                        <p:attrNameLst>
                                          <p:attrName>style.visibility</p:attrName>
                                        </p:attrNameLst>
                                      </p:cBhvr>
                                      <p:to>
                                        <p:strVal val="visible"/>
                                      </p:to>
                                    </p:set>
                                    <p:anim calcmode="lin" valueType="num">
                                      <p:cBhvr additive="base">
                                        <p:cTn id="120" dur="500" fill="hold"/>
                                        <p:tgtEl>
                                          <p:spTgt spid="30"/>
                                        </p:tgtEl>
                                        <p:attrNameLst>
                                          <p:attrName>ppt_x</p:attrName>
                                        </p:attrNameLst>
                                      </p:cBhvr>
                                      <p:tavLst>
                                        <p:tav tm="0">
                                          <p:val>
                                            <p:strVal val="#ppt_x"/>
                                          </p:val>
                                        </p:tav>
                                        <p:tav tm="100000">
                                          <p:val>
                                            <p:strVal val="#ppt_x"/>
                                          </p:val>
                                        </p:tav>
                                      </p:tavLst>
                                    </p:anim>
                                    <p:anim calcmode="lin" valueType="num">
                                      <p:cBhvr additive="base">
                                        <p:cTn id="121" dur="500" fill="hold"/>
                                        <p:tgtEl>
                                          <p:spTgt spid="30"/>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additive="base">
                                        <p:cTn id="124" dur="500" fill="hold"/>
                                        <p:tgtEl>
                                          <p:spTgt spid="8"/>
                                        </p:tgtEl>
                                        <p:attrNameLst>
                                          <p:attrName>ppt_x</p:attrName>
                                        </p:attrNameLst>
                                      </p:cBhvr>
                                      <p:tavLst>
                                        <p:tav tm="0">
                                          <p:val>
                                            <p:strVal val="#ppt_x"/>
                                          </p:val>
                                        </p:tav>
                                        <p:tav tm="100000">
                                          <p:val>
                                            <p:strVal val="#ppt_x"/>
                                          </p:val>
                                        </p:tav>
                                      </p:tavLst>
                                    </p:anim>
                                    <p:anim calcmode="lin" valueType="num">
                                      <p:cBhvr additive="base">
                                        <p:cTn id="125" dur="500" fill="hold"/>
                                        <p:tgtEl>
                                          <p:spTgt spid="8"/>
                                        </p:tgtEl>
                                        <p:attrNameLst>
                                          <p:attrName>ppt_y</p:attrName>
                                        </p:attrNameLst>
                                      </p:cBhvr>
                                      <p:tavLst>
                                        <p:tav tm="0">
                                          <p:val>
                                            <p:strVal val="1+#ppt_h/2"/>
                                          </p:val>
                                        </p:tav>
                                        <p:tav tm="100000">
                                          <p:val>
                                            <p:strVal val="#ppt_y"/>
                                          </p:val>
                                        </p:tav>
                                      </p:tavLst>
                                    </p:anim>
                                  </p:childTnLst>
                                </p:cTn>
                              </p:par>
                              <p:par>
                                <p:cTn id="126" presetID="2" presetClass="entr" presetSubtype="4" fill="hold" grpId="0" nodeType="withEffect">
                                  <p:stCondLst>
                                    <p:cond delay="0"/>
                                  </p:stCondLst>
                                  <p:childTnLst>
                                    <p:set>
                                      <p:cBhvr>
                                        <p:cTn id="127" dur="1" fill="hold">
                                          <p:stCondLst>
                                            <p:cond delay="0"/>
                                          </p:stCondLst>
                                        </p:cTn>
                                        <p:tgtEl>
                                          <p:spTgt spid="9"/>
                                        </p:tgtEl>
                                        <p:attrNameLst>
                                          <p:attrName>style.visibility</p:attrName>
                                        </p:attrNameLst>
                                      </p:cBhvr>
                                      <p:to>
                                        <p:strVal val="visible"/>
                                      </p:to>
                                    </p:set>
                                    <p:anim calcmode="lin" valueType="num">
                                      <p:cBhvr additive="base">
                                        <p:cTn id="128" dur="500" fill="hold"/>
                                        <p:tgtEl>
                                          <p:spTgt spid="9"/>
                                        </p:tgtEl>
                                        <p:attrNameLst>
                                          <p:attrName>ppt_x</p:attrName>
                                        </p:attrNameLst>
                                      </p:cBhvr>
                                      <p:tavLst>
                                        <p:tav tm="0">
                                          <p:val>
                                            <p:strVal val="#ppt_x"/>
                                          </p:val>
                                        </p:tav>
                                        <p:tav tm="100000">
                                          <p:val>
                                            <p:strVal val="#ppt_x"/>
                                          </p:val>
                                        </p:tav>
                                      </p:tavLst>
                                    </p:anim>
                                    <p:anim calcmode="lin" valueType="num">
                                      <p:cBhvr additive="base">
                                        <p:cTn id="129" dur="500" fill="hold"/>
                                        <p:tgtEl>
                                          <p:spTgt spid="9"/>
                                        </p:tgtEl>
                                        <p:attrNameLst>
                                          <p:attrName>ppt_y</p:attrName>
                                        </p:attrNameLst>
                                      </p:cBhvr>
                                      <p:tavLst>
                                        <p:tav tm="0">
                                          <p:val>
                                            <p:strVal val="1+#ppt_h/2"/>
                                          </p:val>
                                        </p:tav>
                                        <p:tav tm="100000">
                                          <p:val>
                                            <p:strVal val="#ppt_y"/>
                                          </p:val>
                                        </p:tav>
                                      </p:tavLst>
                                    </p:anim>
                                  </p:childTnLst>
                                </p:cTn>
                              </p:par>
                              <p:par>
                                <p:cTn id="130" presetID="2" presetClass="entr" presetSubtype="4" fill="hold" grpId="0" nodeType="withEffect">
                                  <p:stCondLst>
                                    <p:cond delay="0"/>
                                  </p:stCondLst>
                                  <p:childTnLst>
                                    <p:set>
                                      <p:cBhvr>
                                        <p:cTn id="131" dur="1" fill="hold">
                                          <p:stCondLst>
                                            <p:cond delay="0"/>
                                          </p:stCondLst>
                                        </p:cTn>
                                        <p:tgtEl>
                                          <p:spTgt spid="10"/>
                                        </p:tgtEl>
                                        <p:attrNameLst>
                                          <p:attrName>style.visibility</p:attrName>
                                        </p:attrNameLst>
                                      </p:cBhvr>
                                      <p:to>
                                        <p:strVal val="visible"/>
                                      </p:to>
                                    </p:set>
                                    <p:anim calcmode="lin" valueType="num">
                                      <p:cBhvr additive="base">
                                        <p:cTn id="132" dur="500" fill="hold"/>
                                        <p:tgtEl>
                                          <p:spTgt spid="10"/>
                                        </p:tgtEl>
                                        <p:attrNameLst>
                                          <p:attrName>ppt_x</p:attrName>
                                        </p:attrNameLst>
                                      </p:cBhvr>
                                      <p:tavLst>
                                        <p:tav tm="0">
                                          <p:val>
                                            <p:strVal val="#ppt_x"/>
                                          </p:val>
                                        </p:tav>
                                        <p:tav tm="100000">
                                          <p:val>
                                            <p:strVal val="#ppt_x"/>
                                          </p:val>
                                        </p:tav>
                                      </p:tavLst>
                                    </p:anim>
                                    <p:anim calcmode="lin" valueType="num">
                                      <p:cBhvr additive="base">
                                        <p:cTn id="1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P spid="17" grpId="0" animBg="1"/>
      <p:bldP spid="18" grpId="0" animBg="1"/>
      <p:bldP spid="19" grpId="0" animBg="1"/>
      <p:bldP spid="20" grpId="0" animBg="1"/>
      <p:bldP spid="21" grpId="0" animBg="1"/>
      <p:bldP spid="22" grpId="0" animBg="1"/>
      <p:bldP spid="23"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59C0-E575-1ECA-9F69-B821D11173EE}"/>
            </a:ext>
          </a:extLst>
        </p:cNvPr>
        <p:cNvGrpSpPr/>
        <p:nvPr/>
      </p:nvGrpSpPr>
      <p:grpSpPr>
        <a:xfrm>
          <a:off x="0" y="0"/>
          <a:ext cx="0" cy="0"/>
          <a:chOff x="0" y="0"/>
          <a:chExt cx="0" cy="0"/>
        </a:xfrm>
      </p:grpSpPr>
      <p:sp>
        <p:nvSpPr>
          <p:cNvPr id="10" name="Pladsholder til tekst 1">
            <a:extLst>
              <a:ext uri="{FF2B5EF4-FFF2-40B4-BE49-F238E27FC236}">
                <a16:creationId xmlns:a16="http://schemas.microsoft.com/office/drawing/2014/main" id="{F489EC1A-FC8A-B5EF-F8E2-4F0E8C807178}"/>
              </a:ext>
            </a:extLst>
          </p:cNvPr>
          <p:cNvSpPr>
            <a:spLocks noGrp="1"/>
          </p:cNvSpPr>
          <p:nvPr>
            <p:ph type="body" sz="quarter" idx="10"/>
          </p:nvPr>
        </p:nvSpPr>
        <p:spPr>
          <a:xfrm>
            <a:off x="1163140" y="1"/>
            <a:ext cx="5687615" cy="1289783"/>
          </a:xfrm>
        </p:spPr>
        <p:txBody>
          <a:bodyPr>
            <a:normAutofit/>
          </a:bodyPr>
          <a:lstStyle/>
          <a:p>
            <a:r>
              <a:rPr lang="da-DK" sz="2400" dirty="0"/>
              <a:t>MED- og arbejdsmiljøorganisationen</a:t>
            </a:r>
          </a:p>
        </p:txBody>
      </p:sp>
      <p:sp>
        <p:nvSpPr>
          <p:cNvPr id="11" name="Rektangel 10">
            <a:extLst>
              <a:ext uri="{FF2B5EF4-FFF2-40B4-BE49-F238E27FC236}">
                <a16:creationId xmlns:a16="http://schemas.microsoft.com/office/drawing/2014/main" id="{B1D3D7C6-D2C1-9607-F42A-CF8D6D147D91}"/>
              </a:ext>
            </a:extLst>
          </p:cNvPr>
          <p:cNvSpPr/>
          <p:nvPr/>
        </p:nvSpPr>
        <p:spPr>
          <a:xfrm>
            <a:off x="1095407" y="785998"/>
            <a:ext cx="8299206" cy="246221"/>
          </a:xfrm>
          <a:prstGeom prst="rect">
            <a:avLst/>
          </a:prstGeom>
        </p:spPr>
        <p:txBody>
          <a:bodyPr wrap="square">
            <a:spAutoFit/>
          </a:bodyPr>
          <a:lstStyle/>
          <a:p>
            <a:pPr algn="l">
              <a:spcBef>
                <a:spcPts val="300"/>
              </a:spcBef>
              <a:spcAft>
                <a:spcPts val="0"/>
              </a:spcAft>
            </a:pPr>
            <a:r>
              <a:rPr lang="da-DK" sz="1000" i="1" dirty="0" err="1">
                <a:solidFill>
                  <a:schemeClr val="bg1"/>
                </a:solidFill>
                <a:latin typeface="Verdana" panose="020B0604030504040204" pitchFamily="34" charset="0"/>
                <a:ea typeface="Verdana" panose="020B0604030504040204" pitchFamily="34" charset="0"/>
                <a:cs typeface="Verdana" panose="020B0604030504040204" pitchFamily="34" charset="0"/>
              </a:rPr>
              <a:t>Org</a:t>
            </a:r>
            <a:r>
              <a:rPr lang="da-DK" sz="1000" i="1" dirty="0">
                <a:solidFill>
                  <a:schemeClr val="bg1"/>
                </a:solidFill>
                <a:latin typeface="Verdana" panose="020B0604030504040204" pitchFamily="34" charset="0"/>
                <a:ea typeface="Verdana" panose="020B0604030504040204" pitchFamily="34" charset="0"/>
                <a:cs typeface="Verdana" panose="020B0604030504040204" pitchFamily="34" charset="0"/>
              </a:rPr>
              <a:t>. der giver medarbejderne mulighed for medindflydelse og medbestemmelse på egne arbejdsforhold</a:t>
            </a:r>
          </a:p>
        </p:txBody>
      </p:sp>
      <p:sp>
        <p:nvSpPr>
          <p:cNvPr id="12" name="Tekstfelt 11">
            <a:extLst>
              <a:ext uri="{FF2B5EF4-FFF2-40B4-BE49-F238E27FC236}">
                <a16:creationId xmlns:a16="http://schemas.microsoft.com/office/drawing/2014/main" id="{7F7AFCA9-D1D0-C6FD-7E5D-74EE2EABE332}"/>
              </a:ext>
            </a:extLst>
          </p:cNvPr>
          <p:cNvSpPr txBox="1"/>
          <p:nvPr/>
        </p:nvSpPr>
        <p:spPr>
          <a:xfrm>
            <a:off x="4247270" y="5860741"/>
            <a:ext cx="2227385" cy="400110"/>
          </a:xfrm>
          <a:prstGeom prst="rect">
            <a:avLst/>
          </a:prstGeom>
          <a:noFill/>
        </p:spPr>
        <p:txBody>
          <a:bodyPr wrap="square" rtlCol="0">
            <a:spAutoFit/>
          </a:bodyPr>
          <a:lstStyle/>
          <a:p>
            <a:r>
              <a:rPr lang="da-DK" sz="2000" dirty="0">
                <a:solidFill>
                  <a:schemeClr val="bg1"/>
                </a:solidFill>
              </a:rPr>
              <a:t>AMG</a:t>
            </a:r>
          </a:p>
        </p:txBody>
      </p:sp>
      <p:sp>
        <p:nvSpPr>
          <p:cNvPr id="13" name="Tekstfelt 12">
            <a:extLst>
              <a:ext uri="{FF2B5EF4-FFF2-40B4-BE49-F238E27FC236}">
                <a16:creationId xmlns:a16="http://schemas.microsoft.com/office/drawing/2014/main" id="{D927C1A2-C96A-2270-1F4D-FB4654154F21}"/>
              </a:ext>
            </a:extLst>
          </p:cNvPr>
          <p:cNvSpPr txBox="1"/>
          <p:nvPr/>
        </p:nvSpPr>
        <p:spPr>
          <a:xfrm>
            <a:off x="4006947" y="2261756"/>
            <a:ext cx="2227385" cy="246221"/>
          </a:xfrm>
          <a:prstGeom prst="rect">
            <a:avLst/>
          </a:prstGeom>
          <a:noFill/>
        </p:spPr>
        <p:txBody>
          <a:bodyPr wrap="square" rtlCol="0">
            <a:spAutoFit/>
          </a:bodyPr>
          <a:lstStyle/>
          <a:p>
            <a:r>
              <a:rPr lang="da-DK" sz="1000" dirty="0">
                <a:solidFill>
                  <a:schemeClr val="bg1"/>
                </a:solidFill>
              </a:rPr>
              <a:t>Hoved MED-udvalg</a:t>
            </a:r>
          </a:p>
        </p:txBody>
      </p:sp>
      <p:sp>
        <p:nvSpPr>
          <p:cNvPr id="14" name="Tekstfelt 13">
            <a:extLst>
              <a:ext uri="{FF2B5EF4-FFF2-40B4-BE49-F238E27FC236}">
                <a16:creationId xmlns:a16="http://schemas.microsoft.com/office/drawing/2014/main" id="{FAE3382E-A710-BABC-11D5-1379E0AE51DA}"/>
              </a:ext>
            </a:extLst>
          </p:cNvPr>
          <p:cNvSpPr txBox="1"/>
          <p:nvPr/>
        </p:nvSpPr>
        <p:spPr>
          <a:xfrm>
            <a:off x="4131318" y="3175000"/>
            <a:ext cx="1190960" cy="246221"/>
          </a:xfrm>
          <a:prstGeom prst="rect">
            <a:avLst/>
          </a:prstGeom>
          <a:noFill/>
        </p:spPr>
        <p:txBody>
          <a:bodyPr wrap="square" rtlCol="0">
            <a:spAutoFit/>
          </a:bodyPr>
          <a:lstStyle/>
          <a:p>
            <a:r>
              <a:rPr lang="da-DK" sz="1000" dirty="0">
                <a:solidFill>
                  <a:schemeClr val="bg1"/>
                </a:solidFill>
              </a:rPr>
              <a:t>Sektor MED-udvalg</a:t>
            </a:r>
          </a:p>
        </p:txBody>
      </p:sp>
      <p:sp>
        <p:nvSpPr>
          <p:cNvPr id="15" name="Tekstfelt 14">
            <a:extLst>
              <a:ext uri="{FF2B5EF4-FFF2-40B4-BE49-F238E27FC236}">
                <a16:creationId xmlns:a16="http://schemas.microsoft.com/office/drawing/2014/main" id="{73CAC5B3-3855-8B11-0F4B-7B81D7C2861E}"/>
              </a:ext>
            </a:extLst>
          </p:cNvPr>
          <p:cNvSpPr txBox="1"/>
          <p:nvPr/>
        </p:nvSpPr>
        <p:spPr>
          <a:xfrm>
            <a:off x="4006946" y="4222698"/>
            <a:ext cx="1432561" cy="246221"/>
          </a:xfrm>
          <a:prstGeom prst="rect">
            <a:avLst/>
          </a:prstGeom>
          <a:noFill/>
        </p:spPr>
        <p:txBody>
          <a:bodyPr wrap="square" rtlCol="0">
            <a:spAutoFit/>
          </a:bodyPr>
          <a:lstStyle/>
          <a:p>
            <a:r>
              <a:rPr lang="da-DK" sz="1000" dirty="0">
                <a:solidFill>
                  <a:schemeClr val="bg1"/>
                </a:solidFill>
              </a:rPr>
              <a:t>Område MED-udvalg</a:t>
            </a:r>
          </a:p>
        </p:txBody>
      </p:sp>
      <p:sp>
        <p:nvSpPr>
          <p:cNvPr id="16" name="Tekstfelt 15">
            <a:extLst>
              <a:ext uri="{FF2B5EF4-FFF2-40B4-BE49-F238E27FC236}">
                <a16:creationId xmlns:a16="http://schemas.microsoft.com/office/drawing/2014/main" id="{D50A1013-9A43-9E03-D190-83CA505D7223}"/>
              </a:ext>
            </a:extLst>
          </p:cNvPr>
          <p:cNvSpPr txBox="1"/>
          <p:nvPr/>
        </p:nvSpPr>
        <p:spPr>
          <a:xfrm>
            <a:off x="4054050" y="5147285"/>
            <a:ext cx="1190960" cy="246221"/>
          </a:xfrm>
          <a:prstGeom prst="rect">
            <a:avLst/>
          </a:prstGeom>
          <a:noFill/>
        </p:spPr>
        <p:txBody>
          <a:bodyPr wrap="square" rtlCol="0">
            <a:spAutoFit/>
          </a:bodyPr>
          <a:lstStyle/>
          <a:p>
            <a:r>
              <a:rPr lang="da-DK" sz="1000" dirty="0">
                <a:solidFill>
                  <a:schemeClr val="bg1"/>
                </a:solidFill>
              </a:rPr>
              <a:t>Lokal MED-udvalg</a:t>
            </a:r>
          </a:p>
        </p:txBody>
      </p:sp>
      <p:sp>
        <p:nvSpPr>
          <p:cNvPr id="17" name="Tekstfelt 16">
            <a:extLst>
              <a:ext uri="{FF2B5EF4-FFF2-40B4-BE49-F238E27FC236}">
                <a16:creationId xmlns:a16="http://schemas.microsoft.com/office/drawing/2014/main" id="{B9CC1339-F419-8D0C-537D-DB81F5C1CB22}"/>
              </a:ext>
            </a:extLst>
          </p:cNvPr>
          <p:cNvSpPr txBox="1"/>
          <p:nvPr/>
        </p:nvSpPr>
        <p:spPr>
          <a:xfrm>
            <a:off x="4054050" y="6174205"/>
            <a:ext cx="1345704" cy="246221"/>
          </a:xfrm>
          <a:prstGeom prst="rect">
            <a:avLst/>
          </a:prstGeom>
          <a:noFill/>
        </p:spPr>
        <p:txBody>
          <a:bodyPr wrap="square" rtlCol="0">
            <a:spAutoFit/>
          </a:bodyPr>
          <a:lstStyle/>
          <a:p>
            <a:r>
              <a:rPr lang="da-DK" sz="1000" dirty="0">
                <a:solidFill>
                  <a:schemeClr val="bg1"/>
                </a:solidFill>
              </a:rPr>
              <a:t>Arbejdsmiljøgruppe</a:t>
            </a:r>
          </a:p>
        </p:txBody>
      </p:sp>
      <p:sp>
        <p:nvSpPr>
          <p:cNvPr id="21" name="Rektangel 20">
            <a:extLst>
              <a:ext uri="{FF2B5EF4-FFF2-40B4-BE49-F238E27FC236}">
                <a16:creationId xmlns:a16="http://schemas.microsoft.com/office/drawing/2014/main" id="{D8C27696-9EC6-22A8-981C-948CBFD54070}"/>
              </a:ext>
            </a:extLst>
          </p:cNvPr>
          <p:cNvSpPr/>
          <p:nvPr/>
        </p:nvSpPr>
        <p:spPr>
          <a:xfrm>
            <a:off x="1327603" y="5844309"/>
            <a:ext cx="3073068" cy="461665"/>
          </a:xfrm>
          <a:prstGeom prst="rect">
            <a:avLst/>
          </a:prstGeom>
        </p:spPr>
        <p:txBody>
          <a:bodyPr wrap="square">
            <a:spAutoFit/>
          </a:bodyPr>
          <a:lstStyle/>
          <a:p>
            <a:pPr lvl="0">
              <a:spcBef>
                <a:spcPts val="300"/>
              </a:spcBef>
              <a:spcAft>
                <a:spcPts val="0"/>
              </a:spcAft>
            </a:pPr>
            <a:r>
              <a:rPr lang="da-DK" sz="1200" dirty="0">
                <a:solidFill>
                  <a:schemeClr val="bg1"/>
                </a:solidFill>
                <a:latin typeface="Arial" panose="020B0604020202020204" pitchFamily="34" charset="0"/>
                <a:ea typeface="Verdana" panose="020B0604030504040204" pitchFamily="34" charset="0"/>
                <a:cs typeface="Arial" panose="020B0604020202020204" pitchFamily="34" charset="0"/>
              </a:rPr>
              <a:t>Arbejdsleder og arbejdsmiljørepræsentant varetager de daglige opgaver</a:t>
            </a:r>
          </a:p>
        </p:txBody>
      </p:sp>
      <p:sp>
        <p:nvSpPr>
          <p:cNvPr id="34" name="Tekstfelt 33">
            <a:extLst>
              <a:ext uri="{FF2B5EF4-FFF2-40B4-BE49-F238E27FC236}">
                <a16:creationId xmlns:a16="http://schemas.microsoft.com/office/drawing/2014/main" id="{B30638CE-E255-CAC5-ECAE-B210EB8C5B48}"/>
              </a:ext>
            </a:extLst>
          </p:cNvPr>
          <p:cNvSpPr txBox="1"/>
          <p:nvPr/>
        </p:nvSpPr>
        <p:spPr>
          <a:xfrm>
            <a:off x="3581188" y="5966600"/>
            <a:ext cx="2227385" cy="400110"/>
          </a:xfrm>
          <a:prstGeom prst="rect">
            <a:avLst/>
          </a:prstGeom>
          <a:noFill/>
        </p:spPr>
        <p:txBody>
          <a:bodyPr wrap="square" rtlCol="0">
            <a:spAutoFit/>
          </a:bodyPr>
          <a:lstStyle/>
          <a:p>
            <a:r>
              <a:rPr lang="da-DK" sz="2000" dirty="0">
                <a:solidFill>
                  <a:schemeClr val="bg1"/>
                </a:solidFill>
              </a:rPr>
              <a:t>AMG</a:t>
            </a:r>
          </a:p>
        </p:txBody>
      </p:sp>
      <p:sp>
        <p:nvSpPr>
          <p:cNvPr id="35" name="Tekstfelt 34">
            <a:extLst>
              <a:ext uri="{FF2B5EF4-FFF2-40B4-BE49-F238E27FC236}">
                <a16:creationId xmlns:a16="http://schemas.microsoft.com/office/drawing/2014/main" id="{3F1FA44A-4201-8450-584D-6E98608B1E51}"/>
              </a:ext>
            </a:extLst>
          </p:cNvPr>
          <p:cNvSpPr txBox="1"/>
          <p:nvPr/>
        </p:nvSpPr>
        <p:spPr>
          <a:xfrm>
            <a:off x="3340865" y="2367615"/>
            <a:ext cx="2227385" cy="246221"/>
          </a:xfrm>
          <a:prstGeom prst="rect">
            <a:avLst/>
          </a:prstGeom>
          <a:noFill/>
        </p:spPr>
        <p:txBody>
          <a:bodyPr wrap="square" rtlCol="0">
            <a:spAutoFit/>
          </a:bodyPr>
          <a:lstStyle/>
          <a:p>
            <a:r>
              <a:rPr lang="da-DK" sz="1000" dirty="0">
                <a:solidFill>
                  <a:schemeClr val="bg1"/>
                </a:solidFill>
              </a:rPr>
              <a:t>Hoved MED-udvalg</a:t>
            </a:r>
          </a:p>
        </p:txBody>
      </p:sp>
      <p:sp>
        <p:nvSpPr>
          <p:cNvPr id="36" name="Tekstfelt 35">
            <a:extLst>
              <a:ext uri="{FF2B5EF4-FFF2-40B4-BE49-F238E27FC236}">
                <a16:creationId xmlns:a16="http://schemas.microsoft.com/office/drawing/2014/main" id="{92D8C76C-8E7D-76F9-95B8-AD75BC0A3D1F}"/>
              </a:ext>
            </a:extLst>
          </p:cNvPr>
          <p:cNvSpPr txBox="1"/>
          <p:nvPr/>
        </p:nvSpPr>
        <p:spPr>
          <a:xfrm>
            <a:off x="3465236" y="3280859"/>
            <a:ext cx="1190960" cy="246221"/>
          </a:xfrm>
          <a:prstGeom prst="rect">
            <a:avLst/>
          </a:prstGeom>
          <a:noFill/>
        </p:spPr>
        <p:txBody>
          <a:bodyPr wrap="square" rtlCol="0">
            <a:spAutoFit/>
          </a:bodyPr>
          <a:lstStyle/>
          <a:p>
            <a:r>
              <a:rPr lang="da-DK" sz="1000" dirty="0">
                <a:solidFill>
                  <a:schemeClr val="bg1"/>
                </a:solidFill>
              </a:rPr>
              <a:t>Sektor MED-udvalg</a:t>
            </a:r>
          </a:p>
        </p:txBody>
      </p:sp>
      <p:sp>
        <p:nvSpPr>
          <p:cNvPr id="37" name="Tekstfelt 36">
            <a:extLst>
              <a:ext uri="{FF2B5EF4-FFF2-40B4-BE49-F238E27FC236}">
                <a16:creationId xmlns:a16="http://schemas.microsoft.com/office/drawing/2014/main" id="{7732F8F1-F962-DDA5-2B6F-9F0BFDEA304F}"/>
              </a:ext>
            </a:extLst>
          </p:cNvPr>
          <p:cNvSpPr txBox="1"/>
          <p:nvPr/>
        </p:nvSpPr>
        <p:spPr>
          <a:xfrm>
            <a:off x="3340864" y="4328557"/>
            <a:ext cx="1432561" cy="246221"/>
          </a:xfrm>
          <a:prstGeom prst="rect">
            <a:avLst/>
          </a:prstGeom>
          <a:noFill/>
        </p:spPr>
        <p:txBody>
          <a:bodyPr wrap="square" rtlCol="0">
            <a:spAutoFit/>
          </a:bodyPr>
          <a:lstStyle/>
          <a:p>
            <a:r>
              <a:rPr lang="da-DK" sz="1000" dirty="0">
                <a:solidFill>
                  <a:schemeClr val="bg1"/>
                </a:solidFill>
              </a:rPr>
              <a:t>Område MED-udvalg</a:t>
            </a:r>
          </a:p>
        </p:txBody>
      </p:sp>
      <p:sp>
        <p:nvSpPr>
          <p:cNvPr id="38" name="Tekstfelt 37">
            <a:extLst>
              <a:ext uri="{FF2B5EF4-FFF2-40B4-BE49-F238E27FC236}">
                <a16:creationId xmlns:a16="http://schemas.microsoft.com/office/drawing/2014/main" id="{F456656C-1A4B-35D4-88D7-A68D5C089384}"/>
              </a:ext>
            </a:extLst>
          </p:cNvPr>
          <p:cNvSpPr txBox="1"/>
          <p:nvPr/>
        </p:nvSpPr>
        <p:spPr>
          <a:xfrm>
            <a:off x="2606925" y="5286990"/>
            <a:ext cx="3131433" cy="246221"/>
          </a:xfrm>
          <a:prstGeom prst="rect">
            <a:avLst/>
          </a:prstGeom>
          <a:noFill/>
        </p:spPr>
        <p:txBody>
          <a:bodyPr wrap="square" rtlCol="0">
            <a:spAutoFit/>
          </a:bodyPr>
          <a:lstStyle/>
          <a:p>
            <a:r>
              <a:rPr lang="da-DK" sz="1000" dirty="0">
                <a:solidFill>
                  <a:schemeClr val="bg1"/>
                </a:solidFill>
              </a:rPr>
              <a:t>Lokal MED-udvalg/personalemøde med MED-status</a:t>
            </a:r>
          </a:p>
        </p:txBody>
      </p:sp>
      <p:sp>
        <p:nvSpPr>
          <p:cNvPr id="39" name="Tekstfelt 38">
            <a:extLst>
              <a:ext uri="{FF2B5EF4-FFF2-40B4-BE49-F238E27FC236}">
                <a16:creationId xmlns:a16="http://schemas.microsoft.com/office/drawing/2014/main" id="{768102B3-2089-9FB4-B049-85274FFCDBE9}"/>
              </a:ext>
            </a:extLst>
          </p:cNvPr>
          <p:cNvSpPr txBox="1"/>
          <p:nvPr/>
        </p:nvSpPr>
        <p:spPr>
          <a:xfrm>
            <a:off x="3387968" y="6280064"/>
            <a:ext cx="1345704" cy="246221"/>
          </a:xfrm>
          <a:prstGeom prst="rect">
            <a:avLst/>
          </a:prstGeom>
          <a:noFill/>
        </p:spPr>
        <p:txBody>
          <a:bodyPr wrap="square" rtlCol="0">
            <a:spAutoFit/>
          </a:bodyPr>
          <a:lstStyle/>
          <a:p>
            <a:r>
              <a:rPr lang="da-DK" sz="1000" dirty="0">
                <a:solidFill>
                  <a:schemeClr val="bg1"/>
                </a:solidFill>
              </a:rPr>
              <a:t>Arbejdsmiljøgruppe</a:t>
            </a:r>
          </a:p>
        </p:txBody>
      </p:sp>
      <p:pic>
        <p:nvPicPr>
          <p:cNvPr id="3" name="Billede 2">
            <a:extLst>
              <a:ext uri="{FF2B5EF4-FFF2-40B4-BE49-F238E27FC236}">
                <a16:creationId xmlns:a16="http://schemas.microsoft.com/office/drawing/2014/main" id="{498D6611-63B4-7345-A08E-8AA6CD8D0C96}"/>
              </a:ext>
            </a:extLst>
          </p:cNvPr>
          <p:cNvPicPr>
            <a:picLocks noChangeAspect="1"/>
          </p:cNvPicPr>
          <p:nvPr/>
        </p:nvPicPr>
        <p:blipFill>
          <a:blip r:embed="rId3"/>
          <a:stretch>
            <a:fillRect/>
          </a:stretch>
        </p:blipFill>
        <p:spPr>
          <a:xfrm>
            <a:off x="1083376" y="1997739"/>
            <a:ext cx="6466892" cy="4368971"/>
          </a:xfrm>
          <a:prstGeom prst="rect">
            <a:avLst/>
          </a:prstGeom>
        </p:spPr>
      </p:pic>
      <p:sp>
        <p:nvSpPr>
          <p:cNvPr id="4" name="Rektangel 3">
            <a:extLst>
              <a:ext uri="{FF2B5EF4-FFF2-40B4-BE49-F238E27FC236}">
                <a16:creationId xmlns:a16="http://schemas.microsoft.com/office/drawing/2014/main" id="{9061E9EE-C692-4F4E-0953-58148B185EC3}"/>
              </a:ext>
            </a:extLst>
          </p:cNvPr>
          <p:cNvSpPr/>
          <p:nvPr/>
        </p:nvSpPr>
        <p:spPr>
          <a:xfrm>
            <a:off x="3449401" y="1402095"/>
            <a:ext cx="2784931" cy="623310"/>
          </a:xfrm>
          <a:prstGeom prst="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7E4B5E72-83A6-A155-5205-9B0117B98A12}"/>
              </a:ext>
            </a:extLst>
          </p:cNvPr>
          <p:cNvSpPr txBox="1"/>
          <p:nvPr/>
        </p:nvSpPr>
        <p:spPr>
          <a:xfrm>
            <a:off x="3449401" y="1481277"/>
            <a:ext cx="2960230" cy="461665"/>
          </a:xfrm>
          <a:prstGeom prst="rect">
            <a:avLst/>
          </a:prstGeom>
          <a:noFill/>
        </p:spPr>
        <p:txBody>
          <a:bodyPr wrap="square">
            <a:spAutoFit/>
          </a:bodyPr>
          <a:lstStyle/>
          <a:p>
            <a:pPr lvl="0" algn="l">
              <a:spcBef>
                <a:spcPts val="1200"/>
              </a:spcBef>
              <a:spcAft>
                <a:spcPts val="0"/>
              </a:spcAft>
            </a:pPr>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MED-udvalgene varetager de overordnede/strategiske opgaver</a:t>
            </a:r>
            <a:endParaRPr lang="da-DK" sz="1200" dirty="0">
              <a:solidFill>
                <a:srgbClr val="000000"/>
              </a:solidFill>
              <a:effectLst/>
              <a:latin typeface="Arial" panose="020B0604020202020204" pitchFamily="34" charset="0"/>
              <a:ea typeface="Verdana" panose="020B0604030504040204" pitchFamily="34" charset="0"/>
              <a:cs typeface="Arial" panose="020B0604020202020204" pitchFamily="34" charset="0"/>
            </a:endParaRPr>
          </a:p>
        </p:txBody>
      </p:sp>
      <p:pic>
        <p:nvPicPr>
          <p:cNvPr id="6" name="Billede 5">
            <a:extLst>
              <a:ext uri="{FF2B5EF4-FFF2-40B4-BE49-F238E27FC236}">
                <a16:creationId xmlns:a16="http://schemas.microsoft.com/office/drawing/2014/main" id="{62A5395C-5B47-9825-757E-D27EB4692511}"/>
              </a:ext>
            </a:extLst>
          </p:cNvPr>
          <p:cNvPicPr>
            <a:picLocks noChangeAspect="1"/>
          </p:cNvPicPr>
          <p:nvPr/>
        </p:nvPicPr>
        <p:blipFill>
          <a:blip r:embed="rId4"/>
          <a:stretch>
            <a:fillRect/>
          </a:stretch>
        </p:blipFill>
        <p:spPr>
          <a:xfrm>
            <a:off x="2571442" y="1402095"/>
            <a:ext cx="951085" cy="623310"/>
          </a:xfrm>
          <a:prstGeom prst="rect">
            <a:avLst/>
          </a:prstGeom>
        </p:spPr>
      </p:pic>
      <p:pic>
        <p:nvPicPr>
          <p:cNvPr id="7" name="Pladsholder til indhold 4" descr="Markér med flag med massiv udfyldning">
            <a:extLst>
              <a:ext uri="{FF2B5EF4-FFF2-40B4-BE49-F238E27FC236}">
                <a16:creationId xmlns:a16="http://schemas.microsoft.com/office/drawing/2014/main" id="{C6FFEB65-7891-1BA6-E90E-F1C9D79D07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40199" flipH="1">
            <a:off x="3539491" y="2025801"/>
            <a:ext cx="548165" cy="646331"/>
          </a:xfrm>
          <a:prstGeom prst="rect">
            <a:avLst/>
          </a:prstGeom>
        </p:spPr>
      </p:pic>
      <p:pic>
        <p:nvPicPr>
          <p:cNvPr id="8" name="Pladsholder til indhold 4" descr="Markér med flag med massiv udfyldning">
            <a:extLst>
              <a:ext uri="{FF2B5EF4-FFF2-40B4-BE49-F238E27FC236}">
                <a16:creationId xmlns:a16="http://schemas.microsoft.com/office/drawing/2014/main" id="{CBC66FED-5E66-1988-7161-4FDFF59EDB7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40199" flipH="1">
            <a:off x="3053368" y="2816925"/>
            <a:ext cx="548165" cy="646331"/>
          </a:xfrm>
          <a:prstGeom prst="rect">
            <a:avLst/>
          </a:prstGeom>
        </p:spPr>
      </p:pic>
      <p:pic>
        <p:nvPicPr>
          <p:cNvPr id="9" name="Pladsholder til indhold 4" descr="Markér med flag med massiv udfyldning">
            <a:extLst>
              <a:ext uri="{FF2B5EF4-FFF2-40B4-BE49-F238E27FC236}">
                <a16:creationId xmlns:a16="http://schemas.microsoft.com/office/drawing/2014/main" id="{27EE1B52-9102-3373-4BE1-5029606D10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40199" flipH="1">
            <a:off x="2336952" y="3706056"/>
            <a:ext cx="548165" cy="646331"/>
          </a:xfrm>
          <a:prstGeom prst="rect">
            <a:avLst/>
          </a:prstGeom>
        </p:spPr>
      </p:pic>
      <p:pic>
        <p:nvPicPr>
          <p:cNvPr id="40" name="Pladsholder til indhold 4" descr="Markér med flag med massiv udfyldning">
            <a:extLst>
              <a:ext uri="{FF2B5EF4-FFF2-40B4-BE49-F238E27FC236}">
                <a16:creationId xmlns:a16="http://schemas.microsoft.com/office/drawing/2014/main" id="{ED0609F6-368B-7125-48BA-3A6B8C490A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40199" flipH="1">
            <a:off x="1700628" y="4558136"/>
            <a:ext cx="548165" cy="646331"/>
          </a:xfrm>
          <a:prstGeom prst="rect">
            <a:avLst/>
          </a:prstGeom>
        </p:spPr>
      </p:pic>
      <p:pic>
        <p:nvPicPr>
          <p:cNvPr id="41" name="Pladsholder til indhold 4" descr="Markér med flag med massiv udfyldning">
            <a:extLst>
              <a:ext uri="{FF2B5EF4-FFF2-40B4-BE49-F238E27FC236}">
                <a16:creationId xmlns:a16="http://schemas.microsoft.com/office/drawing/2014/main" id="{5E03B1DD-182C-94C4-7C64-8ED41E17A2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440199" flipH="1">
            <a:off x="1044742" y="5386605"/>
            <a:ext cx="548165" cy="646331"/>
          </a:xfrm>
          <a:prstGeom prst="rect">
            <a:avLst/>
          </a:prstGeom>
        </p:spPr>
      </p:pic>
      <p:sp>
        <p:nvSpPr>
          <p:cNvPr id="42" name="Tekstfelt 41">
            <a:extLst>
              <a:ext uri="{FF2B5EF4-FFF2-40B4-BE49-F238E27FC236}">
                <a16:creationId xmlns:a16="http://schemas.microsoft.com/office/drawing/2014/main" id="{3EC1C150-8829-B1E4-0945-548D9EE32836}"/>
              </a:ext>
            </a:extLst>
          </p:cNvPr>
          <p:cNvSpPr txBox="1"/>
          <p:nvPr/>
        </p:nvSpPr>
        <p:spPr>
          <a:xfrm>
            <a:off x="3638612" y="2077265"/>
            <a:ext cx="237742" cy="246221"/>
          </a:xfrm>
          <a:prstGeom prst="rect">
            <a:avLst/>
          </a:prstGeom>
          <a:noFill/>
        </p:spPr>
        <p:txBody>
          <a:bodyPr wrap="square" rtlCol="0">
            <a:spAutoFit/>
          </a:bodyPr>
          <a:lstStyle/>
          <a:p>
            <a:r>
              <a:rPr lang="da-DK" sz="1000" b="1" dirty="0">
                <a:solidFill>
                  <a:schemeClr val="bg1"/>
                </a:solidFill>
              </a:rPr>
              <a:t>1</a:t>
            </a:r>
          </a:p>
        </p:txBody>
      </p:sp>
      <p:sp>
        <p:nvSpPr>
          <p:cNvPr id="43" name="Tekstfelt 42">
            <a:extLst>
              <a:ext uri="{FF2B5EF4-FFF2-40B4-BE49-F238E27FC236}">
                <a16:creationId xmlns:a16="http://schemas.microsoft.com/office/drawing/2014/main" id="{40BC030F-552C-8C02-0DA7-FEFFB7D76EE1}"/>
              </a:ext>
            </a:extLst>
          </p:cNvPr>
          <p:cNvSpPr txBox="1"/>
          <p:nvPr/>
        </p:nvSpPr>
        <p:spPr>
          <a:xfrm>
            <a:off x="2340313" y="3761033"/>
            <a:ext cx="390607" cy="246221"/>
          </a:xfrm>
          <a:prstGeom prst="rect">
            <a:avLst/>
          </a:prstGeom>
          <a:noFill/>
        </p:spPr>
        <p:txBody>
          <a:bodyPr wrap="square" rtlCol="0">
            <a:spAutoFit/>
          </a:bodyPr>
          <a:lstStyle/>
          <a:p>
            <a:r>
              <a:rPr lang="da-DK" sz="1000" b="1" dirty="0">
                <a:solidFill>
                  <a:schemeClr val="bg1"/>
                </a:solidFill>
              </a:rPr>
              <a:t>7</a:t>
            </a:r>
          </a:p>
        </p:txBody>
      </p:sp>
      <p:sp>
        <p:nvSpPr>
          <p:cNvPr id="44" name="Tekstfelt 43">
            <a:extLst>
              <a:ext uri="{FF2B5EF4-FFF2-40B4-BE49-F238E27FC236}">
                <a16:creationId xmlns:a16="http://schemas.microsoft.com/office/drawing/2014/main" id="{DE6857B0-6197-94AD-B35D-AC78140DACB6}"/>
              </a:ext>
            </a:extLst>
          </p:cNvPr>
          <p:cNvSpPr txBox="1"/>
          <p:nvPr/>
        </p:nvSpPr>
        <p:spPr>
          <a:xfrm>
            <a:off x="1688272" y="4635080"/>
            <a:ext cx="439278" cy="246221"/>
          </a:xfrm>
          <a:prstGeom prst="rect">
            <a:avLst/>
          </a:prstGeom>
          <a:noFill/>
        </p:spPr>
        <p:txBody>
          <a:bodyPr wrap="square" rtlCol="0">
            <a:spAutoFit/>
          </a:bodyPr>
          <a:lstStyle/>
          <a:p>
            <a:r>
              <a:rPr lang="da-DK" sz="1000" b="1" dirty="0">
                <a:solidFill>
                  <a:schemeClr val="bg1"/>
                </a:solidFill>
              </a:rPr>
              <a:t>83</a:t>
            </a:r>
          </a:p>
        </p:txBody>
      </p:sp>
      <p:sp>
        <p:nvSpPr>
          <p:cNvPr id="45" name="Tekstfelt 44">
            <a:extLst>
              <a:ext uri="{FF2B5EF4-FFF2-40B4-BE49-F238E27FC236}">
                <a16:creationId xmlns:a16="http://schemas.microsoft.com/office/drawing/2014/main" id="{400A4A22-BCB0-ABB5-DA69-00955678F640}"/>
              </a:ext>
            </a:extLst>
          </p:cNvPr>
          <p:cNvSpPr txBox="1"/>
          <p:nvPr/>
        </p:nvSpPr>
        <p:spPr>
          <a:xfrm>
            <a:off x="973915" y="5463549"/>
            <a:ext cx="501556" cy="246221"/>
          </a:xfrm>
          <a:prstGeom prst="rect">
            <a:avLst/>
          </a:prstGeom>
          <a:noFill/>
        </p:spPr>
        <p:txBody>
          <a:bodyPr wrap="square" rtlCol="0">
            <a:spAutoFit/>
          </a:bodyPr>
          <a:lstStyle/>
          <a:p>
            <a:r>
              <a:rPr lang="da-DK" sz="1000" b="1" dirty="0">
                <a:solidFill>
                  <a:schemeClr val="bg1"/>
                </a:solidFill>
              </a:rPr>
              <a:t>130</a:t>
            </a:r>
          </a:p>
        </p:txBody>
      </p:sp>
      <p:sp>
        <p:nvSpPr>
          <p:cNvPr id="46" name="Tekstfelt 45">
            <a:extLst>
              <a:ext uri="{FF2B5EF4-FFF2-40B4-BE49-F238E27FC236}">
                <a16:creationId xmlns:a16="http://schemas.microsoft.com/office/drawing/2014/main" id="{FB5E1DA2-AB6E-D6B6-BC7A-924730197D74}"/>
              </a:ext>
            </a:extLst>
          </p:cNvPr>
          <p:cNvSpPr txBox="1"/>
          <p:nvPr/>
        </p:nvSpPr>
        <p:spPr>
          <a:xfrm>
            <a:off x="3092058" y="2872378"/>
            <a:ext cx="349613" cy="246221"/>
          </a:xfrm>
          <a:prstGeom prst="rect">
            <a:avLst/>
          </a:prstGeom>
          <a:noFill/>
        </p:spPr>
        <p:txBody>
          <a:bodyPr wrap="square" rtlCol="0">
            <a:spAutoFit/>
          </a:bodyPr>
          <a:lstStyle/>
          <a:p>
            <a:r>
              <a:rPr lang="da-DK" sz="1000" b="1" dirty="0">
                <a:solidFill>
                  <a:schemeClr val="bg1"/>
                </a:solidFill>
              </a:rPr>
              <a:t>3</a:t>
            </a:r>
          </a:p>
        </p:txBody>
      </p:sp>
      <p:sp>
        <p:nvSpPr>
          <p:cNvPr id="47" name="Rektangel 46">
            <a:extLst>
              <a:ext uri="{FF2B5EF4-FFF2-40B4-BE49-F238E27FC236}">
                <a16:creationId xmlns:a16="http://schemas.microsoft.com/office/drawing/2014/main" id="{4AEAE627-961C-F9D2-147C-CF35DD7E9C95}"/>
              </a:ext>
            </a:extLst>
          </p:cNvPr>
          <p:cNvSpPr/>
          <p:nvPr/>
        </p:nvSpPr>
        <p:spPr>
          <a:xfrm>
            <a:off x="6474655" y="3761033"/>
            <a:ext cx="2260271" cy="646331"/>
          </a:xfrm>
          <a:prstGeom prst="rect">
            <a:avLst/>
          </a:prstGeom>
        </p:spPr>
        <p:txBody>
          <a:bodyPr wrap="square">
            <a:spAutoFit/>
          </a:bodyPr>
          <a:lstStyle/>
          <a:p>
            <a:pPr algn="l">
              <a:spcBef>
                <a:spcPts val="300"/>
              </a:spcBef>
              <a:spcAft>
                <a:spcPts val="0"/>
              </a:spcAft>
            </a:pPr>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Afdelingschef og medarbejdere håndterer sager på afdelingsniveau</a:t>
            </a:r>
          </a:p>
        </p:txBody>
      </p:sp>
      <p:sp>
        <p:nvSpPr>
          <p:cNvPr id="48" name="Rektangel 47">
            <a:extLst>
              <a:ext uri="{FF2B5EF4-FFF2-40B4-BE49-F238E27FC236}">
                <a16:creationId xmlns:a16="http://schemas.microsoft.com/office/drawing/2014/main" id="{3266BFFD-A3DE-9A87-CE9F-A15BCF6A9248}"/>
              </a:ext>
            </a:extLst>
          </p:cNvPr>
          <p:cNvSpPr/>
          <p:nvPr/>
        </p:nvSpPr>
        <p:spPr>
          <a:xfrm>
            <a:off x="7221119" y="4677429"/>
            <a:ext cx="2404875" cy="646331"/>
          </a:xfrm>
          <a:prstGeom prst="rect">
            <a:avLst/>
          </a:prstGeom>
        </p:spPr>
        <p:txBody>
          <a:bodyPr wrap="square">
            <a:spAutoFit/>
          </a:bodyPr>
          <a:lstStyle/>
          <a:p>
            <a:pPr algn="l">
              <a:spcBef>
                <a:spcPts val="300"/>
              </a:spcBef>
              <a:spcAft>
                <a:spcPts val="0"/>
              </a:spcAft>
            </a:pPr>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Ledelsen og medarbejdere håndterer sager på arbejdspladsniveau</a:t>
            </a:r>
          </a:p>
        </p:txBody>
      </p:sp>
      <p:pic>
        <p:nvPicPr>
          <p:cNvPr id="49" name="Billede 48">
            <a:extLst>
              <a:ext uri="{FF2B5EF4-FFF2-40B4-BE49-F238E27FC236}">
                <a16:creationId xmlns:a16="http://schemas.microsoft.com/office/drawing/2014/main" id="{9DD64388-6DD1-580B-4CC7-00C0D075A133}"/>
              </a:ext>
            </a:extLst>
          </p:cNvPr>
          <p:cNvPicPr>
            <a:picLocks noChangeAspect="1"/>
          </p:cNvPicPr>
          <p:nvPr/>
        </p:nvPicPr>
        <p:blipFill>
          <a:blip r:embed="rId7"/>
          <a:stretch>
            <a:fillRect/>
          </a:stretch>
        </p:blipFill>
        <p:spPr>
          <a:xfrm>
            <a:off x="6710969" y="4813194"/>
            <a:ext cx="548165" cy="320858"/>
          </a:xfrm>
          <a:prstGeom prst="rect">
            <a:avLst/>
          </a:prstGeom>
        </p:spPr>
      </p:pic>
      <p:sp>
        <p:nvSpPr>
          <p:cNvPr id="50" name="Rektangel 49">
            <a:extLst>
              <a:ext uri="{FF2B5EF4-FFF2-40B4-BE49-F238E27FC236}">
                <a16:creationId xmlns:a16="http://schemas.microsoft.com/office/drawing/2014/main" id="{B0AACB39-44D9-63A9-EDCD-C8376E218D56}"/>
              </a:ext>
            </a:extLst>
          </p:cNvPr>
          <p:cNvSpPr/>
          <p:nvPr/>
        </p:nvSpPr>
        <p:spPr>
          <a:xfrm>
            <a:off x="5952757" y="2930790"/>
            <a:ext cx="2772832" cy="461665"/>
          </a:xfrm>
          <a:prstGeom prst="rect">
            <a:avLst/>
          </a:prstGeom>
        </p:spPr>
        <p:txBody>
          <a:bodyPr wrap="square">
            <a:spAutoFit/>
          </a:bodyPr>
          <a:lstStyle/>
          <a:p>
            <a:pPr algn="l">
              <a:spcBef>
                <a:spcPts val="300"/>
              </a:spcBef>
              <a:spcAft>
                <a:spcPts val="0"/>
              </a:spcAft>
            </a:pPr>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Direktør og medarbejdere håndterer sager på forvaltningsniveau</a:t>
            </a:r>
          </a:p>
        </p:txBody>
      </p:sp>
      <p:pic>
        <p:nvPicPr>
          <p:cNvPr id="51" name="Billede 50">
            <a:extLst>
              <a:ext uri="{FF2B5EF4-FFF2-40B4-BE49-F238E27FC236}">
                <a16:creationId xmlns:a16="http://schemas.microsoft.com/office/drawing/2014/main" id="{CF9486A1-38BD-3026-FB60-54436652AA31}"/>
              </a:ext>
            </a:extLst>
          </p:cNvPr>
          <p:cNvPicPr>
            <a:picLocks noChangeAspect="1"/>
          </p:cNvPicPr>
          <p:nvPr/>
        </p:nvPicPr>
        <p:blipFill>
          <a:blip r:embed="rId7"/>
          <a:stretch>
            <a:fillRect/>
          </a:stretch>
        </p:blipFill>
        <p:spPr>
          <a:xfrm>
            <a:off x="5404592" y="3091768"/>
            <a:ext cx="548165" cy="320858"/>
          </a:xfrm>
          <a:prstGeom prst="rect">
            <a:avLst/>
          </a:prstGeom>
        </p:spPr>
      </p:pic>
      <p:sp>
        <p:nvSpPr>
          <p:cNvPr id="52" name="Rektangel 51">
            <a:extLst>
              <a:ext uri="{FF2B5EF4-FFF2-40B4-BE49-F238E27FC236}">
                <a16:creationId xmlns:a16="http://schemas.microsoft.com/office/drawing/2014/main" id="{DF47FE01-0AA5-CAC5-E5A3-B0C72CB83F96}"/>
              </a:ext>
            </a:extLst>
          </p:cNvPr>
          <p:cNvSpPr/>
          <p:nvPr/>
        </p:nvSpPr>
        <p:spPr>
          <a:xfrm>
            <a:off x="5389760" y="2286276"/>
            <a:ext cx="2960229" cy="461665"/>
          </a:xfrm>
          <a:prstGeom prst="rect">
            <a:avLst/>
          </a:prstGeom>
        </p:spPr>
        <p:txBody>
          <a:bodyPr wrap="square">
            <a:spAutoFit/>
          </a:bodyPr>
          <a:lstStyle/>
          <a:p>
            <a:pPr algn="l"/>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Direktionen og medarbejdere håndterer sager på organisationsniveau </a:t>
            </a:r>
            <a:endParaRPr lang="da-DK" sz="1200" dirty="0">
              <a:latin typeface="Arial" panose="020B0604020202020204" pitchFamily="34" charset="0"/>
              <a:ea typeface="Verdana" panose="020B0604030504040204" pitchFamily="34" charset="0"/>
              <a:cs typeface="Arial" panose="020B0604020202020204" pitchFamily="34" charset="0"/>
            </a:endParaRPr>
          </a:p>
        </p:txBody>
      </p:sp>
      <p:pic>
        <p:nvPicPr>
          <p:cNvPr id="53" name="Billede 52">
            <a:extLst>
              <a:ext uri="{FF2B5EF4-FFF2-40B4-BE49-F238E27FC236}">
                <a16:creationId xmlns:a16="http://schemas.microsoft.com/office/drawing/2014/main" id="{08493CB1-B2F7-200E-BEBA-7E5EAA95D4C6}"/>
              </a:ext>
            </a:extLst>
          </p:cNvPr>
          <p:cNvPicPr>
            <a:picLocks noChangeAspect="1"/>
          </p:cNvPicPr>
          <p:nvPr/>
        </p:nvPicPr>
        <p:blipFill>
          <a:blip r:embed="rId7"/>
          <a:stretch>
            <a:fillRect/>
          </a:stretch>
        </p:blipFill>
        <p:spPr>
          <a:xfrm>
            <a:off x="4841596" y="2398930"/>
            <a:ext cx="548165" cy="320858"/>
          </a:xfrm>
          <a:prstGeom prst="rect">
            <a:avLst/>
          </a:prstGeom>
        </p:spPr>
      </p:pic>
      <p:pic>
        <p:nvPicPr>
          <p:cNvPr id="64" name="Billede 63">
            <a:extLst>
              <a:ext uri="{FF2B5EF4-FFF2-40B4-BE49-F238E27FC236}">
                <a16:creationId xmlns:a16="http://schemas.microsoft.com/office/drawing/2014/main" id="{DEB5A4D4-2AAB-D4C7-25AC-E6C380B2BAFD}"/>
              </a:ext>
            </a:extLst>
          </p:cNvPr>
          <p:cNvPicPr>
            <a:picLocks noChangeAspect="1"/>
          </p:cNvPicPr>
          <p:nvPr/>
        </p:nvPicPr>
        <p:blipFill>
          <a:blip r:embed="rId8"/>
          <a:stretch>
            <a:fillRect/>
          </a:stretch>
        </p:blipFill>
        <p:spPr>
          <a:xfrm>
            <a:off x="7409302" y="5561542"/>
            <a:ext cx="266941" cy="269811"/>
          </a:xfrm>
          <a:prstGeom prst="rect">
            <a:avLst/>
          </a:prstGeom>
        </p:spPr>
      </p:pic>
      <p:pic>
        <p:nvPicPr>
          <p:cNvPr id="65" name="Billede 64">
            <a:extLst>
              <a:ext uri="{FF2B5EF4-FFF2-40B4-BE49-F238E27FC236}">
                <a16:creationId xmlns:a16="http://schemas.microsoft.com/office/drawing/2014/main" id="{2BBE6B96-8BC8-7669-BE56-FB0E8C4B0846}"/>
              </a:ext>
            </a:extLst>
          </p:cNvPr>
          <p:cNvPicPr>
            <a:picLocks noChangeAspect="1"/>
          </p:cNvPicPr>
          <p:nvPr/>
        </p:nvPicPr>
        <p:blipFill rotWithShape="1">
          <a:blip r:embed="rId9"/>
          <a:srcRect b="8509"/>
          <a:stretch/>
        </p:blipFill>
        <p:spPr>
          <a:xfrm>
            <a:off x="7649639" y="5561542"/>
            <a:ext cx="269668" cy="269812"/>
          </a:xfrm>
          <a:prstGeom prst="rect">
            <a:avLst/>
          </a:prstGeom>
        </p:spPr>
      </p:pic>
      <p:sp>
        <p:nvSpPr>
          <p:cNvPr id="66" name="Rektangel 65">
            <a:extLst>
              <a:ext uri="{FF2B5EF4-FFF2-40B4-BE49-F238E27FC236}">
                <a16:creationId xmlns:a16="http://schemas.microsoft.com/office/drawing/2014/main" id="{8BC962E4-399F-2EAC-5DB0-7FD02921C8A1}"/>
              </a:ext>
            </a:extLst>
          </p:cNvPr>
          <p:cNvSpPr/>
          <p:nvPr/>
        </p:nvSpPr>
        <p:spPr>
          <a:xfrm>
            <a:off x="7409302" y="5868964"/>
            <a:ext cx="1552975" cy="1015663"/>
          </a:xfrm>
          <a:prstGeom prst="rect">
            <a:avLst/>
          </a:prstGeom>
          <a:noFill/>
        </p:spPr>
        <p:txBody>
          <a:bodyPr wrap="square">
            <a:spAutoFit/>
          </a:bodyPr>
          <a:lstStyle/>
          <a:p>
            <a:pPr algn="l">
              <a:spcBef>
                <a:spcPts val="300"/>
              </a:spcBef>
              <a:spcAft>
                <a:spcPts val="0"/>
              </a:spcAft>
            </a:pPr>
            <a:r>
              <a:rPr lang="da-DK" sz="1200" dirty="0">
                <a:solidFill>
                  <a:srgbClr val="000000"/>
                </a:solidFill>
                <a:latin typeface="Arial" panose="020B0604020202020204" pitchFamily="34" charset="0"/>
                <a:ea typeface="Verdana" panose="020B0604030504040204" pitchFamily="34" charset="0"/>
                <a:cs typeface="Arial" panose="020B0604020202020204" pitchFamily="34" charset="0"/>
              </a:rPr>
              <a:t>AL og AMR håndterer daglige arbejdsmiljøopgaver på arbejdspladsniveau</a:t>
            </a:r>
          </a:p>
        </p:txBody>
      </p:sp>
      <p:sp>
        <p:nvSpPr>
          <p:cNvPr id="67" name="Ellipse 66">
            <a:extLst>
              <a:ext uri="{FF2B5EF4-FFF2-40B4-BE49-F238E27FC236}">
                <a16:creationId xmlns:a16="http://schemas.microsoft.com/office/drawing/2014/main" id="{BD25FE97-BAA7-A501-DF29-763AF2FB8260}"/>
              </a:ext>
            </a:extLst>
          </p:cNvPr>
          <p:cNvSpPr/>
          <p:nvPr/>
        </p:nvSpPr>
        <p:spPr>
          <a:xfrm>
            <a:off x="7277267" y="5712540"/>
            <a:ext cx="739988" cy="23762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3" name="Billede 72">
            <a:extLst>
              <a:ext uri="{FF2B5EF4-FFF2-40B4-BE49-F238E27FC236}">
                <a16:creationId xmlns:a16="http://schemas.microsoft.com/office/drawing/2014/main" id="{48705FE6-09B2-41B7-C5D3-8984F3D8746D}"/>
              </a:ext>
            </a:extLst>
          </p:cNvPr>
          <p:cNvPicPr>
            <a:picLocks noChangeAspect="1"/>
          </p:cNvPicPr>
          <p:nvPr/>
        </p:nvPicPr>
        <p:blipFill>
          <a:blip r:embed="rId7"/>
          <a:stretch>
            <a:fillRect/>
          </a:stretch>
        </p:blipFill>
        <p:spPr>
          <a:xfrm>
            <a:off x="5966960" y="3909895"/>
            <a:ext cx="548165" cy="320858"/>
          </a:xfrm>
          <a:prstGeom prst="rect">
            <a:avLst/>
          </a:prstGeom>
        </p:spPr>
      </p:pic>
    </p:spTree>
    <p:extLst>
      <p:ext uri="{BB962C8B-B14F-4D97-AF65-F5344CB8AC3E}">
        <p14:creationId xmlns:p14="http://schemas.microsoft.com/office/powerpoint/2010/main" val="67928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500" fill="hold"/>
                                        <p:tgtEl>
                                          <p:spTgt spid="50"/>
                                        </p:tgtEl>
                                        <p:attrNameLst>
                                          <p:attrName>ppt_x</p:attrName>
                                        </p:attrNameLst>
                                      </p:cBhvr>
                                      <p:tavLst>
                                        <p:tav tm="0">
                                          <p:val>
                                            <p:strVal val="#ppt_x"/>
                                          </p:val>
                                        </p:tav>
                                        <p:tav tm="100000">
                                          <p:val>
                                            <p:strVal val="#ppt_x"/>
                                          </p:val>
                                        </p:tav>
                                      </p:tavLst>
                                    </p:anim>
                                    <p:anim calcmode="lin" valueType="num">
                                      <p:cBhvr additive="base">
                                        <p:cTn id="26" dur="500" fill="hold"/>
                                        <p:tgtEl>
                                          <p:spTgt spid="5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500"/>
                                        <p:tgtEl>
                                          <p:spTgt spid="46"/>
                                        </p:tgtEl>
                                      </p:cBhvr>
                                    </p:animEffect>
                                  </p:childTnLst>
                                </p:cTn>
                              </p:par>
                              <p:par>
                                <p:cTn id="36" presetID="10"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additive="base">
                                        <p:cTn id="43" dur="500" fill="hold"/>
                                        <p:tgtEl>
                                          <p:spTgt spid="73"/>
                                        </p:tgtEl>
                                        <p:attrNameLst>
                                          <p:attrName>ppt_x</p:attrName>
                                        </p:attrNameLst>
                                      </p:cBhvr>
                                      <p:tavLst>
                                        <p:tav tm="0">
                                          <p:val>
                                            <p:strVal val="#ppt_x"/>
                                          </p:val>
                                        </p:tav>
                                        <p:tav tm="100000">
                                          <p:val>
                                            <p:strVal val="#ppt_x"/>
                                          </p:val>
                                        </p:tav>
                                      </p:tavLst>
                                    </p:anim>
                                    <p:anim calcmode="lin" valueType="num">
                                      <p:cBhvr additive="base">
                                        <p:cTn id="44" dur="500" fill="hold"/>
                                        <p:tgtEl>
                                          <p:spTgt spid="7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ppt_x"/>
                                          </p:val>
                                        </p:tav>
                                        <p:tav tm="100000">
                                          <p:val>
                                            <p:strVal val="#ppt_x"/>
                                          </p:val>
                                        </p:tav>
                                      </p:tavLst>
                                    </p:anim>
                                    <p:anim calcmode="lin" valueType="num">
                                      <p:cBhvr additive="base">
                                        <p:cTn id="4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ppt_x"/>
                                          </p:val>
                                        </p:tav>
                                        <p:tav tm="100000">
                                          <p:val>
                                            <p:strVal val="#ppt_x"/>
                                          </p:val>
                                        </p:tav>
                                      </p:tavLst>
                                    </p:anim>
                                    <p:anim calcmode="lin" valueType="num">
                                      <p:cBhvr additive="base">
                                        <p:cTn id="6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fade">
                                      <p:cBhvr>
                                        <p:cTn id="74" dur="500"/>
                                        <p:tgtEl>
                                          <p:spTgt spid="40"/>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additive="base">
                                        <p:cTn id="79" dur="500" fill="hold"/>
                                        <p:tgtEl>
                                          <p:spTgt spid="64"/>
                                        </p:tgtEl>
                                        <p:attrNameLst>
                                          <p:attrName>ppt_x</p:attrName>
                                        </p:attrNameLst>
                                      </p:cBhvr>
                                      <p:tavLst>
                                        <p:tav tm="0">
                                          <p:val>
                                            <p:strVal val="#ppt_x"/>
                                          </p:val>
                                        </p:tav>
                                        <p:tav tm="100000">
                                          <p:val>
                                            <p:strVal val="#ppt_x"/>
                                          </p:val>
                                        </p:tav>
                                      </p:tavLst>
                                    </p:anim>
                                    <p:anim calcmode="lin" valueType="num">
                                      <p:cBhvr additive="base">
                                        <p:cTn id="80" dur="500" fill="hold"/>
                                        <p:tgtEl>
                                          <p:spTgt spid="6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additive="base">
                                        <p:cTn id="83" dur="500" fill="hold"/>
                                        <p:tgtEl>
                                          <p:spTgt spid="65"/>
                                        </p:tgtEl>
                                        <p:attrNameLst>
                                          <p:attrName>ppt_x</p:attrName>
                                        </p:attrNameLst>
                                      </p:cBhvr>
                                      <p:tavLst>
                                        <p:tav tm="0">
                                          <p:val>
                                            <p:strVal val="#ppt_x"/>
                                          </p:val>
                                        </p:tav>
                                        <p:tav tm="100000">
                                          <p:val>
                                            <p:strVal val="#ppt_x"/>
                                          </p:val>
                                        </p:tav>
                                      </p:tavLst>
                                    </p:anim>
                                    <p:anim calcmode="lin" valueType="num">
                                      <p:cBhvr additive="base">
                                        <p:cTn id="84" dur="500" fill="hold"/>
                                        <p:tgtEl>
                                          <p:spTgt spid="6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 calcmode="lin" valueType="num">
                                      <p:cBhvr additive="base">
                                        <p:cTn id="87" dur="500" fill="hold"/>
                                        <p:tgtEl>
                                          <p:spTgt spid="67"/>
                                        </p:tgtEl>
                                        <p:attrNameLst>
                                          <p:attrName>ppt_x</p:attrName>
                                        </p:attrNameLst>
                                      </p:cBhvr>
                                      <p:tavLst>
                                        <p:tav tm="0">
                                          <p:val>
                                            <p:strVal val="#ppt_x"/>
                                          </p:val>
                                        </p:tav>
                                        <p:tav tm="100000">
                                          <p:val>
                                            <p:strVal val="#ppt_x"/>
                                          </p:val>
                                        </p:tav>
                                      </p:tavLst>
                                    </p:anim>
                                    <p:anim calcmode="lin" valueType="num">
                                      <p:cBhvr additive="base">
                                        <p:cTn id="88" dur="500" fill="hold"/>
                                        <p:tgtEl>
                                          <p:spTgt spid="6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additive="base">
                                        <p:cTn id="91" dur="500" fill="hold"/>
                                        <p:tgtEl>
                                          <p:spTgt spid="66"/>
                                        </p:tgtEl>
                                        <p:attrNameLst>
                                          <p:attrName>ppt_x</p:attrName>
                                        </p:attrNameLst>
                                      </p:cBhvr>
                                      <p:tavLst>
                                        <p:tav tm="0">
                                          <p:val>
                                            <p:strVal val="#ppt_x"/>
                                          </p:val>
                                        </p:tav>
                                        <p:tav tm="100000">
                                          <p:val>
                                            <p:strVal val="#ppt_x"/>
                                          </p:val>
                                        </p:tav>
                                      </p:tavLst>
                                    </p:anim>
                                    <p:anim calcmode="lin" valueType="num">
                                      <p:cBhvr additive="base">
                                        <p:cTn id="9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fade">
                                      <p:cBhvr>
                                        <p:cTn id="97" dur="500"/>
                                        <p:tgtEl>
                                          <p:spTgt spid="4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50" grpId="0"/>
      <p:bldP spid="52" grpId="0"/>
      <p:bldP spid="66" grpId="0"/>
      <p:bldP spid="6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82F35-ACD6-DD8E-8296-A2D98B0C7280}"/>
            </a:ext>
          </a:extLst>
        </p:cNvPr>
        <p:cNvGrpSpPr/>
        <p:nvPr/>
      </p:nvGrpSpPr>
      <p:grpSpPr>
        <a:xfrm>
          <a:off x="0" y="0"/>
          <a:ext cx="0" cy="0"/>
          <a:chOff x="0" y="0"/>
          <a:chExt cx="0" cy="0"/>
        </a:xfrm>
      </p:grpSpPr>
      <p:sp>
        <p:nvSpPr>
          <p:cNvPr id="219" name="Rektangel: afrundede hjørner 218">
            <a:extLst>
              <a:ext uri="{FF2B5EF4-FFF2-40B4-BE49-F238E27FC236}">
                <a16:creationId xmlns:a16="http://schemas.microsoft.com/office/drawing/2014/main" id="{6B633186-E7FF-73AE-8A9A-C24957718E9E}"/>
              </a:ext>
            </a:extLst>
          </p:cNvPr>
          <p:cNvSpPr/>
          <p:nvPr/>
        </p:nvSpPr>
        <p:spPr>
          <a:xfrm rot="5400000">
            <a:off x="6497767" y="4813395"/>
            <a:ext cx="481381" cy="142850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220" name="Rektangel: afrundede hjørner 219">
            <a:extLst>
              <a:ext uri="{FF2B5EF4-FFF2-40B4-BE49-F238E27FC236}">
                <a16:creationId xmlns:a16="http://schemas.microsoft.com/office/drawing/2014/main" id="{4268C177-4676-AFE8-AFEB-0F4968C9B82D}"/>
              </a:ext>
            </a:extLst>
          </p:cNvPr>
          <p:cNvSpPr/>
          <p:nvPr/>
        </p:nvSpPr>
        <p:spPr>
          <a:xfrm rot="5400000">
            <a:off x="6497767" y="4107147"/>
            <a:ext cx="481381" cy="142850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221" name="Rektangel: afrundede hjørner 220">
            <a:extLst>
              <a:ext uri="{FF2B5EF4-FFF2-40B4-BE49-F238E27FC236}">
                <a16:creationId xmlns:a16="http://schemas.microsoft.com/office/drawing/2014/main" id="{5EFA430B-3878-E853-71AF-B0362B4289A6}"/>
              </a:ext>
            </a:extLst>
          </p:cNvPr>
          <p:cNvSpPr/>
          <p:nvPr/>
        </p:nvSpPr>
        <p:spPr>
          <a:xfrm rot="5400000">
            <a:off x="6516817" y="3373219"/>
            <a:ext cx="481381" cy="142850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198" name="Rektangel: afrundede hjørner 197">
            <a:extLst>
              <a:ext uri="{FF2B5EF4-FFF2-40B4-BE49-F238E27FC236}">
                <a16:creationId xmlns:a16="http://schemas.microsoft.com/office/drawing/2014/main" id="{EF69F15C-7FB6-560E-1E12-4A979791C660}"/>
              </a:ext>
            </a:extLst>
          </p:cNvPr>
          <p:cNvSpPr/>
          <p:nvPr/>
        </p:nvSpPr>
        <p:spPr>
          <a:xfrm>
            <a:off x="7554627" y="2169482"/>
            <a:ext cx="1348471" cy="4678761"/>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25" name="Pil: pentagon 24">
            <a:extLst>
              <a:ext uri="{FF2B5EF4-FFF2-40B4-BE49-F238E27FC236}">
                <a16:creationId xmlns:a16="http://schemas.microsoft.com/office/drawing/2014/main" id="{EEFBB0CE-985F-260D-72FD-C8E869573FC4}"/>
              </a:ext>
            </a:extLst>
          </p:cNvPr>
          <p:cNvSpPr/>
          <p:nvPr/>
        </p:nvSpPr>
        <p:spPr>
          <a:xfrm>
            <a:off x="395813" y="2512921"/>
            <a:ext cx="7014411" cy="1049566"/>
          </a:xfrm>
          <a:prstGeom prst="homePlate">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85" name="Rektangel: afrundede hjørner 184">
            <a:extLst>
              <a:ext uri="{FF2B5EF4-FFF2-40B4-BE49-F238E27FC236}">
                <a16:creationId xmlns:a16="http://schemas.microsoft.com/office/drawing/2014/main" id="{BA474CFD-C289-36E7-F728-9F745CA7B001}"/>
              </a:ext>
            </a:extLst>
          </p:cNvPr>
          <p:cNvSpPr/>
          <p:nvPr/>
        </p:nvSpPr>
        <p:spPr>
          <a:xfrm>
            <a:off x="5536102" y="2189302"/>
            <a:ext cx="1348471" cy="3674922"/>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182" name="Rektangel: afrundede hjørner 181">
            <a:extLst>
              <a:ext uri="{FF2B5EF4-FFF2-40B4-BE49-F238E27FC236}">
                <a16:creationId xmlns:a16="http://schemas.microsoft.com/office/drawing/2014/main" id="{1A9E940F-2D91-00F1-0E46-A6F8EF9C2709}"/>
              </a:ext>
            </a:extLst>
          </p:cNvPr>
          <p:cNvSpPr/>
          <p:nvPr/>
        </p:nvSpPr>
        <p:spPr>
          <a:xfrm rot="5400000">
            <a:off x="3580582" y="4088365"/>
            <a:ext cx="481381" cy="142850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183" name="Rektangel: afrundede hjørner 182">
            <a:extLst>
              <a:ext uri="{FF2B5EF4-FFF2-40B4-BE49-F238E27FC236}">
                <a16:creationId xmlns:a16="http://schemas.microsoft.com/office/drawing/2014/main" id="{314AB244-38FB-5695-F746-1C8F5E841224}"/>
              </a:ext>
            </a:extLst>
          </p:cNvPr>
          <p:cNvSpPr/>
          <p:nvPr/>
        </p:nvSpPr>
        <p:spPr>
          <a:xfrm rot="5400000">
            <a:off x="3580621" y="4803778"/>
            <a:ext cx="481381" cy="142850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184" name="Rektangel: afrundede hjørner 183">
            <a:extLst>
              <a:ext uri="{FF2B5EF4-FFF2-40B4-BE49-F238E27FC236}">
                <a16:creationId xmlns:a16="http://schemas.microsoft.com/office/drawing/2014/main" id="{B49BB0DF-080D-8572-1B9C-FCA41EEB4094}"/>
              </a:ext>
            </a:extLst>
          </p:cNvPr>
          <p:cNvSpPr/>
          <p:nvPr/>
        </p:nvSpPr>
        <p:spPr>
          <a:xfrm rot="5400000">
            <a:off x="3580622" y="5507583"/>
            <a:ext cx="481381" cy="142850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181" name="Rektangel: afrundede hjørner 180">
            <a:extLst>
              <a:ext uri="{FF2B5EF4-FFF2-40B4-BE49-F238E27FC236}">
                <a16:creationId xmlns:a16="http://schemas.microsoft.com/office/drawing/2014/main" id="{8F8E9C6F-7A11-D1BB-793D-2F0B0A5E2CAC}"/>
              </a:ext>
            </a:extLst>
          </p:cNvPr>
          <p:cNvSpPr/>
          <p:nvPr/>
        </p:nvSpPr>
        <p:spPr>
          <a:xfrm rot="5400000">
            <a:off x="3570537" y="3374209"/>
            <a:ext cx="481381" cy="1428505"/>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sp>
        <p:nvSpPr>
          <p:cNvPr id="39" name="Rektangel: afrundede hjørner 38">
            <a:extLst>
              <a:ext uri="{FF2B5EF4-FFF2-40B4-BE49-F238E27FC236}">
                <a16:creationId xmlns:a16="http://schemas.microsoft.com/office/drawing/2014/main" id="{1F097D54-0EB9-42D5-8454-2051C4E3EFA0}"/>
              </a:ext>
            </a:extLst>
          </p:cNvPr>
          <p:cNvSpPr/>
          <p:nvPr/>
        </p:nvSpPr>
        <p:spPr>
          <a:xfrm>
            <a:off x="3783016" y="2169483"/>
            <a:ext cx="1348471" cy="4370261"/>
          </a:xfrm>
          <a:prstGeom prst="round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dirty="0">
              <a:latin typeface="Arial" panose="020B0604020202020204" pitchFamily="34" charset="0"/>
              <a:cs typeface="Arial" panose="020B0604020202020204" pitchFamily="34" charset="0"/>
            </a:endParaRPr>
          </a:p>
        </p:txBody>
      </p:sp>
      <p:cxnSp>
        <p:nvCxnSpPr>
          <p:cNvPr id="111" name="Lige forbindelse 110">
            <a:extLst>
              <a:ext uri="{FF2B5EF4-FFF2-40B4-BE49-F238E27FC236}">
                <a16:creationId xmlns:a16="http://schemas.microsoft.com/office/drawing/2014/main" id="{EE1D256D-4627-1E13-868B-B1A16DEE24CF}"/>
              </a:ext>
            </a:extLst>
          </p:cNvPr>
          <p:cNvCxnSpPr>
            <a:cxnSpLocks/>
          </p:cNvCxnSpPr>
          <p:nvPr/>
        </p:nvCxnSpPr>
        <p:spPr>
          <a:xfrm>
            <a:off x="8964488" y="2496595"/>
            <a:ext cx="0" cy="409268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 name="Pladsholder til tekst 1">
            <a:extLst>
              <a:ext uri="{FF2B5EF4-FFF2-40B4-BE49-F238E27FC236}">
                <a16:creationId xmlns:a16="http://schemas.microsoft.com/office/drawing/2014/main" id="{EA243846-AFB2-2337-7D00-450B5E692AE5}"/>
              </a:ext>
            </a:extLst>
          </p:cNvPr>
          <p:cNvSpPr>
            <a:spLocks noGrp="1"/>
          </p:cNvSpPr>
          <p:nvPr>
            <p:ph type="body" sz="quarter" idx="10"/>
          </p:nvPr>
        </p:nvSpPr>
        <p:spPr/>
        <p:txBody>
          <a:bodyPr/>
          <a:lstStyle/>
          <a:p>
            <a:r>
              <a:rPr lang="da-DK" sz="2400" dirty="0"/>
              <a:t>MED-organisationen</a:t>
            </a:r>
          </a:p>
        </p:txBody>
      </p:sp>
      <p:sp>
        <p:nvSpPr>
          <p:cNvPr id="16" name="Rektangel: afrundede hjørner 15">
            <a:extLst>
              <a:ext uri="{FF2B5EF4-FFF2-40B4-BE49-F238E27FC236}">
                <a16:creationId xmlns:a16="http://schemas.microsoft.com/office/drawing/2014/main" id="{5424ECAB-4E84-BDCB-A4DD-66D47EA46ACC}"/>
              </a:ext>
            </a:extLst>
          </p:cNvPr>
          <p:cNvSpPr/>
          <p:nvPr/>
        </p:nvSpPr>
        <p:spPr>
          <a:xfrm>
            <a:off x="71892" y="2652693"/>
            <a:ext cx="1159471" cy="77002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dirty="0">
                <a:latin typeface="Arial" panose="020B0604020202020204" pitchFamily="34" charset="0"/>
                <a:cs typeface="Arial" panose="020B0604020202020204" pitchFamily="34" charset="0"/>
              </a:rPr>
              <a:t>Plan, Teknik og Miljø</a:t>
            </a:r>
          </a:p>
          <a:p>
            <a:pPr algn="ctr"/>
            <a:endParaRPr lang="da-DK" sz="1100" dirty="0">
              <a:latin typeface="Arial" panose="020B0604020202020204" pitchFamily="34" charset="0"/>
              <a:cs typeface="Arial" panose="020B0604020202020204" pitchFamily="34" charset="0"/>
            </a:endParaRPr>
          </a:p>
        </p:txBody>
      </p:sp>
      <p:sp>
        <p:nvSpPr>
          <p:cNvPr id="22" name="Ellipse 21">
            <a:extLst>
              <a:ext uri="{FF2B5EF4-FFF2-40B4-BE49-F238E27FC236}">
                <a16:creationId xmlns:a16="http://schemas.microsoft.com/office/drawing/2014/main" id="{F6AEE28E-710B-F68D-9D72-FDCC38FD5855}"/>
              </a:ext>
            </a:extLst>
          </p:cNvPr>
          <p:cNvSpPr/>
          <p:nvPr/>
        </p:nvSpPr>
        <p:spPr>
          <a:xfrm>
            <a:off x="5438741" y="1314668"/>
            <a:ext cx="1528011"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latin typeface="Arial" panose="020B0604020202020204" pitchFamily="34" charset="0"/>
                <a:cs typeface="Arial" panose="020B0604020202020204" pitchFamily="34" charset="0"/>
              </a:rPr>
              <a:t>Hoved         MED-udvalg</a:t>
            </a:r>
          </a:p>
        </p:txBody>
      </p:sp>
      <p:sp>
        <p:nvSpPr>
          <p:cNvPr id="31" name="Ellipse 30">
            <a:extLst>
              <a:ext uri="{FF2B5EF4-FFF2-40B4-BE49-F238E27FC236}">
                <a16:creationId xmlns:a16="http://schemas.microsoft.com/office/drawing/2014/main" id="{9A5BD9B7-EF5A-44AA-B98F-975285F43FBC}"/>
              </a:ext>
            </a:extLst>
          </p:cNvPr>
          <p:cNvSpPr/>
          <p:nvPr/>
        </p:nvSpPr>
        <p:spPr>
          <a:xfrm>
            <a:off x="3783016" y="4495615"/>
            <a:ext cx="1325814"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Område         MED-udvalg</a:t>
            </a:r>
          </a:p>
          <a:p>
            <a:pPr algn="ctr">
              <a:spcBef>
                <a:spcPts val="0"/>
              </a:spcBef>
            </a:pPr>
            <a:r>
              <a:rPr lang="da-DK" sz="1000" dirty="0">
                <a:latin typeface="Arial" panose="020B0604020202020204" pitchFamily="34" charset="0"/>
                <a:cs typeface="Arial" panose="020B0604020202020204" pitchFamily="34" charset="0"/>
              </a:rPr>
              <a:t>Skole og undervisning </a:t>
            </a:r>
          </a:p>
        </p:txBody>
      </p:sp>
      <p:sp>
        <p:nvSpPr>
          <p:cNvPr id="34" name="Ellipse 33">
            <a:extLst>
              <a:ext uri="{FF2B5EF4-FFF2-40B4-BE49-F238E27FC236}">
                <a16:creationId xmlns:a16="http://schemas.microsoft.com/office/drawing/2014/main" id="{63E1A1EE-4BD5-365A-EC37-5082D72FE3ED}"/>
              </a:ext>
            </a:extLst>
          </p:cNvPr>
          <p:cNvSpPr/>
          <p:nvPr/>
        </p:nvSpPr>
        <p:spPr>
          <a:xfrm>
            <a:off x="3798609" y="5907123"/>
            <a:ext cx="1309515"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Område         MED-udvalg</a:t>
            </a:r>
          </a:p>
          <a:p>
            <a:pPr algn="ctr">
              <a:spcBef>
                <a:spcPts val="0"/>
              </a:spcBef>
            </a:pPr>
            <a:r>
              <a:rPr lang="da-DK" sz="1000" dirty="0">
                <a:latin typeface="Arial" panose="020B0604020202020204" pitchFamily="34" charset="0"/>
                <a:cs typeface="Arial" panose="020B0604020202020204" pitchFamily="34" charset="0"/>
              </a:rPr>
              <a:t>Kultur og Fritid</a:t>
            </a:r>
          </a:p>
        </p:txBody>
      </p:sp>
      <p:sp>
        <p:nvSpPr>
          <p:cNvPr id="35" name="Ellipse 34">
            <a:extLst>
              <a:ext uri="{FF2B5EF4-FFF2-40B4-BE49-F238E27FC236}">
                <a16:creationId xmlns:a16="http://schemas.microsoft.com/office/drawing/2014/main" id="{F74BF1AA-403F-2C55-6A90-FA4C1374F357}"/>
              </a:ext>
            </a:extLst>
          </p:cNvPr>
          <p:cNvSpPr/>
          <p:nvPr/>
        </p:nvSpPr>
        <p:spPr>
          <a:xfrm>
            <a:off x="3800614" y="5206503"/>
            <a:ext cx="1309472"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Område         MED-udvalg</a:t>
            </a:r>
          </a:p>
          <a:p>
            <a:pPr algn="ctr">
              <a:spcBef>
                <a:spcPts val="0"/>
              </a:spcBef>
            </a:pPr>
            <a:r>
              <a:rPr lang="da-DK" sz="1000" dirty="0">
                <a:latin typeface="Arial" panose="020B0604020202020204" pitchFamily="34" charset="0"/>
                <a:cs typeface="Arial" panose="020B0604020202020204" pitchFamily="34" charset="0"/>
              </a:rPr>
              <a:t>Dagtilbud</a:t>
            </a:r>
          </a:p>
        </p:txBody>
      </p:sp>
      <p:cxnSp>
        <p:nvCxnSpPr>
          <p:cNvPr id="47" name="Lige pilforbindelse 46">
            <a:extLst>
              <a:ext uri="{FF2B5EF4-FFF2-40B4-BE49-F238E27FC236}">
                <a16:creationId xmlns:a16="http://schemas.microsoft.com/office/drawing/2014/main" id="{A395BC85-F1AD-2CE1-7F1A-55B4E6FA231C}"/>
              </a:ext>
            </a:extLst>
          </p:cNvPr>
          <p:cNvCxnSpPr>
            <a:cxnSpLocks/>
            <a:endCxn id="120" idx="2"/>
          </p:cNvCxnSpPr>
          <p:nvPr/>
        </p:nvCxnSpPr>
        <p:spPr>
          <a:xfrm>
            <a:off x="5730690" y="3683050"/>
            <a:ext cx="2138926" cy="36468"/>
          </a:xfrm>
          <a:prstGeom prst="straightConnector1">
            <a:avLst/>
          </a:prstGeom>
          <a:ln w="31750">
            <a:solidFill>
              <a:srgbClr val="264D91"/>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25">
            <a:extLst>
              <a:ext uri="{FF2B5EF4-FFF2-40B4-BE49-F238E27FC236}">
                <a16:creationId xmlns:a16="http://schemas.microsoft.com/office/drawing/2014/main" id="{AA91239E-9660-15D7-87DF-2F988D5C3398}"/>
              </a:ext>
            </a:extLst>
          </p:cNvPr>
          <p:cNvSpPr/>
          <p:nvPr/>
        </p:nvSpPr>
        <p:spPr>
          <a:xfrm>
            <a:off x="3796760" y="3765023"/>
            <a:ext cx="1273387"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Område         MED-udvalg</a:t>
            </a:r>
          </a:p>
          <a:p>
            <a:pPr algn="ctr">
              <a:spcBef>
                <a:spcPts val="0"/>
              </a:spcBef>
            </a:pPr>
            <a:r>
              <a:rPr lang="da-DK" sz="1000" dirty="0">
                <a:latin typeface="Arial" panose="020B0604020202020204" pitchFamily="34" charset="0"/>
                <a:cs typeface="Arial" panose="020B0604020202020204" pitchFamily="34" charset="0"/>
              </a:rPr>
              <a:t>Børn og Familie</a:t>
            </a:r>
          </a:p>
        </p:txBody>
      </p:sp>
      <p:sp>
        <p:nvSpPr>
          <p:cNvPr id="32" name="Ellipse 31">
            <a:extLst>
              <a:ext uri="{FF2B5EF4-FFF2-40B4-BE49-F238E27FC236}">
                <a16:creationId xmlns:a16="http://schemas.microsoft.com/office/drawing/2014/main" id="{83C129BB-DE58-2B2E-0140-F106484AC061}"/>
              </a:ext>
            </a:extLst>
          </p:cNvPr>
          <p:cNvSpPr/>
          <p:nvPr/>
        </p:nvSpPr>
        <p:spPr>
          <a:xfrm>
            <a:off x="5626718" y="4519135"/>
            <a:ext cx="1229792"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Område         MED-</a:t>
            </a:r>
            <a:r>
              <a:rPr lang="da-DK" sz="1000" dirty="0" err="1">
                <a:latin typeface="Arial" panose="020B0604020202020204" pitchFamily="34" charset="0"/>
                <a:cs typeface="Arial" panose="020B0604020202020204" pitchFamily="34" charset="0"/>
              </a:rPr>
              <a:t>dvalg</a:t>
            </a:r>
            <a:endParaRPr lang="da-DK" sz="1000" dirty="0">
              <a:latin typeface="Arial" panose="020B0604020202020204" pitchFamily="34" charset="0"/>
              <a:cs typeface="Arial" panose="020B0604020202020204" pitchFamily="34" charset="0"/>
            </a:endParaRPr>
          </a:p>
          <a:p>
            <a:pPr algn="ctr">
              <a:spcBef>
                <a:spcPts val="0"/>
              </a:spcBef>
            </a:pPr>
            <a:r>
              <a:rPr lang="da-DK" sz="1000" dirty="0">
                <a:latin typeface="Arial" panose="020B0604020202020204" pitchFamily="34" charset="0"/>
                <a:cs typeface="Arial" panose="020B0604020202020204" pitchFamily="34" charset="0"/>
              </a:rPr>
              <a:t>Social</a:t>
            </a:r>
          </a:p>
        </p:txBody>
      </p:sp>
      <p:sp>
        <p:nvSpPr>
          <p:cNvPr id="33" name="Ellipse 32">
            <a:extLst>
              <a:ext uri="{FF2B5EF4-FFF2-40B4-BE49-F238E27FC236}">
                <a16:creationId xmlns:a16="http://schemas.microsoft.com/office/drawing/2014/main" id="{B78D1F76-6CF2-59E9-8740-9FDB6ED7F099}"/>
              </a:ext>
            </a:extLst>
          </p:cNvPr>
          <p:cNvSpPr/>
          <p:nvPr/>
        </p:nvSpPr>
        <p:spPr>
          <a:xfrm>
            <a:off x="5621348" y="3773391"/>
            <a:ext cx="1180358"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Område         MED-</a:t>
            </a:r>
            <a:r>
              <a:rPr lang="da-DK" sz="1000" dirty="0" err="1">
                <a:latin typeface="Arial" panose="020B0604020202020204" pitchFamily="34" charset="0"/>
                <a:cs typeface="Arial" panose="020B0604020202020204" pitchFamily="34" charset="0"/>
              </a:rPr>
              <a:t>dvalg</a:t>
            </a:r>
            <a:endParaRPr lang="da-DK" sz="1000" dirty="0">
              <a:latin typeface="Arial" panose="020B0604020202020204" pitchFamily="34" charset="0"/>
              <a:cs typeface="Arial" panose="020B0604020202020204" pitchFamily="34" charset="0"/>
            </a:endParaRPr>
          </a:p>
          <a:p>
            <a:pPr algn="ctr">
              <a:spcBef>
                <a:spcPts val="0"/>
              </a:spcBef>
            </a:pPr>
            <a:r>
              <a:rPr lang="da-DK" sz="1000" dirty="0">
                <a:latin typeface="Arial" panose="020B0604020202020204" pitchFamily="34" charset="0"/>
                <a:cs typeface="Arial" panose="020B0604020202020204" pitchFamily="34" charset="0"/>
              </a:rPr>
              <a:t>Senior</a:t>
            </a:r>
          </a:p>
        </p:txBody>
      </p:sp>
      <p:cxnSp>
        <p:nvCxnSpPr>
          <p:cNvPr id="81" name="Lige pilforbindelse 80">
            <a:extLst>
              <a:ext uri="{FF2B5EF4-FFF2-40B4-BE49-F238E27FC236}">
                <a16:creationId xmlns:a16="http://schemas.microsoft.com/office/drawing/2014/main" id="{19098C2B-FCE7-4984-25CB-DD3DECBB3E78}"/>
              </a:ext>
            </a:extLst>
          </p:cNvPr>
          <p:cNvCxnSpPr>
            <a:cxnSpLocks/>
            <a:endCxn id="80" idx="2"/>
          </p:cNvCxnSpPr>
          <p:nvPr/>
        </p:nvCxnSpPr>
        <p:spPr>
          <a:xfrm flipV="1">
            <a:off x="1475656" y="5868454"/>
            <a:ext cx="6385363" cy="20368"/>
          </a:xfrm>
          <a:prstGeom prst="straightConnector1">
            <a:avLst/>
          </a:prstGeom>
          <a:ln w="31750">
            <a:solidFill>
              <a:srgbClr val="264D9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Lige pilforbindelse 86">
            <a:extLst>
              <a:ext uri="{FF2B5EF4-FFF2-40B4-BE49-F238E27FC236}">
                <a16:creationId xmlns:a16="http://schemas.microsoft.com/office/drawing/2014/main" id="{02D2620D-44CF-47F1-FC58-A8C52059D3C3}"/>
              </a:ext>
            </a:extLst>
          </p:cNvPr>
          <p:cNvCxnSpPr>
            <a:cxnSpLocks/>
            <a:endCxn id="45" idx="2"/>
          </p:cNvCxnSpPr>
          <p:nvPr/>
        </p:nvCxnSpPr>
        <p:spPr>
          <a:xfrm>
            <a:off x="179512" y="6571849"/>
            <a:ext cx="7699013" cy="35709"/>
          </a:xfrm>
          <a:prstGeom prst="straightConnector1">
            <a:avLst/>
          </a:prstGeom>
          <a:ln w="31750">
            <a:solidFill>
              <a:srgbClr val="264D9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Lige forbindelse 87">
            <a:extLst>
              <a:ext uri="{FF2B5EF4-FFF2-40B4-BE49-F238E27FC236}">
                <a16:creationId xmlns:a16="http://schemas.microsoft.com/office/drawing/2014/main" id="{4DCEAFEC-5BDD-C9CA-006B-455542B2EA0A}"/>
              </a:ext>
            </a:extLst>
          </p:cNvPr>
          <p:cNvCxnSpPr>
            <a:cxnSpLocks/>
          </p:cNvCxnSpPr>
          <p:nvPr/>
        </p:nvCxnSpPr>
        <p:spPr>
          <a:xfrm>
            <a:off x="179512" y="3305120"/>
            <a:ext cx="0" cy="3272762"/>
          </a:xfrm>
          <a:prstGeom prst="line">
            <a:avLst/>
          </a:prstGeom>
          <a:ln w="31750">
            <a:solidFill>
              <a:srgbClr val="264D91"/>
            </a:solidFill>
          </a:ln>
        </p:spPr>
        <p:style>
          <a:lnRef idx="1">
            <a:schemeClr val="accent1"/>
          </a:lnRef>
          <a:fillRef idx="0">
            <a:schemeClr val="accent1"/>
          </a:fillRef>
          <a:effectRef idx="0">
            <a:schemeClr val="accent1"/>
          </a:effectRef>
          <a:fontRef idx="minor">
            <a:schemeClr val="tx1"/>
          </a:fontRef>
        </p:style>
      </p:cxnSp>
      <p:sp>
        <p:nvSpPr>
          <p:cNvPr id="92" name="Ellipse 91">
            <a:extLst>
              <a:ext uri="{FF2B5EF4-FFF2-40B4-BE49-F238E27FC236}">
                <a16:creationId xmlns:a16="http://schemas.microsoft.com/office/drawing/2014/main" id="{91FDC3DF-3E5C-E64E-C7FF-39DCD8EA0DFC}"/>
              </a:ext>
            </a:extLst>
          </p:cNvPr>
          <p:cNvSpPr/>
          <p:nvPr/>
        </p:nvSpPr>
        <p:spPr>
          <a:xfrm>
            <a:off x="5621622" y="5223834"/>
            <a:ext cx="1256234"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Område         MED-udvalg</a:t>
            </a:r>
          </a:p>
          <a:p>
            <a:pPr algn="ctr">
              <a:spcBef>
                <a:spcPts val="0"/>
              </a:spcBef>
            </a:pPr>
            <a:r>
              <a:rPr lang="da-DK" sz="1000" dirty="0">
                <a:latin typeface="Arial" panose="020B0604020202020204" pitchFamily="34" charset="0"/>
                <a:cs typeface="Arial" panose="020B0604020202020204" pitchFamily="34" charset="0"/>
              </a:rPr>
              <a:t>Sundhed</a:t>
            </a:r>
          </a:p>
        </p:txBody>
      </p:sp>
      <p:sp>
        <p:nvSpPr>
          <p:cNvPr id="93" name="Ellipse 92">
            <a:extLst>
              <a:ext uri="{FF2B5EF4-FFF2-40B4-BE49-F238E27FC236}">
                <a16:creationId xmlns:a16="http://schemas.microsoft.com/office/drawing/2014/main" id="{5DCFE0D8-85CA-CB39-58B7-B248D7F24DB5}"/>
              </a:ext>
            </a:extLst>
          </p:cNvPr>
          <p:cNvSpPr/>
          <p:nvPr/>
        </p:nvSpPr>
        <p:spPr>
          <a:xfrm>
            <a:off x="7875383" y="4260414"/>
            <a:ext cx="827006" cy="48137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 7 x LMU fra BK</a:t>
            </a:r>
          </a:p>
        </p:txBody>
      </p:sp>
      <p:sp>
        <p:nvSpPr>
          <p:cNvPr id="101" name="Ellipse 100">
            <a:extLst>
              <a:ext uri="{FF2B5EF4-FFF2-40B4-BE49-F238E27FC236}">
                <a16:creationId xmlns:a16="http://schemas.microsoft.com/office/drawing/2014/main" id="{C3D7883E-3EE0-C9AF-9E72-95A21576A75E}"/>
              </a:ext>
            </a:extLst>
          </p:cNvPr>
          <p:cNvSpPr/>
          <p:nvPr/>
        </p:nvSpPr>
        <p:spPr>
          <a:xfrm>
            <a:off x="6720109" y="3874475"/>
            <a:ext cx="726453" cy="42347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000" dirty="0">
                <a:latin typeface="Arial" panose="020B0604020202020204" pitchFamily="34" charset="0"/>
                <a:cs typeface="Arial" panose="020B0604020202020204" pitchFamily="34" charset="0"/>
              </a:rPr>
              <a:t>3 x LMU</a:t>
            </a:r>
          </a:p>
        </p:txBody>
      </p:sp>
      <p:sp>
        <p:nvSpPr>
          <p:cNvPr id="102" name="Ellipse 101">
            <a:extLst>
              <a:ext uri="{FF2B5EF4-FFF2-40B4-BE49-F238E27FC236}">
                <a16:creationId xmlns:a16="http://schemas.microsoft.com/office/drawing/2014/main" id="{9F0FA9D4-A871-4F05-DE4A-CD25EC0198F6}"/>
              </a:ext>
            </a:extLst>
          </p:cNvPr>
          <p:cNvSpPr/>
          <p:nvPr/>
        </p:nvSpPr>
        <p:spPr>
          <a:xfrm>
            <a:off x="6721489" y="4608559"/>
            <a:ext cx="726453" cy="42347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000" dirty="0">
                <a:latin typeface="Arial" panose="020B0604020202020204" pitchFamily="34" charset="0"/>
                <a:cs typeface="Arial" panose="020B0604020202020204" pitchFamily="34" charset="0"/>
              </a:rPr>
              <a:t>4 x LMU</a:t>
            </a:r>
          </a:p>
        </p:txBody>
      </p:sp>
      <p:sp>
        <p:nvSpPr>
          <p:cNvPr id="103" name="Ellipse 102">
            <a:extLst>
              <a:ext uri="{FF2B5EF4-FFF2-40B4-BE49-F238E27FC236}">
                <a16:creationId xmlns:a16="http://schemas.microsoft.com/office/drawing/2014/main" id="{5000428D-80F6-51F1-110D-F36029576A29}"/>
              </a:ext>
            </a:extLst>
          </p:cNvPr>
          <p:cNvSpPr/>
          <p:nvPr/>
        </p:nvSpPr>
        <p:spPr>
          <a:xfrm>
            <a:off x="6720109" y="5321905"/>
            <a:ext cx="726453" cy="42347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000" dirty="0">
                <a:latin typeface="Arial" panose="020B0604020202020204" pitchFamily="34" charset="0"/>
                <a:cs typeface="Arial" panose="020B0604020202020204" pitchFamily="34" charset="0"/>
              </a:rPr>
              <a:t>5 x LMU</a:t>
            </a:r>
          </a:p>
        </p:txBody>
      </p:sp>
      <p:sp>
        <p:nvSpPr>
          <p:cNvPr id="104" name="Ellipse 103">
            <a:extLst>
              <a:ext uri="{FF2B5EF4-FFF2-40B4-BE49-F238E27FC236}">
                <a16:creationId xmlns:a16="http://schemas.microsoft.com/office/drawing/2014/main" id="{A77A637F-1A8F-227D-A442-209FA5D431E6}"/>
              </a:ext>
            </a:extLst>
          </p:cNvPr>
          <p:cNvSpPr/>
          <p:nvPr/>
        </p:nvSpPr>
        <p:spPr>
          <a:xfrm>
            <a:off x="3167595" y="3874523"/>
            <a:ext cx="726453" cy="42347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4 x LMU</a:t>
            </a:r>
          </a:p>
        </p:txBody>
      </p:sp>
      <p:sp>
        <p:nvSpPr>
          <p:cNvPr id="105" name="Ellipse 104">
            <a:extLst>
              <a:ext uri="{FF2B5EF4-FFF2-40B4-BE49-F238E27FC236}">
                <a16:creationId xmlns:a16="http://schemas.microsoft.com/office/drawing/2014/main" id="{6A15477D-F613-3FC8-5F6C-14E555EBBB54}"/>
              </a:ext>
            </a:extLst>
          </p:cNvPr>
          <p:cNvSpPr/>
          <p:nvPr/>
        </p:nvSpPr>
        <p:spPr>
          <a:xfrm>
            <a:off x="3167595" y="6011302"/>
            <a:ext cx="726453" cy="42347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2 x LMU</a:t>
            </a:r>
          </a:p>
        </p:txBody>
      </p:sp>
      <p:sp>
        <p:nvSpPr>
          <p:cNvPr id="106" name="Ellipse 105">
            <a:extLst>
              <a:ext uri="{FF2B5EF4-FFF2-40B4-BE49-F238E27FC236}">
                <a16:creationId xmlns:a16="http://schemas.microsoft.com/office/drawing/2014/main" id="{B64E6AAA-5C1F-B7C0-5EF1-D5CB565D750D}"/>
              </a:ext>
            </a:extLst>
          </p:cNvPr>
          <p:cNvSpPr/>
          <p:nvPr/>
        </p:nvSpPr>
        <p:spPr>
          <a:xfrm>
            <a:off x="3155558" y="5303760"/>
            <a:ext cx="726453" cy="42347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11 x LMU</a:t>
            </a:r>
          </a:p>
        </p:txBody>
      </p:sp>
      <p:sp>
        <p:nvSpPr>
          <p:cNvPr id="107" name="Ellipse 106">
            <a:extLst>
              <a:ext uri="{FF2B5EF4-FFF2-40B4-BE49-F238E27FC236}">
                <a16:creationId xmlns:a16="http://schemas.microsoft.com/office/drawing/2014/main" id="{DDECD527-B305-739D-D200-BDC1F9094DDB}"/>
              </a:ext>
            </a:extLst>
          </p:cNvPr>
          <p:cNvSpPr/>
          <p:nvPr/>
        </p:nvSpPr>
        <p:spPr>
          <a:xfrm>
            <a:off x="3146801" y="4589900"/>
            <a:ext cx="726453" cy="42347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22 x LMU</a:t>
            </a:r>
          </a:p>
        </p:txBody>
      </p:sp>
      <p:sp>
        <p:nvSpPr>
          <p:cNvPr id="120" name="Ellipse 119">
            <a:extLst>
              <a:ext uri="{FF2B5EF4-FFF2-40B4-BE49-F238E27FC236}">
                <a16:creationId xmlns:a16="http://schemas.microsoft.com/office/drawing/2014/main" id="{F902B65A-8E04-7119-8161-3658E8396689}"/>
              </a:ext>
            </a:extLst>
          </p:cNvPr>
          <p:cNvSpPr/>
          <p:nvPr/>
        </p:nvSpPr>
        <p:spPr>
          <a:xfrm>
            <a:off x="7869616" y="3478828"/>
            <a:ext cx="818410" cy="48137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 </a:t>
            </a:r>
            <a:r>
              <a:rPr lang="da-DK" sz="1000" dirty="0">
                <a:solidFill>
                  <a:srgbClr val="00B0F0"/>
                </a:solidFill>
                <a:latin typeface="Arial" panose="020B0604020202020204" pitchFamily="34" charset="0"/>
                <a:cs typeface="Arial" panose="020B0604020202020204" pitchFamily="34" charset="0"/>
              </a:rPr>
              <a:t>6</a:t>
            </a:r>
            <a:r>
              <a:rPr lang="da-DK" sz="1000" dirty="0">
                <a:latin typeface="Arial" panose="020B0604020202020204" pitchFamily="34" charset="0"/>
                <a:cs typeface="Arial" panose="020B0604020202020204" pitchFamily="34" charset="0"/>
              </a:rPr>
              <a:t> x LMU fra SS</a:t>
            </a:r>
          </a:p>
        </p:txBody>
      </p:sp>
      <p:sp>
        <p:nvSpPr>
          <p:cNvPr id="121" name="Ellipse 120">
            <a:extLst>
              <a:ext uri="{FF2B5EF4-FFF2-40B4-BE49-F238E27FC236}">
                <a16:creationId xmlns:a16="http://schemas.microsoft.com/office/drawing/2014/main" id="{9C461125-2ABA-72EA-2444-8BC99F174ACA}"/>
              </a:ext>
            </a:extLst>
          </p:cNvPr>
          <p:cNvSpPr/>
          <p:nvPr/>
        </p:nvSpPr>
        <p:spPr>
          <a:xfrm>
            <a:off x="7869616" y="4931361"/>
            <a:ext cx="827007" cy="48137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 </a:t>
            </a:r>
            <a:r>
              <a:rPr lang="da-DK" sz="1000" dirty="0">
                <a:solidFill>
                  <a:srgbClr val="00B0F0"/>
                </a:solidFill>
                <a:latin typeface="Arial" panose="020B0604020202020204" pitchFamily="34" charset="0"/>
                <a:cs typeface="Arial" panose="020B0604020202020204" pitchFamily="34" charset="0"/>
              </a:rPr>
              <a:t>3</a:t>
            </a:r>
            <a:r>
              <a:rPr lang="da-DK" sz="1000" dirty="0">
                <a:latin typeface="Arial" panose="020B0604020202020204" pitchFamily="34" charset="0"/>
                <a:cs typeface="Arial" panose="020B0604020202020204" pitchFamily="34" charset="0"/>
              </a:rPr>
              <a:t> x LMU fra JB</a:t>
            </a:r>
          </a:p>
        </p:txBody>
      </p:sp>
      <p:cxnSp>
        <p:nvCxnSpPr>
          <p:cNvPr id="139" name="Lige forbindelse 138">
            <a:extLst>
              <a:ext uri="{FF2B5EF4-FFF2-40B4-BE49-F238E27FC236}">
                <a16:creationId xmlns:a16="http://schemas.microsoft.com/office/drawing/2014/main" id="{7E606CE4-5EF0-7776-1B25-C1BAB09990AD}"/>
              </a:ext>
            </a:extLst>
          </p:cNvPr>
          <p:cNvCxnSpPr>
            <a:cxnSpLocks/>
          </p:cNvCxnSpPr>
          <p:nvPr/>
        </p:nvCxnSpPr>
        <p:spPr>
          <a:xfrm>
            <a:off x="8601279" y="3724869"/>
            <a:ext cx="363209"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5" name="Lige forbindelse 144">
            <a:extLst>
              <a:ext uri="{FF2B5EF4-FFF2-40B4-BE49-F238E27FC236}">
                <a16:creationId xmlns:a16="http://schemas.microsoft.com/office/drawing/2014/main" id="{A57114E9-7F2C-29D9-69AF-F8AA0D846B47}"/>
              </a:ext>
            </a:extLst>
          </p:cNvPr>
          <p:cNvCxnSpPr>
            <a:cxnSpLocks/>
          </p:cNvCxnSpPr>
          <p:nvPr/>
        </p:nvCxnSpPr>
        <p:spPr>
          <a:xfrm flipV="1">
            <a:off x="5455519" y="5524039"/>
            <a:ext cx="1436601" cy="1752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0" name="Lige forbindelse 149">
            <a:extLst>
              <a:ext uri="{FF2B5EF4-FFF2-40B4-BE49-F238E27FC236}">
                <a16:creationId xmlns:a16="http://schemas.microsoft.com/office/drawing/2014/main" id="{56AA08EE-9A5B-A4AC-36EA-B1E000102277}"/>
              </a:ext>
            </a:extLst>
          </p:cNvPr>
          <p:cNvCxnSpPr>
            <a:cxnSpLocks/>
            <a:stCxn id="22" idx="4"/>
            <a:endCxn id="23" idx="0"/>
          </p:cNvCxnSpPr>
          <p:nvPr/>
        </p:nvCxnSpPr>
        <p:spPr>
          <a:xfrm>
            <a:off x="6202747" y="1940310"/>
            <a:ext cx="2037362" cy="243972"/>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2" name="Lige forbindelse 151">
            <a:extLst>
              <a:ext uri="{FF2B5EF4-FFF2-40B4-BE49-F238E27FC236}">
                <a16:creationId xmlns:a16="http://schemas.microsoft.com/office/drawing/2014/main" id="{12B42982-47E6-A22D-4438-458628AC2E7F}"/>
              </a:ext>
            </a:extLst>
          </p:cNvPr>
          <p:cNvCxnSpPr>
            <a:cxnSpLocks/>
            <a:stCxn id="22" idx="4"/>
            <a:endCxn id="18" idx="0"/>
          </p:cNvCxnSpPr>
          <p:nvPr/>
        </p:nvCxnSpPr>
        <p:spPr>
          <a:xfrm>
            <a:off x="6202747" y="1940310"/>
            <a:ext cx="0" cy="236943"/>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4" name="Lige forbindelse 153">
            <a:extLst>
              <a:ext uri="{FF2B5EF4-FFF2-40B4-BE49-F238E27FC236}">
                <a16:creationId xmlns:a16="http://schemas.microsoft.com/office/drawing/2014/main" id="{5C56AD16-76DF-B10B-CCE3-04E3B1D22F01}"/>
              </a:ext>
            </a:extLst>
          </p:cNvPr>
          <p:cNvCxnSpPr>
            <a:cxnSpLocks/>
            <a:stCxn id="22" idx="4"/>
            <a:endCxn id="21" idx="0"/>
          </p:cNvCxnSpPr>
          <p:nvPr/>
        </p:nvCxnSpPr>
        <p:spPr>
          <a:xfrm flipH="1">
            <a:off x="4446933" y="1940310"/>
            <a:ext cx="1755814" cy="229496"/>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0" name="Lige forbindelse 159">
            <a:extLst>
              <a:ext uri="{FF2B5EF4-FFF2-40B4-BE49-F238E27FC236}">
                <a16:creationId xmlns:a16="http://schemas.microsoft.com/office/drawing/2014/main" id="{B4BAE1A1-3B85-BACE-12B4-85872AF8BC71}"/>
              </a:ext>
            </a:extLst>
          </p:cNvPr>
          <p:cNvCxnSpPr>
            <a:cxnSpLocks/>
          </p:cNvCxnSpPr>
          <p:nvPr/>
        </p:nvCxnSpPr>
        <p:spPr>
          <a:xfrm flipH="1" flipV="1">
            <a:off x="3670109" y="4059853"/>
            <a:ext cx="1560356" cy="1751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 name="Rektangel: afrundede hjørner 2">
            <a:extLst>
              <a:ext uri="{FF2B5EF4-FFF2-40B4-BE49-F238E27FC236}">
                <a16:creationId xmlns:a16="http://schemas.microsoft.com/office/drawing/2014/main" id="{EED9AA35-97FA-23F3-F343-9BF5BA35914F}"/>
              </a:ext>
            </a:extLst>
          </p:cNvPr>
          <p:cNvSpPr/>
          <p:nvPr/>
        </p:nvSpPr>
        <p:spPr>
          <a:xfrm>
            <a:off x="1334006" y="2652692"/>
            <a:ext cx="1159475" cy="77002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dirty="0">
                <a:latin typeface="Arial" panose="020B0604020202020204" pitchFamily="34" charset="0"/>
                <a:cs typeface="Arial" panose="020B0604020202020204" pitchFamily="34" charset="0"/>
              </a:rPr>
              <a:t>Staben</a:t>
            </a:r>
          </a:p>
          <a:p>
            <a:pPr algn="ctr"/>
            <a:endParaRPr lang="da-DK" sz="1100" dirty="0">
              <a:latin typeface="Arial" panose="020B0604020202020204" pitchFamily="34" charset="0"/>
              <a:cs typeface="Arial" panose="020B0604020202020204" pitchFamily="34" charset="0"/>
            </a:endParaRPr>
          </a:p>
        </p:txBody>
      </p:sp>
      <p:sp>
        <p:nvSpPr>
          <p:cNvPr id="4" name="Rektangel: afrundede hjørner 3">
            <a:extLst>
              <a:ext uri="{FF2B5EF4-FFF2-40B4-BE49-F238E27FC236}">
                <a16:creationId xmlns:a16="http://schemas.microsoft.com/office/drawing/2014/main" id="{16AC1A9B-9DA2-1F04-9E7E-9802505E3DB0}"/>
              </a:ext>
            </a:extLst>
          </p:cNvPr>
          <p:cNvSpPr/>
          <p:nvPr/>
        </p:nvSpPr>
        <p:spPr>
          <a:xfrm>
            <a:off x="2599572" y="2668113"/>
            <a:ext cx="1128603" cy="77002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dirty="0">
                <a:latin typeface="Arial" panose="020B0604020202020204" pitchFamily="34" charset="0"/>
                <a:cs typeface="Arial" panose="020B0604020202020204" pitchFamily="34" charset="0"/>
              </a:rPr>
              <a:t>Jobcenter og Borgerservice</a:t>
            </a:r>
          </a:p>
          <a:p>
            <a:pPr algn="ctr"/>
            <a:endParaRPr lang="da-DK" sz="1100" dirty="0">
              <a:latin typeface="Arial" panose="020B0604020202020204" pitchFamily="34" charset="0"/>
              <a:cs typeface="Arial" panose="020B0604020202020204" pitchFamily="34" charset="0"/>
            </a:endParaRPr>
          </a:p>
        </p:txBody>
      </p:sp>
      <p:sp>
        <p:nvSpPr>
          <p:cNvPr id="5" name="Rektangel: afrundede hjørner 4">
            <a:extLst>
              <a:ext uri="{FF2B5EF4-FFF2-40B4-BE49-F238E27FC236}">
                <a16:creationId xmlns:a16="http://schemas.microsoft.com/office/drawing/2014/main" id="{7A76F50E-042C-7294-D034-FD9867E79284}"/>
              </a:ext>
            </a:extLst>
          </p:cNvPr>
          <p:cNvSpPr/>
          <p:nvPr/>
        </p:nvSpPr>
        <p:spPr>
          <a:xfrm>
            <a:off x="3846079" y="2663746"/>
            <a:ext cx="1201428" cy="77002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dirty="0">
                <a:latin typeface="Arial" panose="020B0604020202020204" pitchFamily="34" charset="0"/>
                <a:cs typeface="Arial" panose="020B0604020202020204" pitchFamily="34" charset="0"/>
              </a:rPr>
              <a:t>Børn og Kultur</a:t>
            </a:r>
          </a:p>
          <a:p>
            <a:pPr algn="ctr"/>
            <a:endParaRPr lang="da-DK" sz="1200" dirty="0">
              <a:latin typeface="Arial" panose="020B0604020202020204" pitchFamily="34" charset="0"/>
              <a:cs typeface="Arial" panose="020B0604020202020204" pitchFamily="34" charset="0"/>
            </a:endParaRPr>
          </a:p>
        </p:txBody>
      </p:sp>
      <p:sp>
        <p:nvSpPr>
          <p:cNvPr id="6" name="Rektangel: afrundede hjørner 5">
            <a:extLst>
              <a:ext uri="{FF2B5EF4-FFF2-40B4-BE49-F238E27FC236}">
                <a16:creationId xmlns:a16="http://schemas.microsoft.com/office/drawing/2014/main" id="{50EE83E7-35BC-75F3-7897-E9D020064019}"/>
              </a:ext>
            </a:extLst>
          </p:cNvPr>
          <p:cNvSpPr/>
          <p:nvPr/>
        </p:nvSpPr>
        <p:spPr>
          <a:xfrm>
            <a:off x="5604720" y="2661461"/>
            <a:ext cx="1159471" cy="770021"/>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100" dirty="0">
                <a:latin typeface="Arial" panose="020B0604020202020204" pitchFamily="34" charset="0"/>
                <a:cs typeface="Arial" panose="020B0604020202020204" pitchFamily="34" charset="0"/>
              </a:rPr>
              <a:t>Social og Sundhed</a:t>
            </a:r>
          </a:p>
          <a:p>
            <a:pPr algn="ctr"/>
            <a:endParaRPr lang="da-DK" sz="1100" dirty="0">
              <a:latin typeface="Arial" panose="020B0604020202020204" pitchFamily="34" charset="0"/>
              <a:cs typeface="Arial" panose="020B0604020202020204" pitchFamily="34" charset="0"/>
            </a:endParaRPr>
          </a:p>
        </p:txBody>
      </p:sp>
      <p:sp>
        <p:nvSpPr>
          <p:cNvPr id="9" name="Rektangel: afrundede hjørner 8">
            <a:extLst>
              <a:ext uri="{FF2B5EF4-FFF2-40B4-BE49-F238E27FC236}">
                <a16:creationId xmlns:a16="http://schemas.microsoft.com/office/drawing/2014/main" id="{5FD9AF67-317A-8B50-A6A4-61E82258AB1A}"/>
              </a:ext>
            </a:extLst>
          </p:cNvPr>
          <p:cNvSpPr/>
          <p:nvPr/>
        </p:nvSpPr>
        <p:spPr>
          <a:xfrm>
            <a:off x="7645720" y="2652285"/>
            <a:ext cx="1159988" cy="770021"/>
          </a:xfrm>
          <a:prstGeom prst="roundRect">
            <a:avLst/>
          </a:prstGeom>
          <a:solidFill>
            <a:schemeClr val="bg2">
              <a:lumMod val="90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latin typeface="Arial" panose="020B0604020202020204" pitchFamily="34" charset="0"/>
                <a:cs typeface="Arial" panose="020B0604020202020204" pitchFamily="34" charset="0"/>
              </a:rPr>
              <a:t>Teknisk administrativt</a:t>
            </a:r>
          </a:p>
        </p:txBody>
      </p:sp>
      <p:sp>
        <p:nvSpPr>
          <p:cNvPr id="18" name="Ellipse 17">
            <a:extLst>
              <a:ext uri="{FF2B5EF4-FFF2-40B4-BE49-F238E27FC236}">
                <a16:creationId xmlns:a16="http://schemas.microsoft.com/office/drawing/2014/main" id="{0FCE425C-E44B-24AB-9A38-AB40334C5BCD}"/>
              </a:ext>
            </a:extLst>
          </p:cNvPr>
          <p:cNvSpPr/>
          <p:nvPr/>
        </p:nvSpPr>
        <p:spPr>
          <a:xfrm>
            <a:off x="5538800" y="2177253"/>
            <a:ext cx="1327894"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dirty="0">
                <a:latin typeface="Arial" panose="020B0604020202020204" pitchFamily="34" charset="0"/>
                <a:cs typeface="Arial" panose="020B0604020202020204" pitchFamily="34" charset="0"/>
              </a:rPr>
              <a:t>Sektor         MED-udvalg</a:t>
            </a:r>
          </a:p>
        </p:txBody>
      </p:sp>
      <p:sp>
        <p:nvSpPr>
          <p:cNvPr id="21" name="Ellipse 20">
            <a:extLst>
              <a:ext uri="{FF2B5EF4-FFF2-40B4-BE49-F238E27FC236}">
                <a16:creationId xmlns:a16="http://schemas.microsoft.com/office/drawing/2014/main" id="{87B68FDF-6E5E-2860-3A9B-98615E8E5BB2}"/>
              </a:ext>
            </a:extLst>
          </p:cNvPr>
          <p:cNvSpPr/>
          <p:nvPr/>
        </p:nvSpPr>
        <p:spPr>
          <a:xfrm>
            <a:off x="3789988" y="2169806"/>
            <a:ext cx="1313890"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100" dirty="0">
                <a:latin typeface="Arial" panose="020B0604020202020204" pitchFamily="34" charset="0"/>
                <a:cs typeface="Arial" panose="020B0604020202020204" pitchFamily="34" charset="0"/>
              </a:rPr>
              <a:t>Sektor         MED-udvalg</a:t>
            </a:r>
          </a:p>
        </p:txBody>
      </p:sp>
      <p:sp>
        <p:nvSpPr>
          <p:cNvPr id="23" name="Ellipse 22">
            <a:extLst>
              <a:ext uri="{FF2B5EF4-FFF2-40B4-BE49-F238E27FC236}">
                <a16:creationId xmlns:a16="http://schemas.microsoft.com/office/drawing/2014/main" id="{FAB6716E-30F2-BE03-5D02-B95C01930FA2}"/>
              </a:ext>
            </a:extLst>
          </p:cNvPr>
          <p:cNvSpPr/>
          <p:nvPr/>
        </p:nvSpPr>
        <p:spPr>
          <a:xfrm>
            <a:off x="7594870" y="2184282"/>
            <a:ext cx="1290477" cy="62564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200" dirty="0">
                <a:latin typeface="Arial" panose="020B0604020202020204" pitchFamily="34" charset="0"/>
                <a:cs typeface="Arial" panose="020B0604020202020204" pitchFamily="34" charset="0"/>
              </a:rPr>
              <a:t>Sektor         MED-udvalg</a:t>
            </a:r>
          </a:p>
        </p:txBody>
      </p:sp>
      <p:cxnSp>
        <p:nvCxnSpPr>
          <p:cNvPr id="117" name="Lige forbindelse 116">
            <a:extLst>
              <a:ext uri="{FF2B5EF4-FFF2-40B4-BE49-F238E27FC236}">
                <a16:creationId xmlns:a16="http://schemas.microsoft.com/office/drawing/2014/main" id="{788317C3-95B5-01DB-9D73-D12B92ABBA24}"/>
              </a:ext>
            </a:extLst>
          </p:cNvPr>
          <p:cNvCxnSpPr>
            <a:cxnSpLocks/>
          </p:cNvCxnSpPr>
          <p:nvPr/>
        </p:nvCxnSpPr>
        <p:spPr>
          <a:xfrm>
            <a:off x="5441515" y="2488081"/>
            <a:ext cx="24225" cy="3053487"/>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Ellipse 44">
            <a:extLst>
              <a:ext uri="{FF2B5EF4-FFF2-40B4-BE49-F238E27FC236}">
                <a16:creationId xmlns:a16="http://schemas.microsoft.com/office/drawing/2014/main" id="{39A12AA7-750F-6D8E-4A27-C0978D03D1CC}"/>
              </a:ext>
            </a:extLst>
          </p:cNvPr>
          <p:cNvSpPr/>
          <p:nvPr/>
        </p:nvSpPr>
        <p:spPr>
          <a:xfrm>
            <a:off x="7878525" y="6366868"/>
            <a:ext cx="815149" cy="48137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 </a:t>
            </a:r>
            <a:r>
              <a:rPr lang="da-DK" sz="900" dirty="0">
                <a:solidFill>
                  <a:srgbClr val="00B0F0"/>
                </a:solidFill>
                <a:latin typeface="Arial" panose="020B0604020202020204" pitchFamily="34" charset="0"/>
                <a:cs typeface="Arial" panose="020B0604020202020204" pitchFamily="34" charset="0"/>
              </a:rPr>
              <a:t>3</a:t>
            </a:r>
            <a:r>
              <a:rPr lang="da-DK" sz="900" dirty="0">
                <a:latin typeface="Arial" panose="020B0604020202020204" pitchFamily="34" charset="0"/>
                <a:cs typeface="Arial" panose="020B0604020202020204" pitchFamily="34" charset="0"/>
              </a:rPr>
              <a:t> x LMU fra PTM</a:t>
            </a:r>
          </a:p>
        </p:txBody>
      </p:sp>
      <p:cxnSp>
        <p:nvCxnSpPr>
          <p:cNvPr id="71" name="Lige forbindelse 70">
            <a:extLst>
              <a:ext uri="{FF2B5EF4-FFF2-40B4-BE49-F238E27FC236}">
                <a16:creationId xmlns:a16="http://schemas.microsoft.com/office/drawing/2014/main" id="{85EEF2AA-7DA8-80E4-213F-92E9BEB8275C}"/>
              </a:ext>
            </a:extLst>
          </p:cNvPr>
          <p:cNvCxnSpPr>
            <a:cxnSpLocks/>
          </p:cNvCxnSpPr>
          <p:nvPr/>
        </p:nvCxnSpPr>
        <p:spPr>
          <a:xfrm flipH="1">
            <a:off x="3986395" y="3328973"/>
            <a:ext cx="1631" cy="1133827"/>
          </a:xfrm>
          <a:prstGeom prst="line">
            <a:avLst/>
          </a:prstGeom>
          <a:ln w="31750">
            <a:solidFill>
              <a:srgbClr val="264D91"/>
            </a:solidFill>
          </a:ln>
        </p:spPr>
        <p:style>
          <a:lnRef idx="1">
            <a:schemeClr val="accent1"/>
          </a:lnRef>
          <a:fillRef idx="0">
            <a:schemeClr val="accent1"/>
          </a:fillRef>
          <a:effectRef idx="0">
            <a:schemeClr val="accent1"/>
          </a:effectRef>
          <a:fontRef idx="minor">
            <a:schemeClr val="tx1"/>
          </a:fontRef>
        </p:style>
      </p:cxnSp>
      <p:cxnSp>
        <p:nvCxnSpPr>
          <p:cNvPr id="70" name="Lige pilforbindelse 69">
            <a:extLst>
              <a:ext uri="{FF2B5EF4-FFF2-40B4-BE49-F238E27FC236}">
                <a16:creationId xmlns:a16="http://schemas.microsoft.com/office/drawing/2014/main" id="{B81DBC86-49AD-16F2-B386-724B5EAAC870}"/>
              </a:ext>
            </a:extLst>
          </p:cNvPr>
          <p:cNvCxnSpPr>
            <a:cxnSpLocks/>
          </p:cNvCxnSpPr>
          <p:nvPr/>
        </p:nvCxnSpPr>
        <p:spPr>
          <a:xfrm>
            <a:off x="3986395" y="4438019"/>
            <a:ext cx="3874624" cy="30636"/>
          </a:xfrm>
          <a:prstGeom prst="straightConnector1">
            <a:avLst/>
          </a:prstGeom>
          <a:ln w="31750">
            <a:solidFill>
              <a:srgbClr val="264D9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Lige forbindelse 59">
            <a:extLst>
              <a:ext uri="{FF2B5EF4-FFF2-40B4-BE49-F238E27FC236}">
                <a16:creationId xmlns:a16="http://schemas.microsoft.com/office/drawing/2014/main" id="{5652DED7-E601-1007-CE7A-ABD2FACA0F97}"/>
              </a:ext>
            </a:extLst>
          </p:cNvPr>
          <p:cNvCxnSpPr>
            <a:cxnSpLocks/>
          </p:cNvCxnSpPr>
          <p:nvPr/>
        </p:nvCxnSpPr>
        <p:spPr>
          <a:xfrm>
            <a:off x="5743110" y="3350846"/>
            <a:ext cx="0" cy="327653"/>
          </a:xfrm>
          <a:prstGeom prst="line">
            <a:avLst/>
          </a:prstGeom>
          <a:ln w="31750">
            <a:solidFill>
              <a:srgbClr val="264D91"/>
            </a:solidFill>
          </a:ln>
        </p:spPr>
        <p:style>
          <a:lnRef idx="1">
            <a:schemeClr val="accent1"/>
          </a:lnRef>
          <a:fillRef idx="0">
            <a:schemeClr val="accent1"/>
          </a:fillRef>
          <a:effectRef idx="0">
            <a:schemeClr val="accent1"/>
          </a:effectRef>
          <a:fontRef idx="minor">
            <a:schemeClr val="tx1"/>
          </a:fontRef>
        </p:style>
      </p:cxnSp>
      <p:sp>
        <p:nvSpPr>
          <p:cNvPr id="80" name="Ellipse 79">
            <a:extLst>
              <a:ext uri="{FF2B5EF4-FFF2-40B4-BE49-F238E27FC236}">
                <a16:creationId xmlns:a16="http://schemas.microsoft.com/office/drawing/2014/main" id="{EFA4E49C-7997-EF19-66CF-0B099D6F2292}"/>
              </a:ext>
            </a:extLst>
          </p:cNvPr>
          <p:cNvSpPr/>
          <p:nvPr/>
        </p:nvSpPr>
        <p:spPr>
          <a:xfrm>
            <a:off x="7861019" y="5627764"/>
            <a:ext cx="827007" cy="48137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0"/>
              </a:spcBef>
            </a:pPr>
            <a:r>
              <a:rPr lang="da-DK" sz="1000" dirty="0">
                <a:latin typeface="Arial" panose="020B0604020202020204" pitchFamily="34" charset="0"/>
                <a:cs typeface="Arial" panose="020B0604020202020204" pitchFamily="34" charset="0"/>
              </a:rPr>
              <a:t> 2 x LMU fra ST</a:t>
            </a:r>
          </a:p>
        </p:txBody>
      </p:sp>
      <p:cxnSp>
        <p:nvCxnSpPr>
          <p:cNvPr id="136" name="Lige forbindelse 135">
            <a:extLst>
              <a:ext uri="{FF2B5EF4-FFF2-40B4-BE49-F238E27FC236}">
                <a16:creationId xmlns:a16="http://schemas.microsoft.com/office/drawing/2014/main" id="{2B7D7AF3-32A5-72F4-A78A-42CD27A96DA8}"/>
              </a:ext>
            </a:extLst>
          </p:cNvPr>
          <p:cNvCxnSpPr>
            <a:cxnSpLocks/>
          </p:cNvCxnSpPr>
          <p:nvPr/>
        </p:nvCxnSpPr>
        <p:spPr>
          <a:xfrm>
            <a:off x="8624311" y="2496595"/>
            <a:ext cx="340177"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Lige forbindelse 85">
            <a:extLst>
              <a:ext uri="{FF2B5EF4-FFF2-40B4-BE49-F238E27FC236}">
                <a16:creationId xmlns:a16="http://schemas.microsoft.com/office/drawing/2014/main" id="{5ED418D9-C2E9-827B-03F1-38456699CE46}"/>
              </a:ext>
            </a:extLst>
          </p:cNvPr>
          <p:cNvCxnSpPr>
            <a:cxnSpLocks/>
          </p:cNvCxnSpPr>
          <p:nvPr/>
        </p:nvCxnSpPr>
        <p:spPr>
          <a:xfrm>
            <a:off x="8591057" y="5159154"/>
            <a:ext cx="373431" cy="312"/>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Lige forbindelse 88">
            <a:extLst>
              <a:ext uri="{FF2B5EF4-FFF2-40B4-BE49-F238E27FC236}">
                <a16:creationId xmlns:a16="http://schemas.microsoft.com/office/drawing/2014/main" id="{400DCCA5-BC59-E095-3533-041B60F26CFF}"/>
              </a:ext>
            </a:extLst>
          </p:cNvPr>
          <p:cNvCxnSpPr>
            <a:cxnSpLocks/>
          </p:cNvCxnSpPr>
          <p:nvPr/>
        </p:nvCxnSpPr>
        <p:spPr>
          <a:xfrm>
            <a:off x="8591057" y="4475522"/>
            <a:ext cx="373431"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0" name="Lige forbindelse 89">
            <a:extLst>
              <a:ext uri="{FF2B5EF4-FFF2-40B4-BE49-F238E27FC236}">
                <a16:creationId xmlns:a16="http://schemas.microsoft.com/office/drawing/2014/main" id="{62CD5E8D-E1F0-146E-66F5-C2A30FE3A250}"/>
              </a:ext>
            </a:extLst>
          </p:cNvPr>
          <p:cNvCxnSpPr>
            <a:cxnSpLocks/>
          </p:cNvCxnSpPr>
          <p:nvPr/>
        </p:nvCxnSpPr>
        <p:spPr>
          <a:xfrm>
            <a:off x="8582368" y="5847527"/>
            <a:ext cx="382120" cy="194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Lige forbindelse 90">
            <a:extLst>
              <a:ext uri="{FF2B5EF4-FFF2-40B4-BE49-F238E27FC236}">
                <a16:creationId xmlns:a16="http://schemas.microsoft.com/office/drawing/2014/main" id="{F252A445-3191-17A6-4A87-9D2F7C22BAC2}"/>
              </a:ext>
            </a:extLst>
          </p:cNvPr>
          <p:cNvCxnSpPr>
            <a:cxnSpLocks/>
          </p:cNvCxnSpPr>
          <p:nvPr/>
        </p:nvCxnSpPr>
        <p:spPr>
          <a:xfrm>
            <a:off x="8591057" y="6610859"/>
            <a:ext cx="373431"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4" name="Lige pilforbindelse 93">
            <a:extLst>
              <a:ext uri="{FF2B5EF4-FFF2-40B4-BE49-F238E27FC236}">
                <a16:creationId xmlns:a16="http://schemas.microsoft.com/office/drawing/2014/main" id="{1C97ABF5-33C2-6820-B638-B8CC35161AC0}"/>
              </a:ext>
            </a:extLst>
          </p:cNvPr>
          <p:cNvCxnSpPr>
            <a:cxnSpLocks/>
          </p:cNvCxnSpPr>
          <p:nvPr/>
        </p:nvCxnSpPr>
        <p:spPr>
          <a:xfrm>
            <a:off x="2762274" y="5142754"/>
            <a:ext cx="5098745" cy="29172"/>
          </a:xfrm>
          <a:prstGeom prst="straightConnector1">
            <a:avLst/>
          </a:prstGeom>
          <a:ln w="31750">
            <a:solidFill>
              <a:srgbClr val="264D9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Lige forbindelse 94">
            <a:extLst>
              <a:ext uri="{FF2B5EF4-FFF2-40B4-BE49-F238E27FC236}">
                <a16:creationId xmlns:a16="http://schemas.microsoft.com/office/drawing/2014/main" id="{0F8C5E00-A1AC-2F22-D408-F44B340CD674}"/>
              </a:ext>
            </a:extLst>
          </p:cNvPr>
          <p:cNvCxnSpPr>
            <a:cxnSpLocks/>
          </p:cNvCxnSpPr>
          <p:nvPr/>
        </p:nvCxnSpPr>
        <p:spPr>
          <a:xfrm>
            <a:off x="2745319" y="3305120"/>
            <a:ext cx="6733" cy="1855966"/>
          </a:xfrm>
          <a:prstGeom prst="line">
            <a:avLst/>
          </a:prstGeom>
          <a:ln w="31750">
            <a:solidFill>
              <a:srgbClr val="264D91"/>
            </a:solidFill>
          </a:ln>
        </p:spPr>
        <p:style>
          <a:lnRef idx="1">
            <a:schemeClr val="accent1"/>
          </a:lnRef>
          <a:fillRef idx="0">
            <a:schemeClr val="accent1"/>
          </a:fillRef>
          <a:effectRef idx="0">
            <a:schemeClr val="accent1"/>
          </a:effectRef>
          <a:fontRef idx="minor">
            <a:schemeClr val="tx1"/>
          </a:fontRef>
        </p:style>
      </p:cxnSp>
      <p:cxnSp>
        <p:nvCxnSpPr>
          <p:cNvPr id="128" name="Lige forbindelse 127">
            <a:extLst>
              <a:ext uri="{FF2B5EF4-FFF2-40B4-BE49-F238E27FC236}">
                <a16:creationId xmlns:a16="http://schemas.microsoft.com/office/drawing/2014/main" id="{FC272A8A-53C4-EE88-41F7-1DC460A638AC}"/>
              </a:ext>
            </a:extLst>
          </p:cNvPr>
          <p:cNvCxnSpPr>
            <a:cxnSpLocks/>
          </p:cNvCxnSpPr>
          <p:nvPr/>
        </p:nvCxnSpPr>
        <p:spPr>
          <a:xfrm>
            <a:off x="5465741" y="4087472"/>
            <a:ext cx="1413698"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4" name="Lige forbindelse 133">
            <a:extLst>
              <a:ext uri="{FF2B5EF4-FFF2-40B4-BE49-F238E27FC236}">
                <a16:creationId xmlns:a16="http://schemas.microsoft.com/office/drawing/2014/main" id="{5662BE88-866F-C4C0-2218-CAA9A9715355}"/>
              </a:ext>
            </a:extLst>
          </p:cNvPr>
          <p:cNvCxnSpPr>
            <a:cxnSpLocks/>
          </p:cNvCxnSpPr>
          <p:nvPr/>
        </p:nvCxnSpPr>
        <p:spPr>
          <a:xfrm>
            <a:off x="5222026" y="2496595"/>
            <a:ext cx="16878" cy="372524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Lige forbindelse 134">
            <a:extLst>
              <a:ext uri="{FF2B5EF4-FFF2-40B4-BE49-F238E27FC236}">
                <a16:creationId xmlns:a16="http://schemas.microsoft.com/office/drawing/2014/main" id="{DF4EA19A-DD6E-BE19-C832-6BD2FB47C9DA}"/>
              </a:ext>
            </a:extLst>
          </p:cNvPr>
          <p:cNvCxnSpPr>
            <a:cxnSpLocks/>
          </p:cNvCxnSpPr>
          <p:nvPr/>
        </p:nvCxnSpPr>
        <p:spPr>
          <a:xfrm>
            <a:off x="5051130" y="2480625"/>
            <a:ext cx="170896"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2" name="Lige forbindelse 141">
            <a:extLst>
              <a:ext uri="{FF2B5EF4-FFF2-40B4-BE49-F238E27FC236}">
                <a16:creationId xmlns:a16="http://schemas.microsoft.com/office/drawing/2014/main" id="{5ABB41AE-71C8-D2D7-584A-9095594E3043}"/>
              </a:ext>
            </a:extLst>
          </p:cNvPr>
          <p:cNvCxnSpPr>
            <a:cxnSpLocks/>
          </p:cNvCxnSpPr>
          <p:nvPr/>
        </p:nvCxnSpPr>
        <p:spPr>
          <a:xfrm flipH="1" flipV="1">
            <a:off x="3642508" y="4813747"/>
            <a:ext cx="1596396" cy="18209"/>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3" name="Lige forbindelse 142">
            <a:extLst>
              <a:ext uri="{FF2B5EF4-FFF2-40B4-BE49-F238E27FC236}">
                <a16:creationId xmlns:a16="http://schemas.microsoft.com/office/drawing/2014/main" id="{D53621A1-F7E7-DAC9-30F3-99C36F1D6173}"/>
              </a:ext>
            </a:extLst>
          </p:cNvPr>
          <p:cNvCxnSpPr>
            <a:cxnSpLocks/>
          </p:cNvCxnSpPr>
          <p:nvPr/>
        </p:nvCxnSpPr>
        <p:spPr>
          <a:xfrm flipH="1" flipV="1">
            <a:off x="3677447" y="5516847"/>
            <a:ext cx="1561457" cy="27054"/>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4" name="Lige forbindelse 143">
            <a:extLst>
              <a:ext uri="{FF2B5EF4-FFF2-40B4-BE49-F238E27FC236}">
                <a16:creationId xmlns:a16="http://schemas.microsoft.com/office/drawing/2014/main" id="{626855DC-2D60-D32A-92ED-DFF719A4B019}"/>
              </a:ext>
            </a:extLst>
          </p:cNvPr>
          <p:cNvCxnSpPr>
            <a:cxnSpLocks/>
          </p:cNvCxnSpPr>
          <p:nvPr/>
        </p:nvCxnSpPr>
        <p:spPr>
          <a:xfrm flipH="1" flipV="1">
            <a:off x="3670108" y="6213936"/>
            <a:ext cx="1568796" cy="5208"/>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Lige forbindelse 81">
            <a:extLst>
              <a:ext uri="{FF2B5EF4-FFF2-40B4-BE49-F238E27FC236}">
                <a16:creationId xmlns:a16="http://schemas.microsoft.com/office/drawing/2014/main" id="{88056F1C-CC21-7CF0-0703-193238F57372}"/>
              </a:ext>
            </a:extLst>
          </p:cNvPr>
          <p:cNvCxnSpPr>
            <a:cxnSpLocks/>
          </p:cNvCxnSpPr>
          <p:nvPr/>
        </p:nvCxnSpPr>
        <p:spPr>
          <a:xfrm>
            <a:off x="1475656" y="3286022"/>
            <a:ext cx="0" cy="2581577"/>
          </a:xfrm>
          <a:prstGeom prst="line">
            <a:avLst/>
          </a:prstGeom>
          <a:ln w="31750">
            <a:solidFill>
              <a:srgbClr val="264D91"/>
            </a:solidFill>
          </a:ln>
        </p:spPr>
        <p:style>
          <a:lnRef idx="1">
            <a:schemeClr val="accent1"/>
          </a:lnRef>
          <a:fillRef idx="0">
            <a:schemeClr val="accent1"/>
          </a:fillRef>
          <a:effectRef idx="0">
            <a:schemeClr val="accent1"/>
          </a:effectRef>
          <a:fontRef idx="minor">
            <a:schemeClr val="tx1"/>
          </a:fontRef>
        </p:style>
      </p:cxnSp>
      <p:sp>
        <p:nvSpPr>
          <p:cNvPr id="166" name="Rektangel: afrundede hjørner 165">
            <a:extLst>
              <a:ext uri="{FF2B5EF4-FFF2-40B4-BE49-F238E27FC236}">
                <a16:creationId xmlns:a16="http://schemas.microsoft.com/office/drawing/2014/main" id="{53EDEFA0-6645-3F51-9A43-D5D00BF01627}"/>
              </a:ext>
            </a:extLst>
          </p:cNvPr>
          <p:cNvSpPr/>
          <p:nvPr/>
        </p:nvSpPr>
        <p:spPr bwMode="auto">
          <a:xfrm>
            <a:off x="5674736" y="3146416"/>
            <a:ext cx="429681" cy="217019"/>
          </a:xfrm>
          <a:prstGeom prst="roundRect">
            <a:avLst/>
          </a:prstGeom>
          <a:solidFill>
            <a:srgbClr val="D0CECE"/>
          </a:solidFill>
          <a:ln w="9525" cap="flat" cmpd="sng" algn="ctr">
            <a:solidFill>
              <a:srgbClr val="59595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500" b="0" i="0" u="none" strike="noStrike" cap="none" normalizeH="0" baseline="0" dirty="0">
                <a:ln>
                  <a:noFill/>
                </a:ln>
                <a:solidFill>
                  <a:schemeClr val="tx1"/>
                </a:solidFill>
                <a:effectLst/>
                <a:latin typeface="Arial" pitchFamily="34" charset="0"/>
                <a:cs typeface="Arial" pitchFamily="34" charset="0"/>
              </a:rPr>
              <a:t>Teknisk</a:t>
            </a:r>
          </a:p>
          <a:p>
            <a:pPr marL="801688" marR="0" indent="-801688" algn="ctr" defTabSz="914400" rtl="0" eaLnBrk="1" fontAlgn="base" latinLnBrk="0" hangingPunct="1">
              <a:lnSpc>
                <a:spcPct val="100000"/>
              </a:lnSpc>
              <a:spcBef>
                <a:spcPct val="20000"/>
              </a:spcBef>
              <a:spcAft>
                <a:spcPct val="0"/>
              </a:spcAft>
              <a:buClrTx/>
              <a:buSzTx/>
              <a:buFontTx/>
              <a:buNone/>
              <a:tabLst/>
            </a:pPr>
            <a:r>
              <a:rPr lang="da-DK" sz="500" dirty="0">
                <a:latin typeface="Arial" pitchFamily="34" charset="0"/>
                <a:cs typeface="Arial" pitchFamily="34" charset="0"/>
              </a:rPr>
              <a:t>Administrative</a:t>
            </a:r>
            <a:endParaRPr kumimoji="0" lang="da-DK" sz="500" b="0" i="0" u="none" strike="noStrike" cap="none" normalizeH="0" baseline="0" dirty="0">
              <a:ln>
                <a:noFill/>
              </a:ln>
              <a:solidFill>
                <a:schemeClr val="tx1"/>
              </a:solidFill>
              <a:effectLst/>
              <a:latin typeface="Arial" pitchFamily="34" charset="0"/>
              <a:cs typeface="Arial" pitchFamily="34" charset="0"/>
            </a:endParaRPr>
          </a:p>
        </p:txBody>
      </p:sp>
      <p:sp>
        <p:nvSpPr>
          <p:cNvPr id="171" name="Rektangel: afrundede hjørner 170">
            <a:extLst>
              <a:ext uri="{FF2B5EF4-FFF2-40B4-BE49-F238E27FC236}">
                <a16:creationId xmlns:a16="http://schemas.microsoft.com/office/drawing/2014/main" id="{6EC2647D-3559-3997-A767-B8011401CB4D}"/>
              </a:ext>
            </a:extLst>
          </p:cNvPr>
          <p:cNvSpPr/>
          <p:nvPr/>
        </p:nvSpPr>
        <p:spPr bwMode="auto">
          <a:xfrm>
            <a:off x="3914885" y="3157085"/>
            <a:ext cx="429681" cy="217019"/>
          </a:xfrm>
          <a:prstGeom prst="roundRect">
            <a:avLst/>
          </a:prstGeom>
          <a:solidFill>
            <a:srgbClr val="D0CECE"/>
          </a:solidFill>
          <a:ln w="9525" cap="flat" cmpd="sng" algn="ctr">
            <a:solidFill>
              <a:srgbClr val="59595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500" b="0" i="0" u="none" strike="noStrike" cap="none" normalizeH="0" baseline="0" dirty="0">
                <a:ln>
                  <a:noFill/>
                </a:ln>
                <a:solidFill>
                  <a:schemeClr val="tx1"/>
                </a:solidFill>
                <a:effectLst/>
                <a:latin typeface="Arial" pitchFamily="34" charset="0"/>
                <a:cs typeface="Arial" pitchFamily="34" charset="0"/>
              </a:rPr>
              <a:t>Teknisk</a:t>
            </a:r>
          </a:p>
          <a:p>
            <a:pPr marL="801688" marR="0" indent="-801688" algn="ctr" defTabSz="914400" rtl="0" eaLnBrk="1" fontAlgn="base" latinLnBrk="0" hangingPunct="1">
              <a:lnSpc>
                <a:spcPct val="100000"/>
              </a:lnSpc>
              <a:spcBef>
                <a:spcPct val="20000"/>
              </a:spcBef>
              <a:spcAft>
                <a:spcPct val="0"/>
              </a:spcAft>
              <a:buClrTx/>
              <a:buSzTx/>
              <a:buFontTx/>
              <a:buNone/>
              <a:tabLst/>
            </a:pPr>
            <a:r>
              <a:rPr lang="da-DK" sz="500" dirty="0">
                <a:latin typeface="Arial" pitchFamily="34" charset="0"/>
                <a:cs typeface="Arial" pitchFamily="34" charset="0"/>
              </a:rPr>
              <a:t>Administrative</a:t>
            </a:r>
            <a:endParaRPr kumimoji="0" lang="da-DK" sz="500" b="0" i="0" u="none" strike="noStrike" cap="none" normalizeH="0" baseline="0" dirty="0">
              <a:ln>
                <a:noFill/>
              </a:ln>
              <a:solidFill>
                <a:schemeClr val="tx1"/>
              </a:solidFill>
              <a:effectLst/>
              <a:latin typeface="Arial" pitchFamily="34" charset="0"/>
              <a:cs typeface="Arial" pitchFamily="34" charset="0"/>
            </a:endParaRPr>
          </a:p>
        </p:txBody>
      </p:sp>
      <p:sp>
        <p:nvSpPr>
          <p:cNvPr id="172" name="Rektangel: afrundede hjørner 171">
            <a:extLst>
              <a:ext uri="{FF2B5EF4-FFF2-40B4-BE49-F238E27FC236}">
                <a16:creationId xmlns:a16="http://schemas.microsoft.com/office/drawing/2014/main" id="{854096AC-B283-2718-BD94-8B75B238DE24}"/>
              </a:ext>
            </a:extLst>
          </p:cNvPr>
          <p:cNvSpPr/>
          <p:nvPr/>
        </p:nvSpPr>
        <p:spPr bwMode="auto">
          <a:xfrm>
            <a:off x="2677379" y="3157086"/>
            <a:ext cx="429681" cy="217019"/>
          </a:xfrm>
          <a:prstGeom prst="roundRect">
            <a:avLst/>
          </a:prstGeom>
          <a:solidFill>
            <a:srgbClr val="D0CECE"/>
          </a:solidFill>
          <a:ln w="9525" cap="flat" cmpd="sng" algn="ctr">
            <a:solidFill>
              <a:srgbClr val="59595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500" b="0" i="0" u="none" strike="noStrike" cap="none" normalizeH="0" baseline="0" dirty="0">
                <a:ln>
                  <a:noFill/>
                </a:ln>
                <a:solidFill>
                  <a:schemeClr val="tx1"/>
                </a:solidFill>
                <a:effectLst/>
                <a:latin typeface="Arial" pitchFamily="34" charset="0"/>
                <a:cs typeface="Arial" pitchFamily="34" charset="0"/>
              </a:rPr>
              <a:t>Teknisk</a:t>
            </a:r>
          </a:p>
          <a:p>
            <a:pPr marL="801688" marR="0" indent="-801688" algn="ctr" defTabSz="914400" rtl="0" eaLnBrk="1" fontAlgn="base" latinLnBrk="0" hangingPunct="1">
              <a:lnSpc>
                <a:spcPct val="100000"/>
              </a:lnSpc>
              <a:spcBef>
                <a:spcPct val="20000"/>
              </a:spcBef>
              <a:spcAft>
                <a:spcPct val="0"/>
              </a:spcAft>
              <a:buClrTx/>
              <a:buSzTx/>
              <a:buFontTx/>
              <a:buNone/>
              <a:tabLst/>
            </a:pPr>
            <a:r>
              <a:rPr lang="da-DK" sz="500" dirty="0">
                <a:latin typeface="Arial" pitchFamily="34" charset="0"/>
                <a:cs typeface="Arial" pitchFamily="34" charset="0"/>
              </a:rPr>
              <a:t>Administrative</a:t>
            </a:r>
            <a:endParaRPr kumimoji="0" lang="da-DK" sz="500" b="0" i="0" u="none" strike="noStrike" cap="none" normalizeH="0" baseline="0" dirty="0">
              <a:ln>
                <a:noFill/>
              </a:ln>
              <a:solidFill>
                <a:schemeClr val="tx1"/>
              </a:solidFill>
              <a:effectLst/>
              <a:latin typeface="Arial" pitchFamily="34" charset="0"/>
              <a:cs typeface="Arial" pitchFamily="34" charset="0"/>
            </a:endParaRPr>
          </a:p>
        </p:txBody>
      </p:sp>
      <p:sp>
        <p:nvSpPr>
          <p:cNvPr id="173" name="Rektangel: afrundede hjørner 172">
            <a:extLst>
              <a:ext uri="{FF2B5EF4-FFF2-40B4-BE49-F238E27FC236}">
                <a16:creationId xmlns:a16="http://schemas.microsoft.com/office/drawing/2014/main" id="{E4695E59-7D9A-D3F6-21AB-18294DF0E7C7}"/>
              </a:ext>
            </a:extLst>
          </p:cNvPr>
          <p:cNvSpPr/>
          <p:nvPr/>
        </p:nvSpPr>
        <p:spPr bwMode="auto">
          <a:xfrm>
            <a:off x="1391381" y="3123640"/>
            <a:ext cx="429681" cy="217019"/>
          </a:xfrm>
          <a:prstGeom prst="roundRect">
            <a:avLst/>
          </a:prstGeom>
          <a:solidFill>
            <a:srgbClr val="D0CECE"/>
          </a:solidFill>
          <a:ln w="9525" cap="flat" cmpd="sng" algn="ctr">
            <a:solidFill>
              <a:srgbClr val="59595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500" b="0" i="0" u="none" strike="noStrike" cap="none" normalizeH="0" baseline="0" dirty="0">
                <a:ln>
                  <a:noFill/>
                </a:ln>
                <a:solidFill>
                  <a:schemeClr val="tx1"/>
                </a:solidFill>
                <a:effectLst/>
                <a:latin typeface="Arial" pitchFamily="34" charset="0"/>
                <a:cs typeface="Arial" pitchFamily="34" charset="0"/>
              </a:rPr>
              <a:t>Teknisk</a:t>
            </a:r>
          </a:p>
          <a:p>
            <a:pPr marL="801688" marR="0" indent="-801688" algn="ctr" defTabSz="914400" rtl="0" eaLnBrk="1" fontAlgn="base" latinLnBrk="0" hangingPunct="1">
              <a:lnSpc>
                <a:spcPct val="100000"/>
              </a:lnSpc>
              <a:spcBef>
                <a:spcPct val="20000"/>
              </a:spcBef>
              <a:spcAft>
                <a:spcPct val="0"/>
              </a:spcAft>
              <a:buClrTx/>
              <a:buSzTx/>
              <a:buFontTx/>
              <a:buNone/>
              <a:tabLst/>
            </a:pPr>
            <a:r>
              <a:rPr lang="da-DK" sz="500" dirty="0">
                <a:latin typeface="Arial" pitchFamily="34" charset="0"/>
                <a:cs typeface="Arial" pitchFamily="34" charset="0"/>
              </a:rPr>
              <a:t>Administrative</a:t>
            </a:r>
            <a:endParaRPr kumimoji="0" lang="da-DK" sz="500" b="0" i="0" u="none" strike="noStrike" cap="none" normalizeH="0" baseline="0" dirty="0">
              <a:ln>
                <a:noFill/>
              </a:ln>
              <a:solidFill>
                <a:schemeClr val="tx1"/>
              </a:solidFill>
              <a:effectLst/>
              <a:latin typeface="Arial" pitchFamily="34" charset="0"/>
              <a:cs typeface="Arial" pitchFamily="34" charset="0"/>
            </a:endParaRPr>
          </a:p>
        </p:txBody>
      </p:sp>
      <p:sp>
        <p:nvSpPr>
          <p:cNvPr id="174" name="Rektangel: afrundede hjørner 173">
            <a:extLst>
              <a:ext uri="{FF2B5EF4-FFF2-40B4-BE49-F238E27FC236}">
                <a16:creationId xmlns:a16="http://schemas.microsoft.com/office/drawing/2014/main" id="{62F479F6-45F9-AF70-3B4E-7F06889DE81E}"/>
              </a:ext>
            </a:extLst>
          </p:cNvPr>
          <p:cNvSpPr/>
          <p:nvPr/>
        </p:nvSpPr>
        <p:spPr bwMode="auto">
          <a:xfrm>
            <a:off x="132455" y="3141155"/>
            <a:ext cx="429681" cy="217019"/>
          </a:xfrm>
          <a:prstGeom prst="roundRect">
            <a:avLst/>
          </a:prstGeom>
          <a:solidFill>
            <a:srgbClr val="D0CECE"/>
          </a:solidFill>
          <a:ln w="9525" cap="flat" cmpd="sng" algn="ctr">
            <a:solidFill>
              <a:srgbClr val="595959"/>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500" b="0" i="0" u="none" strike="noStrike" cap="none" normalizeH="0" baseline="0" dirty="0">
                <a:ln>
                  <a:noFill/>
                </a:ln>
                <a:solidFill>
                  <a:schemeClr val="tx1"/>
                </a:solidFill>
                <a:effectLst/>
                <a:latin typeface="Arial" pitchFamily="34" charset="0"/>
                <a:cs typeface="Arial" pitchFamily="34" charset="0"/>
              </a:rPr>
              <a:t>Teknisk</a:t>
            </a:r>
          </a:p>
          <a:p>
            <a:pPr marL="801688" marR="0" indent="-801688" algn="ctr" defTabSz="914400" rtl="0" eaLnBrk="1" fontAlgn="base" latinLnBrk="0" hangingPunct="1">
              <a:lnSpc>
                <a:spcPct val="100000"/>
              </a:lnSpc>
              <a:spcBef>
                <a:spcPct val="20000"/>
              </a:spcBef>
              <a:spcAft>
                <a:spcPct val="0"/>
              </a:spcAft>
              <a:buClrTx/>
              <a:buSzTx/>
              <a:buFontTx/>
              <a:buNone/>
              <a:tabLst/>
            </a:pPr>
            <a:r>
              <a:rPr lang="da-DK" sz="500" dirty="0">
                <a:latin typeface="Arial" pitchFamily="34" charset="0"/>
                <a:cs typeface="Arial" pitchFamily="34" charset="0"/>
              </a:rPr>
              <a:t>Administrative</a:t>
            </a:r>
            <a:endParaRPr kumimoji="0" lang="da-DK" sz="500" b="0" i="0" u="none" strike="noStrike" cap="none" normalizeH="0" baseline="0" dirty="0">
              <a:ln>
                <a:noFill/>
              </a:ln>
              <a:solidFill>
                <a:schemeClr val="tx1"/>
              </a:solidFill>
              <a:effectLst/>
              <a:latin typeface="Arial" pitchFamily="34" charset="0"/>
              <a:cs typeface="Arial" pitchFamily="34" charset="0"/>
            </a:endParaRPr>
          </a:p>
        </p:txBody>
      </p:sp>
      <p:cxnSp>
        <p:nvCxnSpPr>
          <p:cNvPr id="129" name="Lige forbindelse 128">
            <a:extLst>
              <a:ext uri="{FF2B5EF4-FFF2-40B4-BE49-F238E27FC236}">
                <a16:creationId xmlns:a16="http://schemas.microsoft.com/office/drawing/2014/main" id="{3060A3BE-CC22-4079-0E27-747A628EA1C8}"/>
              </a:ext>
            </a:extLst>
          </p:cNvPr>
          <p:cNvCxnSpPr>
            <a:cxnSpLocks/>
          </p:cNvCxnSpPr>
          <p:nvPr/>
        </p:nvCxnSpPr>
        <p:spPr>
          <a:xfrm>
            <a:off x="5455519" y="4819003"/>
            <a:ext cx="1405602" cy="3632"/>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Lige forbindelse 224">
            <a:extLst>
              <a:ext uri="{FF2B5EF4-FFF2-40B4-BE49-F238E27FC236}">
                <a16:creationId xmlns:a16="http://schemas.microsoft.com/office/drawing/2014/main" id="{8C5EA8FA-828D-BDA2-46BF-EC1ACC4FBBC1}"/>
              </a:ext>
            </a:extLst>
          </p:cNvPr>
          <p:cNvCxnSpPr>
            <a:cxnSpLocks/>
          </p:cNvCxnSpPr>
          <p:nvPr/>
        </p:nvCxnSpPr>
        <p:spPr>
          <a:xfrm>
            <a:off x="5433824" y="2480625"/>
            <a:ext cx="170896" cy="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7" name="Rektangel 226">
            <a:extLst>
              <a:ext uri="{FF2B5EF4-FFF2-40B4-BE49-F238E27FC236}">
                <a16:creationId xmlns:a16="http://schemas.microsoft.com/office/drawing/2014/main" id="{18143FE1-6B0F-8A37-D9A1-E2248A0222A2}"/>
              </a:ext>
            </a:extLst>
          </p:cNvPr>
          <p:cNvSpPr/>
          <p:nvPr/>
        </p:nvSpPr>
        <p:spPr>
          <a:xfrm>
            <a:off x="1075388" y="788547"/>
            <a:ext cx="4506512" cy="276999"/>
          </a:xfrm>
          <a:prstGeom prst="rect">
            <a:avLst/>
          </a:prstGeom>
        </p:spPr>
        <p:txBody>
          <a:bodyPr wrap="square">
            <a:spAutoFit/>
          </a:bodyPr>
          <a:lstStyle/>
          <a:p>
            <a:pPr algn="l"/>
            <a:r>
              <a:rPr lang="da-DK" sz="1200" i="1" dirty="0">
                <a:solidFill>
                  <a:schemeClr val="bg1"/>
                </a:solidFill>
                <a:latin typeface="+mn-lt"/>
                <a:ea typeface="Verdana" panose="020B0604030504040204" pitchFamily="34" charset="0"/>
                <a:cs typeface="Verdana" panose="020B0604030504040204" pitchFamily="34" charset="0"/>
              </a:rPr>
              <a:t>- MED-organisationen afspejler ledelsesstrukturen</a:t>
            </a:r>
            <a:endParaRPr lang="da-DK" sz="1200" i="1" dirty="0">
              <a:solidFill>
                <a:schemeClr val="bg1"/>
              </a:solidFill>
              <a:latin typeface="+mn-lt"/>
            </a:endParaRPr>
          </a:p>
        </p:txBody>
      </p:sp>
      <p:sp>
        <p:nvSpPr>
          <p:cNvPr id="7" name="Tekstfelt 6">
            <a:extLst>
              <a:ext uri="{FF2B5EF4-FFF2-40B4-BE49-F238E27FC236}">
                <a16:creationId xmlns:a16="http://schemas.microsoft.com/office/drawing/2014/main" id="{F4CBE365-C39C-3C8D-6E9B-E7A674B55288}"/>
              </a:ext>
            </a:extLst>
          </p:cNvPr>
          <p:cNvSpPr txBox="1"/>
          <p:nvPr/>
        </p:nvSpPr>
        <p:spPr>
          <a:xfrm>
            <a:off x="384635" y="1552971"/>
            <a:ext cx="2070534" cy="941796"/>
          </a:xfrm>
          <a:prstGeom prst="rect">
            <a:avLst/>
          </a:prstGeom>
          <a:noFill/>
        </p:spPr>
        <p:txBody>
          <a:bodyPr wrap="square" rtlCol="0">
            <a:spAutoFit/>
          </a:bodyPr>
          <a:lstStyle/>
          <a:p>
            <a:pPr algn="l"/>
            <a:r>
              <a:rPr lang="da-DK" sz="1200" dirty="0">
                <a:latin typeface="+mn-lt"/>
              </a:rPr>
              <a:t>1 HMU</a:t>
            </a:r>
          </a:p>
          <a:p>
            <a:pPr algn="l"/>
            <a:r>
              <a:rPr lang="da-DK" sz="1200" dirty="0">
                <a:latin typeface="+mn-lt"/>
              </a:rPr>
              <a:t>3 SMU</a:t>
            </a:r>
          </a:p>
          <a:p>
            <a:pPr algn="l"/>
            <a:r>
              <a:rPr lang="da-DK" sz="1200" dirty="0">
                <a:latin typeface="+mn-lt"/>
              </a:rPr>
              <a:t>7 OMU</a:t>
            </a:r>
          </a:p>
          <a:p>
            <a:pPr algn="l"/>
            <a:r>
              <a:rPr lang="da-DK" sz="1200" dirty="0">
                <a:latin typeface="+mn-lt"/>
              </a:rPr>
              <a:t>72 LMU = 83 MED-udvalg </a:t>
            </a:r>
          </a:p>
        </p:txBody>
      </p:sp>
    </p:spTree>
    <p:extLst>
      <p:ext uri="{BB962C8B-B14F-4D97-AF65-F5344CB8AC3E}">
        <p14:creationId xmlns:p14="http://schemas.microsoft.com/office/powerpoint/2010/main" val="31402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74"/>
                                        </p:tgtEl>
                                        <p:attrNameLst>
                                          <p:attrName>style.visibility</p:attrName>
                                        </p:attrNameLst>
                                      </p:cBhvr>
                                      <p:to>
                                        <p:strVal val="visible"/>
                                      </p:to>
                                    </p:set>
                                    <p:animEffect transition="in" filter="fade">
                                      <p:cBhvr>
                                        <p:cTn id="33" dur="500"/>
                                        <p:tgtEl>
                                          <p:spTgt spid="17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3"/>
                                        </p:tgtEl>
                                        <p:attrNameLst>
                                          <p:attrName>style.visibility</p:attrName>
                                        </p:attrNameLst>
                                      </p:cBhvr>
                                      <p:to>
                                        <p:strVal val="visible"/>
                                      </p:to>
                                    </p:set>
                                    <p:animEffect transition="in" filter="fade">
                                      <p:cBhvr>
                                        <p:cTn id="36" dur="500"/>
                                        <p:tgtEl>
                                          <p:spTgt spid="17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2"/>
                                        </p:tgtEl>
                                        <p:attrNameLst>
                                          <p:attrName>style.visibility</p:attrName>
                                        </p:attrNameLst>
                                      </p:cBhvr>
                                      <p:to>
                                        <p:strVal val="visible"/>
                                      </p:to>
                                    </p:set>
                                    <p:animEffect transition="in" filter="fade">
                                      <p:cBhvr>
                                        <p:cTn id="39" dur="500"/>
                                        <p:tgtEl>
                                          <p:spTgt spid="17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fade">
                                      <p:cBhvr>
                                        <p:cTn id="45" dur="500"/>
                                        <p:tgtEl>
                                          <p:spTgt spid="16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fade">
                                      <p:cBhvr>
                                        <p:cTn id="50" dur="500"/>
                                        <p:tgtEl>
                                          <p:spTgt spid="60"/>
                                        </p:tgtEl>
                                      </p:cBhvr>
                                    </p:animEffect>
                                  </p:childTnLst>
                                </p:cTn>
                              </p:par>
                              <p:par>
                                <p:cTn id="51" presetID="10"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fade">
                                      <p:cBhvr>
                                        <p:cTn id="56" dur="500"/>
                                        <p:tgtEl>
                                          <p:spTgt spid="12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fade">
                                      <p:cBhvr>
                                        <p:cTn id="61" dur="500"/>
                                        <p:tgtEl>
                                          <p:spTgt spid="71"/>
                                        </p:tgtEl>
                                      </p:cBhvr>
                                    </p:animEffect>
                                  </p:childTnLst>
                                </p:cTn>
                              </p:par>
                              <p:par>
                                <p:cTn id="62" presetID="10" presetClass="entr" presetSubtype="0" fill="hold" nodeType="with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fade">
                                      <p:cBhvr>
                                        <p:cTn id="64" dur="500"/>
                                        <p:tgtEl>
                                          <p:spTgt spid="7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93"/>
                                        </p:tgtEl>
                                        <p:attrNameLst>
                                          <p:attrName>style.visibility</p:attrName>
                                        </p:attrNameLst>
                                      </p:cBhvr>
                                      <p:to>
                                        <p:strVal val="visible"/>
                                      </p:to>
                                    </p:set>
                                    <p:animEffect transition="in" filter="fade">
                                      <p:cBhvr>
                                        <p:cTn id="67" dur="500"/>
                                        <p:tgtEl>
                                          <p:spTgt spid="9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5"/>
                                        </p:tgtEl>
                                        <p:attrNameLst>
                                          <p:attrName>style.visibility</p:attrName>
                                        </p:attrNameLst>
                                      </p:cBhvr>
                                      <p:to>
                                        <p:strVal val="visible"/>
                                      </p:to>
                                    </p:set>
                                    <p:animEffect transition="in" filter="fade">
                                      <p:cBhvr>
                                        <p:cTn id="72" dur="500"/>
                                        <p:tgtEl>
                                          <p:spTgt spid="95"/>
                                        </p:tgtEl>
                                      </p:cBhvr>
                                    </p:animEffect>
                                  </p:childTnLst>
                                </p:cTn>
                              </p:par>
                              <p:par>
                                <p:cTn id="73" presetID="10" presetClass="entr" presetSubtype="0" fill="hold"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1"/>
                                        </p:tgtEl>
                                        <p:attrNameLst>
                                          <p:attrName>style.visibility</p:attrName>
                                        </p:attrNameLst>
                                      </p:cBhvr>
                                      <p:to>
                                        <p:strVal val="visible"/>
                                      </p:to>
                                    </p:set>
                                    <p:animEffect transition="in" filter="fade">
                                      <p:cBhvr>
                                        <p:cTn id="78" dur="500"/>
                                        <p:tgtEl>
                                          <p:spTgt spid="1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82"/>
                                        </p:tgtEl>
                                        <p:attrNameLst>
                                          <p:attrName>style.visibility</p:attrName>
                                        </p:attrNameLst>
                                      </p:cBhvr>
                                      <p:to>
                                        <p:strVal val="visible"/>
                                      </p:to>
                                    </p:set>
                                    <p:animEffect transition="in" filter="fade">
                                      <p:cBhvr>
                                        <p:cTn id="83" dur="500"/>
                                        <p:tgtEl>
                                          <p:spTgt spid="82"/>
                                        </p:tgtEl>
                                      </p:cBhvr>
                                    </p:animEffect>
                                  </p:childTnLst>
                                </p:cTn>
                              </p:par>
                              <p:par>
                                <p:cTn id="84" presetID="10" presetClass="entr" presetSubtype="0" fill="hold" nodeType="withEffect">
                                  <p:stCondLst>
                                    <p:cond delay="0"/>
                                  </p:stCondLst>
                                  <p:childTnLst>
                                    <p:set>
                                      <p:cBhvr>
                                        <p:cTn id="85" dur="1" fill="hold">
                                          <p:stCondLst>
                                            <p:cond delay="0"/>
                                          </p:stCondLst>
                                        </p:cTn>
                                        <p:tgtEl>
                                          <p:spTgt spid="81"/>
                                        </p:tgtEl>
                                        <p:attrNameLst>
                                          <p:attrName>style.visibility</p:attrName>
                                        </p:attrNameLst>
                                      </p:cBhvr>
                                      <p:to>
                                        <p:strVal val="visible"/>
                                      </p:to>
                                    </p:set>
                                    <p:animEffect transition="in" filter="fade">
                                      <p:cBhvr>
                                        <p:cTn id="86" dur="500"/>
                                        <p:tgtEl>
                                          <p:spTgt spid="8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fade">
                                      <p:cBhvr>
                                        <p:cTn id="89" dur="500"/>
                                        <p:tgtEl>
                                          <p:spTgt spid="8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fade">
                                      <p:cBhvr>
                                        <p:cTn id="94" dur="500"/>
                                        <p:tgtEl>
                                          <p:spTgt spid="88"/>
                                        </p:tgtEl>
                                      </p:cBhvr>
                                    </p:animEffect>
                                  </p:childTnLst>
                                </p:cTn>
                              </p:par>
                              <p:par>
                                <p:cTn id="95" presetID="10" presetClass="entr" presetSubtype="0" fill="hold" nodeType="with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fade">
                                      <p:cBhvr>
                                        <p:cTn id="97" dur="500"/>
                                        <p:tgtEl>
                                          <p:spTgt spid="8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198"/>
                                        </p:tgtEl>
                                        <p:attrNameLst>
                                          <p:attrName>style.visibility</p:attrName>
                                        </p:attrNameLst>
                                      </p:cBhvr>
                                      <p:to>
                                        <p:strVal val="visible"/>
                                      </p:to>
                                    </p:set>
                                    <p:animEffect transition="in" filter="wipe(down)">
                                      <p:cBhvr>
                                        <p:cTn id="105" dur="500"/>
                                        <p:tgtEl>
                                          <p:spTgt spid="198"/>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136"/>
                                        </p:tgtEl>
                                        <p:attrNameLst>
                                          <p:attrName>style.visibility</p:attrName>
                                        </p:attrNameLst>
                                      </p:cBhvr>
                                      <p:to>
                                        <p:strVal val="visible"/>
                                      </p:to>
                                    </p:set>
                                    <p:animEffect transition="in" filter="fade">
                                      <p:cBhvr>
                                        <p:cTn id="110" dur="500"/>
                                        <p:tgtEl>
                                          <p:spTgt spid="136"/>
                                        </p:tgtEl>
                                      </p:cBhvr>
                                    </p:animEffect>
                                  </p:childTnLst>
                                </p:cTn>
                              </p:par>
                              <p:par>
                                <p:cTn id="111" presetID="10" presetClass="entr" presetSubtype="0" fill="hold" nodeType="withEffect">
                                  <p:stCondLst>
                                    <p:cond delay="0"/>
                                  </p:stCondLst>
                                  <p:childTnLst>
                                    <p:set>
                                      <p:cBhvr>
                                        <p:cTn id="112" dur="1" fill="hold">
                                          <p:stCondLst>
                                            <p:cond delay="0"/>
                                          </p:stCondLst>
                                        </p:cTn>
                                        <p:tgtEl>
                                          <p:spTgt spid="111"/>
                                        </p:tgtEl>
                                        <p:attrNameLst>
                                          <p:attrName>style.visibility</p:attrName>
                                        </p:attrNameLst>
                                      </p:cBhvr>
                                      <p:to>
                                        <p:strVal val="visible"/>
                                      </p:to>
                                    </p:set>
                                    <p:animEffect transition="in" filter="fade">
                                      <p:cBhvr>
                                        <p:cTn id="113" dur="500"/>
                                        <p:tgtEl>
                                          <p:spTgt spid="111"/>
                                        </p:tgtEl>
                                      </p:cBhvr>
                                    </p:animEffect>
                                  </p:childTnLst>
                                </p:cTn>
                              </p:par>
                              <p:par>
                                <p:cTn id="114" presetID="10" presetClass="entr" presetSubtype="0" fill="hold" nodeType="withEffect">
                                  <p:stCondLst>
                                    <p:cond delay="0"/>
                                  </p:stCondLst>
                                  <p:childTnLst>
                                    <p:set>
                                      <p:cBhvr>
                                        <p:cTn id="115" dur="1" fill="hold">
                                          <p:stCondLst>
                                            <p:cond delay="0"/>
                                          </p:stCondLst>
                                        </p:cTn>
                                        <p:tgtEl>
                                          <p:spTgt spid="139"/>
                                        </p:tgtEl>
                                        <p:attrNameLst>
                                          <p:attrName>style.visibility</p:attrName>
                                        </p:attrNameLst>
                                      </p:cBhvr>
                                      <p:to>
                                        <p:strVal val="visible"/>
                                      </p:to>
                                    </p:set>
                                    <p:animEffect transition="in" filter="fade">
                                      <p:cBhvr>
                                        <p:cTn id="116" dur="500"/>
                                        <p:tgtEl>
                                          <p:spTgt spid="139"/>
                                        </p:tgtEl>
                                      </p:cBhvr>
                                    </p:animEffect>
                                  </p:childTnLst>
                                </p:cTn>
                              </p:par>
                              <p:par>
                                <p:cTn id="117" presetID="10" presetClass="entr" presetSubtype="0" fill="hold" nodeType="with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fade">
                                      <p:cBhvr>
                                        <p:cTn id="119" dur="500"/>
                                        <p:tgtEl>
                                          <p:spTgt spid="89"/>
                                        </p:tgtEl>
                                      </p:cBhvr>
                                    </p:animEffect>
                                  </p:childTnLst>
                                </p:cTn>
                              </p:par>
                              <p:par>
                                <p:cTn id="120" presetID="10" presetClass="entr" presetSubtype="0" fill="hold" nodeType="withEffect">
                                  <p:stCondLst>
                                    <p:cond delay="0"/>
                                  </p:stCondLst>
                                  <p:childTnLst>
                                    <p:set>
                                      <p:cBhvr>
                                        <p:cTn id="121" dur="1" fill="hold">
                                          <p:stCondLst>
                                            <p:cond delay="0"/>
                                          </p:stCondLst>
                                        </p:cTn>
                                        <p:tgtEl>
                                          <p:spTgt spid="86"/>
                                        </p:tgtEl>
                                        <p:attrNameLst>
                                          <p:attrName>style.visibility</p:attrName>
                                        </p:attrNameLst>
                                      </p:cBhvr>
                                      <p:to>
                                        <p:strVal val="visible"/>
                                      </p:to>
                                    </p:set>
                                    <p:animEffect transition="in" filter="fade">
                                      <p:cBhvr>
                                        <p:cTn id="122" dur="500"/>
                                        <p:tgtEl>
                                          <p:spTgt spid="86"/>
                                        </p:tgtEl>
                                      </p:cBhvr>
                                    </p:animEffect>
                                  </p:childTnLst>
                                </p:cTn>
                              </p:par>
                              <p:par>
                                <p:cTn id="123" presetID="10" presetClass="entr" presetSubtype="0" fill="hold" nodeType="withEffect">
                                  <p:stCondLst>
                                    <p:cond delay="0"/>
                                  </p:stCondLst>
                                  <p:childTnLst>
                                    <p:set>
                                      <p:cBhvr>
                                        <p:cTn id="124" dur="1" fill="hold">
                                          <p:stCondLst>
                                            <p:cond delay="0"/>
                                          </p:stCondLst>
                                        </p:cTn>
                                        <p:tgtEl>
                                          <p:spTgt spid="90"/>
                                        </p:tgtEl>
                                        <p:attrNameLst>
                                          <p:attrName>style.visibility</p:attrName>
                                        </p:attrNameLst>
                                      </p:cBhvr>
                                      <p:to>
                                        <p:strVal val="visible"/>
                                      </p:to>
                                    </p:set>
                                    <p:animEffect transition="in" filter="fade">
                                      <p:cBhvr>
                                        <p:cTn id="125" dur="500"/>
                                        <p:tgtEl>
                                          <p:spTgt spid="90"/>
                                        </p:tgtEl>
                                      </p:cBhvr>
                                    </p:animEffect>
                                  </p:childTnLst>
                                </p:cTn>
                              </p:par>
                              <p:par>
                                <p:cTn id="126" presetID="10" presetClass="entr" presetSubtype="0" fill="hold" nodeType="withEffect">
                                  <p:stCondLst>
                                    <p:cond delay="0"/>
                                  </p:stCondLst>
                                  <p:childTnLst>
                                    <p:set>
                                      <p:cBhvr>
                                        <p:cTn id="127" dur="1" fill="hold">
                                          <p:stCondLst>
                                            <p:cond delay="0"/>
                                          </p:stCondLst>
                                        </p:cTn>
                                        <p:tgtEl>
                                          <p:spTgt spid="91"/>
                                        </p:tgtEl>
                                        <p:attrNameLst>
                                          <p:attrName>style.visibility</p:attrName>
                                        </p:attrNameLst>
                                      </p:cBhvr>
                                      <p:to>
                                        <p:strVal val="visible"/>
                                      </p:to>
                                    </p:set>
                                    <p:animEffect transition="in" filter="fade">
                                      <p:cBhvr>
                                        <p:cTn id="128" dur="500"/>
                                        <p:tgtEl>
                                          <p:spTgt spid="91"/>
                                        </p:tgtEl>
                                      </p:cBhvr>
                                    </p:animEffect>
                                  </p:childTnLst>
                                </p:cTn>
                              </p:par>
                              <p:par>
                                <p:cTn id="129" presetID="10" presetClass="entr" presetSubtype="0" fill="hold" nodeType="withEffect">
                                  <p:stCondLst>
                                    <p:cond delay="0"/>
                                  </p:stCondLst>
                                  <p:childTnLst>
                                    <p:set>
                                      <p:cBhvr>
                                        <p:cTn id="130" dur="1" fill="hold">
                                          <p:stCondLst>
                                            <p:cond delay="0"/>
                                          </p:stCondLst>
                                        </p:cTn>
                                        <p:tgtEl>
                                          <p:spTgt spid="150"/>
                                        </p:tgtEl>
                                        <p:attrNameLst>
                                          <p:attrName>style.visibility</p:attrName>
                                        </p:attrNameLst>
                                      </p:cBhvr>
                                      <p:to>
                                        <p:strVal val="visible"/>
                                      </p:to>
                                    </p:set>
                                    <p:animEffect transition="in" filter="fade">
                                      <p:cBhvr>
                                        <p:cTn id="131" dur="500"/>
                                        <p:tgtEl>
                                          <p:spTgt spid="15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33"/>
                                        </p:tgtEl>
                                        <p:attrNameLst>
                                          <p:attrName>style.visibility</p:attrName>
                                        </p:attrNameLst>
                                      </p:cBhvr>
                                      <p:to>
                                        <p:strVal val="visible"/>
                                      </p:to>
                                    </p:set>
                                    <p:animEffect transition="in" filter="fade">
                                      <p:cBhvr>
                                        <p:cTn id="136" dur="500"/>
                                        <p:tgtEl>
                                          <p:spTgt spid="3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2"/>
                                        </p:tgtEl>
                                        <p:attrNameLst>
                                          <p:attrName>style.visibility</p:attrName>
                                        </p:attrNameLst>
                                      </p:cBhvr>
                                      <p:to>
                                        <p:strVal val="visible"/>
                                      </p:to>
                                    </p:set>
                                    <p:animEffect transition="in" filter="fade">
                                      <p:cBhvr>
                                        <p:cTn id="139" dur="500"/>
                                        <p:tgtEl>
                                          <p:spTgt spid="32"/>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fade">
                                      <p:cBhvr>
                                        <p:cTn id="142" dur="500"/>
                                        <p:tgtEl>
                                          <p:spTgt spid="9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01"/>
                                        </p:tgtEl>
                                        <p:attrNameLst>
                                          <p:attrName>style.visibility</p:attrName>
                                        </p:attrNameLst>
                                      </p:cBhvr>
                                      <p:to>
                                        <p:strVal val="visible"/>
                                      </p:to>
                                    </p:set>
                                    <p:animEffect transition="in" filter="fade">
                                      <p:cBhvr>
                                        <p:cTn id="147" dur="500"/>
                                        <p:tgtEl>
                                          <p:spTgt spid="101"/>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102"/>
                                        </p:tgtEl>
                                        <p:attrNameLst>
                                          <p:attrName>style.visibility</p:attrName>
                                        </p:attrNameLst>
                                      </p:cBhvr>
                                      <p:to>
                                        <p:strVal val="visible"/>
                                      </p:to>
                                    </p:set>
                                    <p:animEffect transition="in" filter="fade">
                                      <p:cBhvr>
                                        <p:cTn id="152" dur="500"/>
                                        <p:tgtEl>
                                          <p:spTgt spid="102"/>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3"/>
                                        </p:tgtEl>
                                        <p:attrNameLst>
                                          <p:attrName>style.visibility</p:attrName>
                                        </p:attrNameLst>
                                      </p:cBhvr>
                                      <p:to>
                                        <p:strVal val="visible"/>
                                      </p:to>
                                    </p:set>
                                    <p:animEffect transition="in" filter="fade">
                                      <p:cBhvr>
                                        <p:cTn id="157" dur="500"/>
                                        <p:tgtEl>
                                          <p:spTgt spid="103"/>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grpId="0" nodeType="clickEffect">
                                  <p:stCondLst>
                                    <p:cond delay="0"/>
                                  </p:stCondLst>
                                  <p:childTnLst>
                                    <p:set>
                                      <p:cBhvr>
                                        <p:cTn id="161" dur="1" fill="hold">
                                          <p:stCondLst>
                                            <p:cond delay="0"/>
                                          </p:stCondLst>
                                        </p:cTn>
                                        <p:tgtEl>
                                          <p:spTgt spid="185"/>
                                        </p:tgtEl>
                                        <p:attrNameLst>
                                          <p:attrName>style.visibility</p:attrName>
                                        </p:attrNameLst>
                                      </p:cBhvr>
                                      <p:to>
                                        <p:strVal val="visible"/>
                                      </p:to>
                                    </p:set>
                                    <p:animEffect transition="in" filter="wipe(down)">
                                      <p:cBhvr>
                                        <p:cTn id="162" dur="500"/>
                                        <p:tgtEl>
                                          <p:spTgt spid="185"/>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221"/>
                                        </p:tgtEl>
                                        <p:attrNameLst>
                                          <p:attrName>style.visibility</p:attrName>
                                        </p:attrNameLst>
                                      </p:cBhvr>
                                      <p:to>
                                        <p:strVal val="visible"/>
                                      </p:to>
                                    </p:set>
                                    <p:animEffect transition="in" filter="wipe(down)">
                                      <p:cBhvr>
                                        <p:cTn id="165" dur="500"/>
                                        <p:tgtEl>
                                          <p:spTgt spid="221"/>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220"/>
                                        </p:tgtEl>
                                        <p:attrNameLst>
                                          <p:attrName>style.visibility</p:attrName>
                                        </p:attrNameLst>
                                      </p:cBhvr>
                                      <p:to>
                                        <p:strVal val="visible"/>
                                      </p:to>
                                    </p:set>
                                    <p:animEffect transition="in" filter="wipe(down)">
                                      <p:cBhvr>
                                        <p:cTn id="168" dur="500"/>
                                        <p:tgtEl>
                                          <p:spTgt spid="220"/>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219"/>
                                        </p:tgtEl>
                                        <p:attrNameLst>
                                          <p:attrName>style.visibility</p:attrName>
                                        </p:attrNameLst>
                                      </p:cBhvr>
                                      <p:to>
                                        <p:strVal val="visible"/>
                                      </p:to>
                                    </p:set>
                                    <p:animEffect transition="in" filter="wipe(down)">
                                      <p:cBhvr>
                                        <p:cTn id="171" dur="500"/>
                                        <p:tgtEl>
                                          <p:spTgt spid="219"/>
                                        </p:tgtEl>
                                      </p:cBhvr>
                                    </p:animEffect>
                                  </p:childTnLst>
                                </p:cTn>
                              </p:par>
                            </p:childTnLst>
                          </p:cTn>
                        </p:par>
                      </p:childTnLst>
                    </p:cTn>
                  </p:par>
                  <p:par>
                    <p:cTn id="172" fill="hold">
                      <p:stCondLst>
                        <p:cond delay="indefinite"/>
                      </p:stCondLst>
                      <p:childTnLst>
                        <p:par>
                          <p:cTn id="173" fill="hold">
                            <p:stCondLst>
                              <p:cond delay="0"/>
                            </p:stCondLst>
                            <p:childTnLst>
                              <p:par>
                                <p:cTn id="174" presetID="10" presetClass="entr" presetSubtype="0" fill="hold" nodeType="clickEffect">
                                  <p:stCondLst>
                                    <p:cond delay="0"/>
                                  </p:stCondLst>
                                  <p:childTnLst>
                                    <p:set>
                                      <p:cBhvr>
                                        <p:cTn id="175" dur="1" fill="hold">
                                          <p:stCondLst>
                                            <p:cond delay="0"/>
                                          </p:stCondLst>
                                        </p:cTn>
                                        <p:tgtEl>
                                          <p:spTgt spid="128"/>
                                        </p:tgtEl>
                                        <p:attrNameLst>
                                          <p:attrName>style.visibility</p:attrName>
                                        </p:attrNameLst>
                                      </p:cBhvr>
                                      <p:to>
                                        <p:strVal val="visible"/>
                                      </p:to>
                                    </p:set>
                                    <p:animEffect transition="in" filter="fade">
                                      <p:cBhvr>
                                        <p:cTn id="176" dur="500"/>
                                        <p:tgtEl>
                                          <p:spTgt spid="128"/>
                                        </p:tgtEl>
                                      </p:cBhvr>
                                    </p:animEffect>
                                  </p:childTnLst>
                                </p:cTn>
                              </p:par>
                              <p:par>
                                <p:cTn id="177" presetID="10" presetClass="entr" presetSubtype="0" fill="hold" nodeType="withEffect">
                                  <p:stCondLst>
                                    <p:cond delay="0"/>
                                  </p:stCondLst>
                                  <p:childTnLst>
                                    <p:set>
                                      <p:cBhvr>
                                        <p:cTn id="178" dur="1" fill="hold">
                                          <p:stCondLst>
                                            <p:cond delay="0"/>
                                          </p:stCondLst>
                                        </p:cTn>
                                        <p:tgtEl>
                                          <p:spTgt spid="117"/>
                                        </p:tgtEl>
                                        <p:attrNameLst>
                                          <p:attrName>style.visibility</p:attrName>
                                        </p:attrNameLst>
                                      </p:cBhvr>
                                      <p:to>
                                        <p:strVal val="visible"/>
                                      </p:to>
                                    </p:set>
                                    <p:animEffect transition="in" filter="fade">
                                      <p:cBhvr>
                                        <p:cTn id="179" dur="500"/>
                                        <p:tgtEl>
                                          <p:spTgt spid="117"/>
                                        </p:tgtEl>
                                      </p:cBhvr>
                                    </p:animEffect>
                                  </p:childTnLst>
                                </p:cTn>
                              </p:par>
                              <p:par>
                                <p:cTn id="180" presetID="10" presetClass="entr" presetSubtype="0" fill="hold" nodeType="withEffect">
                                  <p:stCondLst>
                                    <p:cond delay="0"/>
                                  </p:stCondLst>
                                  <p:childTnLst>
                                    <p:set>
                                      <p:cBhvr>
                                        <p:cTn id="181" dur="1" fill="hold">
                                          <p:stCondLst>
                                            <p:cond delay="0"/>
                                          </p:stCondLst>
                                        </p:cTn>
                                        <p:tgtEl>
                                          <p:spTgt spid="129"/>
                                        </p:tgtEl>
                                        <p:attrNameLst>
                                          <p:attrName>style.visibility</p:attrName>
                                        </p:attrNameLst>
                                      </p:cBhvr>
                                      <p:to>
                                        <p:strVal val="visible"/>
                                      </p:to>
                                    </p:set>
                                    <p:animEffect transition="in" filter="fade">
                                      <p:cBhvr>
                                        <p:cTn id="182" dur="500"/>
                                        <p:tgtEl>
                                          <p:spTgt spid="129"/>
                                        </p:tgtEl>
                                      </p:cBhvr>
                                    </p:animEffect>
                                  </p:childTnLst>
                                </p:cTn>
                              </p:par>
                              <p:par>
                                <p:cTn id="183" presetID="10" presetClass="entr" presetSubtype="0" fill="hold" nodeType="withEffect">
                                  <p:stCondLst>
                                    <p:cond delay="0"/>
                                  </p:stCondLst>
                                  <p:childTnLst>
                                    <p:set>
                                      <p:cBhvr>
                                        <p:cTn id="184" dur="1" fill="hold">
                                          <p:stCondLst>
                                            <p:cond delay="0"/>
                                          </p:stCondLst>
                                        </p:cTn>
                                        <p:tgtEl>
                                          <p:spTgt spid="145"/>
                                        </p:tgtEl>
                                        <p:attrNameLst>
                                          <p:attrName>style.visibility</p:attrName>
                                        </p:attrNameLst>
                                      </p:cBhvr>
                                      <p:to>
                                        <p:strVal val="visible"/>
                                      </p:to>
                                    </p:set>
                                    <p:animEffect transition="in" filter="fade">
                                      <p:cBhvr>
                                        <p:cTn id="185" dur="500"/>
                                        <p:tgtEl>
                                          <p:spTgt spid="145"/>
                                        </p:tgtEl>
                                      </p:cBhvr>
                                    </p:animEffect>
                                  </p:childTnLst>
                                </p:cTn>
                              </p:par>
                              <p:par>
                                <p:cTn id="186" presetID="10" presetClass="entr" presetSubtype="0" fill="hold" nodeType="withEffect">
                                  <p:stCondLst>
                                    <p:cond delay="0"/>
                                  </p:stCondLst>
                                  <p:childTnLst>
                                    <p:set>
                                      <p:cBhvr>
                                        <p:cTn id="187" dur="1" fill="hold">
                                          <p:stCondLst>
                                            <p:cond delay="0"/>
                                          </p:stCondLst>
                                        </p:cTn>
                                        <p:tgtEl>
                                          <p:spTgt spid="225"/>
                                        </p:tgtEl>
                                        <p:attrNameLst>
                                          <p:attrName>style.visibility</p:attrName>
                                        </p:attrNameLst>
                                      </p:cBhvr>
                                      <p:to>
                                        <p:strVal val="visible"/>
                                      </p:to>
                                    </p:set>
                                    <p:animEffect transition="in" filter="fade">
                                      <p:cBhvr>
                                        <p:cTn id="188" dur="500"/>
                                        <p:tgtEl>
                                          <p:spTgt spid="225"/>
                                        </p:tgtEl>
                                      </p:cBhvr>
                                    </p:animEffect>
                                  </p:childTnLst>
                                </p:cTn>
                              </p:par>
                              <p:par>
                                <p:cTn id="189" presetID="10" presetClass="entr" presetSubtype="0" fill="hold" nodeType="withEffect">
                                  <p:stCondLst>
                                    <p:cond delay="0"/>
                                  </p:stCondLst>
                                  <p:childTnLst>
                                    <p:set>
                                      <p:cBhvr>
                                        <p:cTn id="190" dur="1" fill="hold">
                                          <p:stCondLst>
                                            <p:cond delay="0"/>
                                          </p:stCondLst>
                                        </p:cTn>
                                        <p:tgtEl>
                                          <p:spTgt spid="152"/>
                                        </p:tgtEl>
                                        <p:attrNameLst>
                                          <p:attrName>style.visibility</p:attrName>
                                        </p:attrNameLst>
                                      </p:cBhvr>
                                      <p:to>
                                        <p:strVal val="visible"/>
                                      </p:to>
                                    </p:set>
                                    <p:animEffect transition="in" filter="fade">
                                      <p:cBhvr>
                                        <p:cTn id="191" dur="500"/>
                                        <p:tgtEl>
                                          <p:spTgt spid="152"/>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26"/>
                                        </p:tgtEl>
                                        <p:attrNameLst>
                                          <p:attrName>style.visibility</p:attrName>
                                        </p:attrNameLst>
                                      </p:cBhvr>
                                      <p:to>
                                        <p:strVal val="visible"/>
                                      </p:to>
                                    </p:set>
                                    <p:animEffect transition="in" filter="fade">
                                      <p:cBhvr>
                                        <p:cTn id="196" dur="500"/>
                                        <p:tgtEl>
                                          <p:spTgt spid="26"/>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31"/>
                                        </p:tgtEl>
                                        <p:attrNameLst>
                                          <p:attrName>style.visibility</p:attrName>
                                        </p:attrNameLst>
                                      </p:cBhvr>
                                      <p:to>
                                        <p:strVal val="visible"/>
                                      </p:to>
                                    </p:set>
                                    <p:animEffect transition="in" filter="fade">
                                      <p:cBhvr>
                                        <p:cTn id="199" dur="500"/>
                                        <p:tgtEl>
                                          <p:spTgt spid="3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35"/>
                                        </p:tgtEl>
                                        <p:attrNameLst>
                                          <p:attrName>style.visibility</p:attrName>
                                        </p:attrNameLst>
                                      </p:cBhvr>
                                      <p:to>
                                        <p:strVal val="visible"/>
                                      </p:to>
                                    </p:set>
                                    <p:animEffect transition="in" filter="fade">
                                      <p:cBhvr>
                                        <p:cTn id="202" dur="500"/>
                                        <p:tgtEl>
                                          <p:spTgt spid="35"/>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34"/>
                                        </p:tgtEl>
                                        <p:attrNameLst>
                                          <p:attrName>style.visibility</p:attrName>
                                        </p:attrNameLst>
                                      </p:cBhvr>
                                      <p:to>
                                        <p:strVal val="visible"/>
                                      </p:to>
                                    </p:set>
                                    <p:animEffect transition="in" filter="fade">
                                      <p:cBhvr>
                                        <p:cTn id="205" dur="500"/>
                                        <p:tgtEl>
                                          <p:spTgt spid="34"/>
                                        </p:tgtEl>
                                      </p:cBhvr>
                                    </p:animEffec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grpId="0" nodeType="clickEffect">
                                  <p:stCondLst>
                                    <p:cond delay="0"/>
                                  </p:stCondLst>
                                  <p:childTnLst>
                                    <p:set>
                                      <p:cBhvr>
                                        <p:cTn id="209" dur="1" fill="hold">
                                          <p:stCondLst>
                                            <p:cond delay="0"/>
                                          </p:stCondLst>
                                        </p:cTn>
                                        <p:tgtEl>
                                          <p:spTgt spid="104"/>
                                        </p:tgtEl>
                                        <p:attrNameLst>
                                          <p:attrName>style.visibility</p:attrName>
                                        </p:attrNameLst>
                                      </p:cBhvr>
                                      <p:to>
                                        <p:strVal val="visible"/>
                                      </p:to>
                                    </p:set>
                                    <p:animEffect transition="in" filter="fade">
                                      <p:cBhvr>
                                        <p:cTn id="210" dur="500"/>
                                        <p:tgtEl>
                                          <p:spTgt spid="104"/>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107"/>
                                        </p:tgtEl>
                                        <p:attrNameLst>
                                          <p:attrName>style.visibility</p:attrName>
                                        </p:attrNameLst>
                                      </p:cBhvr>
                                      <p:to>
                                        <p:strVal val="visible"/>
                                      </p:to>
                                    </p:set>
                                    <p:animEffect transition="in" filter="fade">
                                      <p:cBhvr>
                                        <p:cTn id="215" dur="500"/>
                                        <p:tgtEl>
                                          <p:spTgt spid="107"/>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106"/>
                                        </p:tgtEl>
                                        <p:attrNameLst>
                                          <p:attrName>style.visibility</p:attrName>
                                        </p:attrNameLst>
                                      </p:cBhvr>
                                      <p:to>
                                        <p:strVal val="visible"/>
                                      </p:to>
                                    </p:set>
                                    <p:animEffect transition="in" filter="fade">
                                      <p:cBhvr>
                                        <p:cTn id="220" dur="500"/>
                                        <p:tgtEl>
                                          <p:spTgt spid="106"/>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105"/>
                                        </p:tgtEl>
                                        <p:attrNameLst>
                                          <p:attrName>style.visibility</p:attrName>
                                        </p:attrNameLst>
                                      </p:cBhvr>
                                      <p:to>
                                        <p:strVal val="visible"/>
                                      </p:to>
                                    </p:set>
                                    <p:animEffect transition="in" filter="fade">
                                      <p:cBhvr>
                                        <p:cTn id="225" dur="500"/>
                                        <p:tgtEl>
                                          <p:spTgt spid="105"/>
                                        </p:tgtEl>
                                      </p:cBhvr>
                                    </p:animEffect>
                                  </p:childTnLst>
                                </p:cTn>
                              </p:par>
                            </p:childTnLst>
                          </p:cTn>
                        </p:par>
                      </p:childTnLst>
                    </p:cTn>
                  </p:par>
                  <p:par>
                    <p:cTn id="226" fill="hold">
                      <p:stCondLst>
                        <p:cond delay="indefinite"/>
                      </p:stCondLst>
                      <p:childTnLst>
                        <p:par>
                          <p:cTn id="227" fill="hold">
                            <p:stCondLst>
                              <p:cond delay="0"/>
                            </p:stCondLst>
                            <p:childTnLst>
                              <p:par>
                                <p:cTn id="228" presetID="22" presetClass="entr" presetSubtype="4" fill="hold" grpId="0" nodeType="clickEffect">
                                  <p:stCondLst>
                                    <p:cond delay="0"/>
                                  </p:stCondLst>
                                  <p:childTnLst>
                                    <p:set>
                                      <p:cBhvr>
                                        <p:cTn id="229" dur="1" fill="hold">
                                          <p:stCondLst>
                                            <p:cond delay="0"/>
                                          </p:stCondLst>
                                        </p:cTn>
                                        <p:tgtEl>
                                          <p:spTgt spid="39"/>
                                        </p:tgtEl>
                                        <p:attrNameLst>
                                          <p:attrName>style.visibility</p:attrName>
                                        </p:attrNameLst>
                                      </p:cBhvr>
                                      <p:to>
                                        <p:strVal val="visible"/>
                                      </p:to>
                                    </p:set>
                                    <p:animEffect transition="in" filter="wipe(down)">
                                      <p:cBhvr>
                                        <p:cTn id="230" dur="500"/>
                                        <p:tgtEl>
                                          <p:spTgt spid="39"/>
                                        </p:tgtEl>
                                      </p:cBhvr>
                                    </p:animEffect>
                                  </p:childTnLst>
                                </p:cTn>
                              </p:par>
                              <p:par>
                                <p:cTn id="231" presetID="22" presetClass="entr" presetSubtype="4" fill="hold" grpId="0" nodeType="withEffect">
                                  <p:stCondLst>
                                    <p:cond delay="0"/>
                                  </p:stCondLst>
                                  <p:childTnLst>
                                    <p:set>
                                      <p:cBhvr>
                                        <p:cTn id="232" dur="1" fill="hold">
                                          <p:stCondLst>
                                            <p:cond delay="0"/>
                                          </p:stCondLst>
                                        </p:cTn>
                                        <p:tgtEl>
                                          <p:spTgt spid="181"/>
                                        </p:tgtEl>
                                        <p:attrNameLst>
                                          <p:attrName>style.visibility</p:attrName>
                                        </p:attrNameLst>
                                      </p:cBhvr>
                                      <p:to>
                                        <p:strVal val="visible"/>
                                      </p:to>
                                    </p:set>
                                    <p:animEffect transition="in" filter="wipe(down)">
                                      <p:cBhvr>
                                        <p:cTn id="233" dur="500"/>
                                        <p:tgtEl>
                                          <p:spTgt spid="181"/>
                                        </p:tgtEl>
                                      </p:cBhvr>
                                    </p:animEffect>
                                  </p:childTnLst>
                                </p:cTn>
                              </p:par>
                              <p:par>
                                <p:cTn id="234" presetID="22" presetClass="entr" presetSubtype="4" fill="hold" grpId="0" nodeType="withEffect">
                                  <p:stCondLst>
                                    <p:cond delay="0"/>
                                  </p:stCondLst>
                                  <p:childTnLst>
                                    <p:set>
                                      <p:cBhvr>
                                        <p:cTn id="235" dur="1" fill="hold">
                                          <p:stCondLst>
                                            <p:cond delay="0"/>
                                          </p:stCondLst>
                                        </p:cTn>
                                        <p:tgtEl>
                                          <p:spTgt spid="182"/>
                                        </p:tgtEl>
                                        <p:attrNameLst>
                                          <p:attrName>style.visibility</p:attrName>
                                        </p:attrNameLst>
                                      </p:cBhvr>
                                      <p:to>
                                        <p:strVal val="visible"/>
                                      </p:to>
                                    </p:set>
                                    <p:animEffect transition="in" filter="wipe(down)">
                                      <p:cBhvr>
                                        <p:cTn id="236" dur="500"/>
                                        <p:tgtEl>
                                          <p:spTgt spid="182"/>
                                        </p:tgtEl>
                                      </p:cBhvr>
                                    </p:animEffect>
                                  </p:childTnLst>
                                </p:cTn>
                              </p:par>
                              <p:par>
                                <p:cTn id="237" presetID="22" presetClass="entr" presetSubtype="4" fill="hold" grpId="0" nodeType="withEffect">
                                  <p:stCondLst>
                                    <p:cond delay="0"/>
                                  </p:stCondLst>
                                  <p:childTnLst>
                                    <p:set>
                                      <p:cBhvr>
                                        <p:cTn id="238" dur="1" fill="hold">
                                          <p:stCondLst>
                                            <p:cond delay="0"/>
                                          </p:stCondLst>
                                        </p:cTn>
                                        <p:tgtEl>
                                          <p:spTgt spid="183"/>
                                        </p:tgtEl>
                                        <p:attrNameLst>
                                          <p:attrName>style.visibility</p:attrName>
                                        </p:attrNameLst>
                                      </p:cBhvr>
                                      <p:to>
                                        <p:strVal val="visible"/>
                                      </p:to>
                                    </p:set>
                                    <p:animEffect transition="in" filter="wipe(down)">
                                      <p:cBhvr>
                                        <p:cTn id="239" dur="500"/>
                                        <p:tgtEl>
                                          <p:spTgt spid="183"/>
                                        </p:tgtEl>
                                      </p:cBhvr>
                                    </p:animEffect>
                                  </p:childTnLst>
                                </p:cTn>
                              </p:par>
                              <p:par>
                                <p:cTn id="240" presetID="22" presetClass="entr" presetSubtype="4" fill="hold" grpId="0" nodeType="withEffect">
                                  <p:stCondLst>
                                    <p:cond delay="0"/>
                                  </p:stCondLst>
                                  <p:childTnLst>
                                    <p:set>
                                      <p:cBhvr>
                                        <p:cTn id="241" dur="1" fill="hold">
                                          <p:stCondLst>
                                            <p:cond delay="0"/>
                                          </p:stCondLst>
                                        </p:cTn>
                                        <p:tgtEl>
                                          <p:spTgt spid="184"/>
                                        </p:tgtEl>
                                        <p:attrNameLst>
                                          <p:attrName>style.visibility</p:attrName>
                                        </p:attrNameLst>
                                      </p:cBhvr>
                                      <p:to>
                                        <p:strVal val="visible"/>
                                      </p:to>
                                    </p:set>
                                    <p:animEffect transition="in" filter="wipe(down)">
                                      <p:cBhvr>
                                        <p:cTn id="242" dur="500"/>
                                        <p:tgtEl>
                                          <p:spTgt spid="184"/>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160"/>
                                        </p:tgtEl>
                                        <p:attrNameLst>
                                          <p:attrName>style.visibility</p:attrName>
                                        </p:attrNameLst>
                                      </p:cBhvr>
                                      <p:to>
                                        <p:strVal val="visible"/>
                                      </p:to>
                                    </p:set>
                                    <p:animEffect transition="in" filter="fade">
                                      <p:cBhvr>
                                        <p:cTn id="247" dur="500"/>
                                        <p:tgtEl>
                                          <p:spTgt spid="160"/>
                                        </p:tgtEl>
                                      </p:cBhvr>
                                    </p:animEffect>
                                  </p:childTnLst>
                                </p:cTn>
                              </p:par>
                              <p:par>
                                <p:cTn id="248" presetID="10" presetClass="entr" presetSubtype="0" fill="hold" nodeType="withEffect">
                                  <p:stCondLst>
                                    <p:cond delay="0"/>
                                  </p:stCondLst>
                                  <p:childTnLst>
                                    <p:set>
                                      <p:cBhvr>
                                        <p:cTn id="249" dur="1" fill="hold">
                                          <p:stCondLst>
                                            <p:cond delay="0"/>
                                          </p:stCondLst>
                                        </p:cTn>
                                        <p:tgtEl>
                                          <p:spTgt spid="142"/>
                                        </p:tgtEl>
                                        <p:attrNameLst>
                                          <p:attrName>style.visibility</p:attrName>
                                        </p:attrNameLst>
                                      </p:cBhvr>
                                      <p:to>
                                        <p:strVal val="visible"/>
                                      </p:to>
                                    </p:set>
                                    <p:animEffect transition="in" filter="fade">
                                      <p:cBhvr>
                                        <p:cTn id="250" dur="500"/>
                                        <p:tgtEl>
                                          <p:spTgt spid="142"/>
                                        </p:tgtEl>
                                      </p:cBhvr>
                                    </p:animEffect>
                                  </p:childTnLst>
                                </p:cTn>
                              </p:par>
                              <p:par>
                                <p:cTn id="251" presetID="10" presetClass="entr" presetSubtype="0" fill="hold" nodeType="withEffect">
                                  <p:stCondLst>
                                    <p:cond delay="0"/>
                                  </p:stCondLst>
                                  <p:childTnLst>
                                    <p:set>
                                      <p:cBhvr>
                                        <p:cTn id="252" dur="1" fill="hold">
                                          <p:stCondLst>
                                            <p:cond delay="0"/>
                                          </p:stCondLst>
                                        </p:cTn>
                                        <p:tgtEl>
                                          <p:spTgt spid="143"/>
                                        </p:tgtEl>
                                        <p:attrNameLst>
                                          <p:attrName>style.visibility</p:attrName>
                                        </p:attrNameLst>
                                      </p:cBhvr>
                                      <p:to>
                                        <p:strVal val="visible"/>
                                      </p:to>
                                    </p:set>
                                    <p:animEffect transition="in" filter="fade">
                                      <p:cBhvr>
                                        <p:cTn id="253" dur="500"/>
                                        <p:tgtEl>
                                          <p:spTgt spid="143"/>
                                        </p:tgtEl>
                                      </p:cBhvr>
                                    </p:animEffect>
                                  </p:childTnLst>
                                </p:cTn>
                              </p:par>
                              <p:par>
                                <p:cTn id="254" presetID="10" presetClass="entr" presetSubtype="0" fill="hold" nodeType="withEffect">
                                  <p:stCondLst>
                                    <p:cond delay="0"/>
                                  </p:stCondLst>
                                  <p:childTnLst>
                                    <p:set>
                                      <p:cBhvr>
                                        <p:cTn id="255" dur="1" fill="hold">
                                          <p:stCondLst>
                                            <p:cond delay="0"/>
                                          </p:stCondLst>
                                        </p:cTn>
                                        <p:tgtEl>
                                          <p:spTgt spid="144"/>
                                        </p:tgtEl>
                                        <p:attrNameLst>
                                          <p:attrName>style.visibility</p:attrName>
                                        </p:attrNameLst>
                                      </p:cBhvr>
                                      <p:to>
                                        <p:strVal val="visible"/>
                                      </p:to>
                                    </p:set>
                                    <p:animEffect transition="in" filter="fade">
                                      <p:cBhvr>
                                        <p:cTn id="256" dur="500"/>
                                        <p:tgtEl>
                                          <p:spTgt spid="144"/>
                                        </p:tgtEl>
                                      </p:cBhvr>
                                    </p:animEffect>
                                  </p:childTnLst>
                                </p:cTn>
                              </p:par>
                              <p:par>
                                <p:cTn id="257" presetID="10" presetClass="entr" presetSubtype="0" fill="hold" nodeType="withEffect">
                                  <p:stCondLst>
                                    <p:cond delay="0"/>
                                  </p:stCondLst>
                                  <p:childTnLst>
                                    <p:set>
                                      <p:cBhvr>
                                        <p:cTn id="258" dur="1" fill="hold">
                                          <p:stCondLst>
                                            <p:cond delay="0"/>
                                          </p:stCondLst>
                                        </p:cTn>
                                        <p:tgtEl>
                                          <p:spTgt spid="134"/>
                                        </p:tgtEl>
                                        <p:attrNameLst>
                                          <p:attrName>style.visibility</p:attrName>
                                        </p:attrNameLst>
                                      </p:cBhvr>
                                      <p:to>
                                        <p:strVal val="visible"/>
                                      </p:to>
                                    </p:set>
                                    <p:animEffect transition="in" filter="fade">
                                      <p:cBhvr>
                                        <p:cTn id="259" dur="500"/>
                                        <p:tgtEl>
                                          <p:spTgt spid="134"/>
                                        </p:tgtEl>
                                      </p:cBhvr>
                                    </p:animEffect>
                                  </p:childTnLst>
                                </p:cTn>
                              </p:par>
                              <p:par>
                                <p:cTn id="260" presetID="10" presetClass="entr" presetSubtype="0" fill="hold" nodeType="withEffect">
                                  <p:stCondLst>
                                    <p:cond delay="0"/>
                                  </p:stCondLst>
                                  <p:childTnLst>
                                    <p:set>
                                      <p:cBhvr>
                                        <p:cTn id="261" dur="1" fill="hold">
                                          <p:stCondLst>
                                            <p:cond delay="0"/>
                                          </p:stCondLst>
                                        </p:cTn>
                                        <p:tgtEl>
                                          <p:spTgt spid="135"/>
                                        </p:tgtEl>
                                        <p:attrNameLst>
                                          <p:attrName>style.visibility</p:attrName>
                                        </p:attrNameLst>
                                      </p:cBhvr>
                                      <p:to>
                                        <p:strVal val="visible"/>
                                      </p:to>
                                    </p:set>
                                    <p:animEffect transition="in" filter="fade">
                                      <p:cBhvr>
                                        <p:cTn id="262" dur="500"/>
                                        <p:tgtEl>
                                          <p:spTgt spid="135"/>
                                        </p:tgtEl>
                                      </p:cBhvr>
                                    </p:animEffect>
                                  </p:childTnLst>
                                </p:cTn>
                              </p:par>
                              <p:par>
                                <p:cTn id="263" presetID="10" presetClass="entr" presetSubtype="0" fill="hold" nodeType="withEffect">
                                  <p:stCondLst>
                                    <p:cond delay="0"/>
                                  </p:stCondLst>
                                  <p:childTnLst>
                                    <p:set>
                                      <p:cBhvr>
                                        <p:cTn id="264" dur="1" fill="hold">
                                          <p:stCondLst>
                                            <p:cond delay="0"/>
                                          </p:stCondLst>
                                        </p:cTn>
                                        <p:tgtEl>
                                          <p:spTgt spid="154"/>
                                        </p:tgtEl>
                                        <p:attrNameLst>
                                          <p:attrName>style.visibility</p:attrName>
                                        </p:attrNameLst>
                                      </p:cBhvr>
                                      <p:to>
                                        <p:strVal val="visible"/>
                                      </p:to>
                                    </p:set>
                                    <p:animEffect transition="in" filter="fade">
                                      <p:cBhvr>
                                        <p:cTn id="265"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animBg="1"/>
      <p:bldP spid="220" grpId="0" animBg="1"/>
      <p:bldP spid="221" grpId="0" animBg="1"/>
      <p:bldP spid="198" grpId="0" animBg="1"/>
      <p:bldP spid="25" grpId="0" animBg="1"/>
      <p:bldP spid="185" grpId="0" animBg="1"/>
      <p:bldP spid="182" grpId="0" animBg="1"/>
      <p:bldP spid="183" grpId="0" animBg="1"/>
      <p:bldP spid="184" grpId="0" animBg="1"/>
      <p:bldP spid="181" grpId="0" animBg="1"/>
      <p:bldP spid="39" grpId="0" animBg="1"/>
      <p:bldP spid="22" grpId="0" animBg="1"/>
      <p:bldP spid="31" grpId="0" animBg="1"/>
      <p:bldP spid="34" grpId="0" animBg="1"/>
      <p:bldP spid="35" grpId="0" animBg="1"/>
      <p:bldP spid="26" grpId="0" animBg="1"/>
      <p:bldP spid="32" grpId="0" animBg="1"/>
      <p:bldP spid="33" grpId="0" animBg="1"/>
      <p:bldP spid="92" grpId="0" animBg="1"/>
      <p:bldP spid="93" grpId="0" animBg="1"/>
      <p:bldP spid="101" grpId="0" animBg="1"/>
      <p:bldP spid="102" grpId="0" animBg="1"/>
      <p:bldP spid="103" grpId="0" animBg="1"/>
      <p:bldP spid="104" grpId="0" animBg="1"/>
      <p:bldP spid="105" grpId="0" animBg="1"/>
      <p:bldP spid="106" grpId="0" animBg="1"/>
      <p:bldP spid="107" grpId="0" animBg="1"/>
      <p:bldP spid="120" grpId="0" animBg="1"/>
      <p:bldP spid="121" grpId="0" animBg="1"/>
      <p:bldP spid="9" grpId="0" animBg="1"/>
      <p:bldP spid="18" grpId="0" animBg="1"/>
      <p:bldP spid="21" grpId="0" animBg="1"/>
      <p:bldP spid="23" grpId="0" animBg="1"/>
      <p:bldP spid="45" grpId="0" animBg="1"/>
      <p:bldP spid="80" grpId="0" animBg="1"/>
      <p:bldP spid="166" grpId="0" animBg="1"/>
      <p:bldP spid="171" grpId="0" animBg="1"/>
      <p:bldP spid="172" grpId="0" animBg="1"/>
      <p:bldP spid="173" grpId="0" animBg="1"/>
      <p:bldP spid="1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F1D08BA-BD24-7B47-218A-07BE0CA2C905}"/>
              </a:ext>
            </a:extLst>
          </p:cNvPr>
          <p:cNvSpPr>
            <a:spLocks noGrp="1"/>
          </p:cNvSpPr>
          <p:nvPr>
            <p:ph type="body" sz="quarter" idx="10"/>
          </p:nvPr>
        </p:nvSpPr>
        <p:spPr/>
        <p:txBody>
          <a:bodyPr>
            <a:normAutofit/>
          </a:bodyPr>
          <a:lstStyle/>
          <a:p>
            <a:r>
              <a:rPr lang="da-DK" sz="2400" dirty="0">
                <a:latin typeface="Arial" panose="020B0604020202020204" pitchFamily="34" charset="0"/>
                <a:cs typeface="Arial" panose="020B0604020202020204" pitchFamily="34" charset="0"/>
              </a:rPr>
              <a:t>Find medlemmerne </a:t>
            </a:r>
            <a:r>
              <a:rPr lang="da-DK" sz="1200" dirty="0">
                <a:latin typeface="Arial" panose="020B0604020202020204" pitchFamily="34" charset="0"/>
                <a:cs typeface="Arial" panose="020B0604020202020204" pitchFamily="34" charset="0"/>
              </a:rPr>
              <a:t>- i MED- og arbejdsmiljøorganisationen</a:t>
            </a:r>
          </a:p>
        </p:txBody>
      </p:sp>
      <p:sp>
        <p:nvSpPr>
          <p:cNvPr id="5" name="Tekstfelt 4">
            <a:extLst>
              <a:ext uri="{FF2B5EF4-FFF2-40B4-BE49-F238E27FC236}">
                <a16:creationId xmlns:a16="http://schemas.microsoft.com/office/drawing/2014/main" id="{DF87E98A-71C2-6D39-6A9A-016990D0157E}"/>
              </a:ext>
            </a:extLst>
          </p:cNvPr>
          <p:cNvSpPr txBox="1"/>
          <p:nvPr/>
        </p:nvSpPr>
        <p:spPr>
          <a:xfrm>
            <a:off x="7326922" y="6389095"/>
            <a:ext cx="2192216" cy="246221"/>
          </a:xfrm>
          <a:prstGeom prst="rect">
            <a:avLst/>
          </a:prstGeom>
          <a:noFill/>
        </p:spPr>
        <p:txBody>
          <a:bodyPr wrap="square">
            <a:spAutoFit/>
          </a:bodyPr>
          <a:lstStyle/>
          <a:p>
            <a:r>
              <a:rPr lang="da-DK" sz="1000" dirty="0">
                <a:latin typeface="Arial" panose="020B0604020202020204" pitchFamily="34" charset="0"/>
                <a:cs typeface="Arial" panose="020B0604020202020204" pitchFamily="34" charset="0"/>
                <a:hlinkClick r:id="rId3"/>
              </a:rPr>
              <a:t>Find dit MED-udvalg</a:t>
            </a:r>
            <a:endParaRPr lang="da-DK" sz="1000" dirty="0">
              <a:latin typeface="Arial" panose="020B0604020202020204" pitchFamily="34" charset="0"/>
              <a:cs typeface="Arial" panose="020B0604020202020204" pitchFamily="34" charset="0"/>
            </a:endParaRPr>
          </a:p>
        </p:txBody>
      </p:sp>
      <p:pic>
        <p:nvPicPr>
          <p:cNvPr id="7" name="Billede 6">
            <a:extLst>
              <a:ext uri="{FF2B5EF4-FFF2-40B4-BE49-F238E27FC236}">
                <a16:creationId xmlns:a16="http://schemas.microsoft.com/office/drawing/2014/main" id="{85895C1F-CE1D-DD1B-206F-EE587022FA94}"/>
              </a:ext>
            </a:extLst>
          </p:cNvPr>
          <p:cNvPicPr>
            <a:picLocks noChangeAspect="1"/>
          </p:cNvPicPr>
          <p:nvPr/>
        </p:nvPicPr>
        <p:blipFill>
          <a:blip r:embed="rId4"/>
          <a:stretch>
            <a:fillRect/>
          </a:stretch>
        </p:blipFill>
        <p:spPr>
          <a:xfrm>
            <a:off x="394106" y="3182846"/>
            <a:ext cx="4177894" cy="2051339"/>
          </a:xfrm>
          <a:prstGeom prst="rect">
            <a:avLst/>
          </a:prstGeom>
        </p:spPr>
      </p:pic>
      <p:pic>
        <p:nvPicPr>
          <p:cNvPr id="9" name="Billede 8">
            <a:extLst>
              <a:ext uri="{FF2B5EF4-FFF2-40B4-BE49-F238E27FC236}">
                <a16:creationId xmlns:a16="http://schemas.microsoft.com/office/drawing/2014/main" id="{7058738C-0F6F-12B0-F90F-652B35B46106}"/>
              </a:ext>
            </a:extLst>
          </p:cNvPr>
          <p:cNvPicPr>
            <a:picLocks noChangeAspect="1"/>
          </p:cNvPicPr>
          <p:nvPr/>
        </p:nvPicPr>
        <p:blipFill>
          <a:blip r:embed="rId5"/>
          <a:stretch>
            <a:fillRect/>
          </a:stretch>
        </p:blipFill>
        <p:spPr>
          <a:xfrm>
            <a:off x="4665478" y="3182846"/>
            <a:ext cx="4084416" cy="2051339"/>
          </a:xfrm>
          <a:prstGeom prst="rect">
            <a:avLst/>
          </a:prstGeom>
        </p:spPr>
      </p:pic>
      <p:pic>
        <p:nvPicPr>
          <p:cNvPr id="15" name="Billede 14">
            <a:extLst>
              <a:ext uri="{FF2B5EF4-FFF2-40B4-BE49-F238E27FC236}">
                <a16:creationId xmlns:a16="http://schemas.microsoft.com/office/drawing/2014/main" id="{FC3A9CD3-D6C5-0531-9DF9-107A5485D07D}"/>
              </a:ext>
            </a:extLst>
          </p:cNvPr>
          <p:cNvPicPr>
            <a:picLocks noChangeAspect="1"/>
          </p:cNvPicPr>
          <p:nvPr/>
        </p:nvPicPr>
        <p:blipFill>
          <a:blip r:embed="rId6"/>
          <a:stretch>
            <a:fillRect/>
          </a:stretch>
        </p:blipFill>
        <p:spPr>
          <a:xfrm>
            <a:off x="367625" y="1774791"/>
            <a:ext cx="8389513" cy="1019664"/>
          </a:xfrm>
          <a:prstGeom prst="rect">
            <a:avLst/>
          </a:prstGeom>
        </p:spPr>
      </p:pic>
    </p:spTree>
    <p:extLst>
      <p:ext uri="{BB962C8B-B14F-4D97-AF65-F5344CB8AC3E}">
        <p14:creationId xmlns:p14="http://schemas.microsoft.com/office/powerpoint/2010/main" val="126096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quarter" idx="10"/>
          </p:nvPr>
        </p:nvSpPr>
        <p:spPr>
          <a:xfrm>
            <a:off x="413148" y="549275"/>
            <a:ext cx="6607124" cy="431800"/>
          </a:xfrm>
        </p:spPr>
        <p:txBody>
          <a:bodyPr/>
          <a:lstStyle/>
          <a:p>
            <a:r>
              <a:rPr lang="da-DK" sz="2400" dirty="0">
                <a:solidFill>
                  <a:schemeClr val="bg1"/>
                </a:solidFill>
              </a:rPr>
              <a:t>Sagen skal behandles rette sted og KUN et sted</a:t>
            </a:r>
          </a:p>
        </p:txBody>
      </p:sp>
      <p:pic>
        <p:nvPicPr>
          <p:cNvPr id="12" name="Billede 11"/>
          <p:cNvPicPr>
            <a:picLocks noChangeAspect="1"/>
          </p:cNvPicPr>
          <p:nvPr/>
        </p:nvPicPr>
        <p:blipFill>
          <a:blip r:embed="rId2"/>
          <a:stretch>
            <a:fillRect/>
          </a:stretch>
        </p:blipFill>
        <p:spPr>
          <a:xfrm>
            <a:off x="3286372" y="2147830"/>
            <a:ext cx="4019112" cy="708159"/>
          </a:xfrm>
          <a:prstGeom prst="rect">
            <a:avLst/>
          </a:prstGeom>
        </p:spPr>
      </p:pic>
      <p:sp>
        <p:nvSpPr>
          <p:cNvPr id="16" name="Tekstfelt 15"/>
          <p:cNvSpPr txBox="1"/>
          <p:nvPr/>
        </p:nvSpPr>
        <p:spPr>
          <a:xfrm>
            <a:off x="4222476" y="1896316"/>
            <a:ext cx="2016224" cy="307777"/>
          </a:xfrm>
          <a:prstGeom prst="rect">
            <a:avLst/>
          </a:prstGeom>
          <a:noFill/>
        </p:spPr>
        <p:txBody>
          <a:bodyPr wrap="square" rtlCol="0">
            <a:spAutoFit/>
          </a:bodyPr>
          <a:lstStyle/>
          <a:p>
            <a:r>
              <a:rPr lang="da-DK" dirty="0">
                <a:latin typeface="+mn-lt"/>
              </a:rPr>
              <a:t>Hoved MED-udvalg</a:t>
            </a:r>
          </a:p>
        </p:txBody>
      </p:sp>
      <p:pic>
        <p:nvPicPr>
          <p:cNvPr id="19" name="Billede 18"/>
          <p:cNvPicPr>
            <a:picLocks noChangeAspect="1"/>
          </p:cNvPicPr>
          <p:nvPr/>
        </p:nvPicPr>
        <p:blipFill>
          <a:blip r:embed="rId2"/>
          <a:stretch>
            <a:fillRect/>
          </a:stretch>
        </p:blipFill>
        <p:spPr>
          <a:xfrm>
            <a:off x="3304925" y="3438566"/>
            <a:ext cx="4019112" cy="708159"/>
          </a:xfrm>
          <a:prstGeom prst="rect">
            <a:avLst/>
          </a:prstGeom>
        </p:spPr>
      </p:pic>
      <p:sp>
        <p:nvSpPr>
          <p:cNvPr id="20" name="Tekstfelt 19"/>
          <p:cNvSpPr txBox="1"/>
          <p:nvPr/>
        </p:nvSpPr>
        <p:spPr>
          <a:xfrm>
            <a:off x="4162353" y="3185215"/>
            <a:ext cx="2304256" cy="307777"/>
          </a:xfrm>
          <a:prstGeom prst="rect">
            <a:avLst/>
          </a:prstGeom>
          <a:noFill/>
        </p:spPr>
        <p:txBody>
          <a:bodyPr wrap="square" rtlCol="0">
            <a:spAutoFit/>
          </a:bodyPr>
          <a:lstStyle/>
          <a:p>
            <a:r>
              <a:rPr lang="da-DK" dirty="0">
                <a:latin typeface="+mn-lt"/>
              </a:rPr>
              <a:t>Sektor MED-udvalg</a:t>
            </a:r>
          </a:p>
        </p:txBody>
      </p:sp>
      <p:pic>
        <p:nvPicPr>
          <p:cNvPr id="21" name="Billede 20"/>
          <p:cNvPicPr>
            <a:picLocks noChangeAspect="1"/>
          </p:cNvPicPr>
          <p:nvPr/>
        </p:nvPicPr>
        <p:blipFill>
          <a:blip r:embed="rId2"/>
          <a:stretch>
            <a:fillRect/>
          </a:stretch>
        </p:blipFill>
        <p:spPr>
          <a:xfrm>
            <a:off x="3286372" y="4641347"/>
            <a:ext cx="4019112" cy="708159"/>
          </a:xfrm>
          <a:prstGeom prst="rect">
            <a:avLst/>
          </a:prstGeom>
        </p:spPr>
      </p:pic>
      <p:sp>
        <p:nvSpPr>
          <p:cNvPr id="22" name="Tekstfelt 21"/>
          <p:cNvSpPr txBox="1"/>
          <p:nvPr/>
        </p:nvSpPr>
        <p:spPr>
          <a:xfrm>
            <a:off x="4222476" y="4389833"/>
            <a:ext cx="2016224" cy="307777"/>
          </a:xfrm>
          <a:prstGeom prst="rect">
            <a:avLst/>
          </a:prstGeom>
          <a:noFill/>
        </p:spPr>
        <p:txBody>
          <a:bodyPr wrap="square" rtlCol="0">
            <a:spAutoFit/>
          </a:bodyPr>
          <a:lstStyle/>
          <a:p>
            <a:r>
              <a:rPr lang="da-DK" dirty="0">
                <a:latin typeface="+mn-lt"/>
              </a:rPr>
              <a:t>Område MED-udvalg</a:t>
            </a:r>
          </a:p>
        </p:txBody>
      </p:sp>
      <p:pic>
        <p:nvPicPr>
          <p:cNvPr id="23" name="Billede 22"/>
          <p:cNvPicPr>
            <a:picLocks noChangeAspect="1"/>
          </p:cNvPicPr>
          <p:nvPr/>
        </p:nvPicPr>
        <p:blipFill>
          <a:blip r:embed="rId3"/>
          <a:stretch>
            <a:fillRect/>
          </a:stretch>
        </p:blipFill>
        <p:spPr>
          <a:xfrm>
            <a:off x="2744124" y="1621464"/>
            <a:ext cx="516693" cy="522249"/>
          </a:xfrm>
          <a:prstGeom prst="rect">
            <a:avLst/>
          </a:prstGeom>
        </p:spPr>
      </p:pic>
      <p:sp>
        <p:nvSpPr>
          <p:cNvPr id="24" name="Tekstfelt 23"/>
          <p:cNvSpPr txBox="1"/>
          <p:nvPr/>
        </p:nvSpPr>
        <p:spPr>
          <a:xfrm>
            <a:off x="1292983" y="1965228"/>
            <a:ext cx="2304256" cy="400110"/>
          </a:xfrm>
          <a:prstGeom prst="rect">
            <a:avLst/>
          </a:prstGeom>
          <a:noFill/>
        </p:spPr>
        <p:txBody>
          <a:bodyPr wrap="square" rtlCol="0">
            <a:spAutoFit/>
          </a:bodyPr>
          <a:lstStyle/>
          <a:p>
            <a:r>
              <a:rPr lang="da-DK" sz="1000" b="1" dirty="0">
                <a:solidFill>
                  <a:srgbClr val="C00000"/>
                </a:solidFill>
                <a:latin typeface="+mn-lt"/>
              </a:rPr>
              <a:t>Direktør</a:t>
            </a:r>
          </a:p>
          <a:p>
            <a:pPr>
              <a:spcBef>
                <a:spcPts val="0"/>
              </a:spcBef>
            </a:pPr>
            <a:r>
              <a:rPr lang="da-DK" sz="1000" dirty="0">
                <a:latin typeface="+mn-lt"/>
              </a:rPr>
              <a:t>beslutningskompetence</a:t>
            </a:r>
          </a:p>
        </p:txBody>
      </p:sp>
      <p:pic>
        <p:nvPicPr>
          <p:cNvPr id="25" name="Billede 24"/>
          <p:cNvPicPr>
            <a:picLocks noChangeAspect="1"/>
          </p:cNvPicPr>
          <p:nvPr/>
        </p:nvPicPr>
        <p:blipFill>
          <a:blip r:embed="rId3"/>
          <a:stretch>
            <a:fillRect/>
          </a:stretch>
        </p:blipFill>
        <p:spPr>
          <a:xfrm>
            <a:off x="2762677" y="2910363"/>
            <a:ext cx="516693" cy="522249"/>
          </a:xfrm>
          <a:prstGeom prst="rect">
            <a:avLst/>
          </a:prstGeom>
        </p:spPr>
      </p:pic>
      <p:sp>
        <p:nvSpPr>
          <p:cNvPr id="26" name="Tekstfelt 25"/>
          <p:cNvSpPr txBox="1"/>
          <p:nvPr/>
        </p:nvSpPr>
        <p:spPr>
          <a:xfrm>
            <a:off x="933992" y="3247163"/>
            <a:ext cx="2304256" cy="430887"/>
          </a:xfrm>
          <a:prstGeom prst="rect">
            <a:avLst/>
          </a:prstGeom>
          <a:noFill/>
        </p:spPr>
        <p:txBody>
          <a:bodyPr wrap="square" rtlCol="0">
            <a:spAutoFit/>
          </a:bodyPr>
          <a:lstStyle/>
          <a:p>
            <a:r>
              <a:rPr lang="da-DK" sz="1000" b="1" dirty="0">
                <a:solidFill>
                  <a:srgbClr val="C00000"/>
                </a:solidFill>
                <a:latin typeface="+mn-lt"/>
              </a:rPr>
              <a:t>Forvaltningsdirektør</a:t>
            </a:r>
          </a:p>
          <a:p>
            <a:pPr algn="l"/>
            <a:r>
              <a:rPr lang="da-DK" sz="1000" dirty="0">
                <a:latin typeface="+mn-lt"/>
              </a:rPr>
              <a:t>                     beslutningskompetence</a:t>
            </a:r>
          </a:p>
        </p:txBody>
      </p:sp>
      <p:pic>
        <p:nvPicPr>
          <p:cNvPr id="27" name="Billede 26"/>
          <p:cNvPicPr>
            <a:picLocks noChangeAspect="1"/>
          </p:cNvPicPr>
          <p:nvPr/>
        </p:nvPicPr>
        <p:blipFill>
          <a:blip r:embed="rId3"/>
          <a:stretch>
            <a:fillRect/>
          </a:stretch>
        </p:blipFill>
        <p:spPr>
          <a:xfrm>
            <a:off x="2758126" y="4111307"/>
            <a:ext cx="516693" cy="522249"/>
          </a:xfrm>
          <a:prstGeom prst="rect">
            <a:avLst/>
          </a:prstGeom>
        </p:spPr>
      </p:pic>
      <p:sp>
        <p:nvSpPr>
          <p:cNvPr id="28" name="Tekstfelt 27"/>
          <p:cNvSpPr txBox="1"/>
          <p:nvPr/>
        </p:nvSpPr>
        <p:spPr>
          <a:xfrm>
            <a:off x="1660707" y="4449041"/>
            <a:ext cx="2304256" cy="400110"/>
          </a:xfrm>
          <a:prstGeom prst="rect">
            <a:avLst/>
          </a:prstGeom>
          <a:noFill/>
        </p:spPr>
        <p:txBody>
          <a:bodyPr wrap="square" rtlCol="0">
            <a:spAutoFit/>
          </a:bodyPr>
          <a:lstStyle/>
          <a:p>
            <a:pPr algn="l"/>
            <a:r>
              <a:rPr lang="da-DK" sz="1000" b="1" dirty="0">
                <a:solidFill>
                  <a:srgbClr val="C00000"/>
                </a:solidFill>
                <a:latin typeface="+mn-lt"/>
              </a:rPr>
              <a:t>Afdelingschefen</a:t>
            </a:r>
            <a:r>
              <a:rPr lang="da-DK" sz="1000" dirty="0">
                <a:solidFill>
                  <a:srgbClr val="C00000"/>
                </a:solidFill>
                <a:latin typeface="+mn-lt"/>
              </a:rPr>
              <a:t> </a:t>
            </a:r>
            <a:r>
              <a:rPr lang="da-DK" sz="1000" dirty="0">
                <a:latin typeface="+mn-lt"/>
              </a:rPr>
              <a:t>beslutningskompetence</a:t>
            </a:r>
          </a:p>
        </p:txBody>
      </p:sp>
      <p:pic>
        <p:nvPicPr>
          <p:cNvPr id="29" name="Billede 28"/>
          <p:cNvPicPr>
            <a:picLocks noChangeAspect="1"/>
          </p:cNvPicPr>
          <p:nvPr/>
        </p:nvPicPr>
        <p:blipFill>
          <a:blip r:embed="rId4"/>
          <a:stretch>
            <a:fillRect/>
          </a:stretch>
        </p:blipFill>
        <p:spPr>
          <a:xfrm>
            <a:off x="280824" y="1588861"/>
            <a:ext cx="1266259" cy="537309"/>
          </a:xfrm>
          <a:prstGeom prst="rect">
            <a:avLst/>
          </a:prstGeom>
        </p:spPr>
      </p:pic>
      <p:sp>
        <p:nvSpPr>
          <p:cNvPr id="34" name="Tekstfelt 33"/>
          <p:cNvSpPr txBox="1"/>
          <p:nvPr/>
        </p:nvSpPr>
        <p:spPr>
          <a:xfrm>
            <a:off x="1810091" y="2756474"/>
            <a:ext cx="1008112" cy="553998"/>
          </a:xfrm>
          <a:prstGeom prst="rect">
            <a:avLst/>
          </a:prstGeom>
          <a:noFill/>
        </p:spPr>
        <p:txBody>
          <a:bodyPr wrap="square" rtlCol="0">
            <a:spAutoFit/>
          </a:bodyPr>
          <a:lstStyle/>
          <a:p>
            <a:r>
              <a:rPr lang="da-DK" sz="1000" dirty="0">
                <a:latin typeface="+mn-lt"/>
              </a:rPr>
              <a:t>Kan indstille sag til politiske udvalg</a:t>
            </a:r>
          </a:p>
        </p:txBody>
      </p:sp>
      <p:sp>
        <p:nvSpPr>
          <p:cNvPr id="35" name="Tekstfelt 34"/>
          <p:cNvSpPr txBox="1"/>
          <p:nvPr/>
        </p:nvSpPr>
        <p:spPr>
          <a:xfrm>
            <a:off x="1866563" y="1574515"/>
            <a:ext cx="1008112" cy="400110"/>
          </a:xfrm>
          <a:prstGeom prst="rect">
            <a:avLst/>
          </a:prstGeom>
          <a:noFill/>
        </p:spPr>
        <p:txBody>
          <a:bodyPr wrap="square" rtlCol="0">
            <a:spAutoFit/>
          </a:bodyPr>
          <a:lstStyle/>
          <a:p>
            <a:r>
              <a:rPr lang="da-DK" sz="1000" dirty="0">
                <a:latin typeface="+mn-lt"/>
              </a:rPr>
              <a:t>Kan indstille sag til Byrådet</a:t>
            </a:r>
          </a:p>
        </p:txBody>
      </p:sp>
      <p:pic>
        <p:nvPicPr>
          <p:cNvPr id="37" name="Billede 36"/>
          <p:cNvPicPr>
            <a:picLocks noChangeAspect="1"/>
          </p:cNvPicPr>
          <p:nvPr/>
        </p:nvPicPr>
        <p:blipFill>
          <a:blip r:embed="rId5"/>
          <a:stretch>
            <a:fillRect/>
          </a:stretch>
        </p:blipFill>
        <p:spPr>
          <a:xfrm>
            <a:off x="7392531" y="3522460"/>
            <a:ext cx="1623026" cy="1600994"/>
          </a:xfrm>
          <a:prstGeom prst="rect">
            <a:avLst/>
          </a:prstGeom>
        </p:spPr>
      </p:pic>
      <p:pic>
        <p:nvPicPr>
          <p:cNvPr id="36" name="Billede 35"/>
          <p:cNvPicPr>
            <a:picLocks noChangeAspect="1"/>
          </p:cNvPicPr>
          <p:nvPr/>
        </p:nvPicPr>
        <p:blipFill>
          <a:blip r:embed="rId6"/>
          <a:stretch>
            <a:fillRect/>
          </a:stretch>
        </p:blipFill>
        <p:spPr>
          <a:xfrm>
            <a:off x="8190137" y="4502438"/>
            <a:ext cx="266439" cy="349197"/>
          </a:xfrm>
          <a:prstGeom prst="rect">
            <a:avLst/>
          </a:prstGeom>
        </p:spPr>
      </p:pic>
      <p:sp>
        <p:nvSpPr>
          <p:cNvPr id="38" name="Tekstfelt 37"/>
          <p:cNvSpPr txBox="1"/>
          <p:nvPr/>
        </p:nvSpPr>
        <p:spPr>
          <a:xfrm>
            <a:off x="8152038" y="4487385"/>
            <a:ext cx="304538" cy="169277"/>
          </a:xfrm>
          <a:prstGeom prst="rect">
            <a:avLst/>
          </a:prstGeom>
          <a:noFill/>
        </p:spPr>
        <p:txBody>
          <a:bodyPr wrap="square" rtlCol="0">
            <a:spAutoFit/>
          </a:bodyPr>
          <a:lstStyle/>
          <a:p>
            <a:r>
              <a:rPr lang="da-DK" sz="500" dirty="0">
                <a:latin typeface="+mn-lt"/>
              </a:rPr>
              <a:t>sag</a:t>
            </a:r>
          </a:p>
        </p:txBody>
      </p:sp>
      <p:pic>
        <p:nvPicPr>
          <p:cNvPr id="4" name="Billede 3">
            <a:extLst>
              <a:ext uri="{FF2B5EF4-FFF2-40B4-BE49-F238E27FC236}">
                <a16:creationId xmlns:a16="http://schemas.microsoft.com/office/drawing/2014/main" id="{F2FE4238-FCEA-C17A-F95D-64EE7F986BFF}"/>
              </a:ext>
            </a:extLst>
          </p:cNvPr>
          <p:cNvPicPr>
            <a:picLocks noChangeAspect="1"/>
          </p:cNvPicPr>
          <p:nvPr/>
        </p:nvPicPr>
        <p:blipFill>
          <a:blip r:embed="rId2"/>
          <a:stretch>
            <a:fillRect/>
          </a:stretch>
        </p:blipFill>
        <p:spPr>
          <a:xfrm>
            <a:off x="3299592" y="5852534"/>
            <a:ext cx="4019112" cy="708159"/>
          </a:xfrm>
          <a:prstGeom prst="rect">
            <a:avLst/>
          </a:prstGeom>
        </p:spPr>
      </p:pic>
      <p:sp>
        <p:nvSpPr>
          <p:cNvPr id="5" name="Tekstfelt 4">
            <a:extLst>
              <a:ext uri="{FF2B5EF4-FFF2-40B4-BE49-F238E27FC236}">
                <a16:creationId xmlns:a16="http://schemas.microsoft.com/office/drawing/2014/main" id="{6240DA19-EFAE-5417-A414-D1F8F868EC56}"/>
              </a:ext>
            </a:extLst>
          </p:cNvPr>
          <p:cNvSpPr txBox="1"/>
          <p:nvPr/>
        </p:nvSpPr>
        <p:spPr>
          <a:xfrm>
            <a:off x="4235696" y="5601020"/>
            <a:ext cx="2016224" cy="307777"/>
          </a:xfrm>
          <a:prstGeom prst="rect">
            <a:avLst/>
          </a:prstGeom>
          <a:noFill/>
        </p:spPr>
        <p:txBody>
          <a:bodyPr wrap="square" rtlCol="0">
            <a:spAutoFit/>
          </a:bodyPr>
          <a:lstStyle/>
          <a:p>
            <a:r>
              <a:rPr lang="da-DK" dirty="0">
                <a:latin typeface="+mn-lt"/>
              </a:rPr>
              <a:t>Lokal MED-udvalg</a:t>
            </a:r>
          </a:p>
        </p:txBody>
      </p:sp>
      <p:pic>
        <p:nvPicPr>
          <p:cNvPr id="6" name="Billede 5">
            <a:extLst>
              <a:ext uri="{FF2B5EF4-FFF2-40B4-BE49-F238E27FC236}">
                <a16:creationId xmlns:a16="http://schemas.microsoft.com/office/drawing/2014/main" id="{F5C110FE-7655-7DE8-A705-A12088318FA3}"/>
              </a:ext>
            </a:extLst>
          </p:cNvPr>
          <p:cNvPicPr>
            <a:picLocks noChangeAspect="1"/>
          </p:cNvPicPr>
          <p:nvPr/>
        </p:nvPicPr>
        <p:blipFill>
          <a:blip r:embed="rId3"/>
          <a:stretch>
            <a:fillRect/>
          </a:stretch>
        </p:blipFill>
        <p:spPr>
          <a:xfrm>
            <a:off x="2771346" y="5322494"/>
            <a:ext cx="516693" cy="522249"/>
          </a:xfrm>
          <a:prstGeom prst="rect">
            <a:avLst/>
          </a:prstGeom>
        </p:spPr>
      </p:pic>
      <p:sp>
        <p:nvSpPr>
          <p:cNvPr id="7" name="Tekstfelt 6">
            <a:extLst>
              <a:ext uri="{FF2B5EF4-FFF2-40B4-BE49-F238E27FC236}">
                <a16:creationId xmlns:a16="http://schemas.microsoft.com/office/drawing/2014/main" id="{C752472C-1673-EE77-6ADE-2D48F3CC3CC4}"/>
              </a:ext>
            </a:extLst>
          </p:cNvPr>
          <p:cNvSpPr txBox="1"/>
          <p:nvPr/>
        </p:nvSpPr>
        <p:spPr>
          <a:xfrm>
            <a:off x="1810091" y="5680657"/>
            <a:ext cx="2304256" cy="400110"/>
          </a:xfrm>
          <a:prstGeom prst="rect">
            <a:avLst/>
          </a:prstGeom>
          <a:noFill/>
        </p:spPr>
        <p:txBody>
          <a:bodyPr wrap="square" rtlCol="0">
            <a:spAutoFit/>
          </a:bodyPr>
          <a:lstStyle/>
          <a:p>
            <a:pPr algn="l"/>
            <a:r>
              <a:rPr lang="da-DK" sz="1000" b="1" dirty="0">
                <a:solidFill>
                  <a:srgbClr val="C00000"/>
                </a:solidFill>
                <a:latin typeface="+mn-lt"/>
              </a:rPr>
              <a:t>Øverste leder</a:t>
            </a:r>
            <a:r>
              <a:rPr lang="da-DK" sz="1000" dirty="0">
                <a:solidFill>
                  <a:srgbClr val="C00000"/>
                </a:solidFill>
                <a:latin typeface="+mn-lt"/>
              </a:rPr>
              <a:t> </a:t>
            </a:r>
            <a:r>
              <a:rPr lang="da-DK" sz="1000" dirty="0">
                <a:latin typeface="+mn-lt"/>
              </a:rPr>
              <a:t>beslutningskompetence</a:t>
            </a:r>
          </a:p>
        </p:txBody>
      </p:sp>
      <p:sp>
        <p:nvSpPr>
          <p:cNvPr id="11" name="Tekstfelt 10">
            <a:extLst>
              <a:ext uri="{FF2B5EF4-FFF2-40B4-BE49-F238E27FC236}">
                <a16:creationId xmlns:a16="http://schemas.microsoft.com/office/drawing/2014/main" id="{85C6E878-BAE2-CF12-6D4B-C0E1A4BBCFB4}"/>
              </a:ext>
            </a:extLst>
          </p:cNvPr>
          <p:cNvSpPr txBox="1"/>
          <p:nvPr/>
        </p:nvSpPr>
        <p:spPr>
          <a:xfrm>
            <a:off x="41911" y="2687771"/>
            <a:ext cx="1872154" cy="1323439"/>
          </a:xfrm>
          <a:prstGeom prst="rect">
            <a:avLst/>
          </a:prstGeom>
          <a:noFill/>
        </p:spPr>
        <p:txBody>
          <a:bodyPr wrap="square" rtlCol="0">
            <a:spAutoFit/>
          </a:bodyPr>
          <a:lstStyle/>
          <a:p>
            <a:pPr algn="l">
              <a:spcBef>
                <a:spcPts val="0"/>
              </a:spcBef>
            </a:pPr>
            <a:r>
              <a:rPr lang="da-DK" sz="1000" b="1" dirty="0">
                <a:latin typeface="+mn-lt"/>
              </a:rPr>
              <a:t>Politiske udvalg</a:t>
            </a:r>
          </a:p>
          <a:p>
            <a:pPr algn="l">
              <a:spcBef>
                <a:spcPts val="0"/>
              </a:spcBef>
            </a:pPr>
            <a:r>
              <a:rPr lang="da-DK" sz="1000" dirty="0">
                <a:latin typeface="+mn-lt"/>
              </a:rPr>
              <a:t>Økonomi</a:t>
            </a:r>
          </a:p>
          <a:p>
            <a:pPr algn="l">
              <a:spcBef>
                <a:spcPts val="0"/>
              </a:spcBef>
            </a:pPr>
            <a:r>
              <a:rPr lang="da-DK" sz="1000" dirty="0">
                <a:latin typeface="+mn-lt"/>
              </a:rPr>
              <a:t>Plan, Teknik og Landdistrikter</a:t>
            </a:r>
          </a:p>
          <a:p>
            <a:pPr algn="l">
              <a:spcBef>
                <a:spcPts val="0"/>
              </a:spcBef>
            </a:pPr>
            <a:r>
              <a:rPr lang="da-DK" sz="1000" dirty="0">
                <a:latin typeface="+mn-lt"/>
              </a:rPr>
              <a:t>Bæredygtighed</a:t>
            </a:r>
          </a:p>
          <a:p>
            <a:pPr algn="l">
              <a:spcBef>
                <a:spcPts val="0"/>
              </a:spcBef>
            </a:pPr>
            <a:r>
              <a:rPr lang="da-DK" sz="1000" dirty="0">
                <a:latin typeface="+mn-lt"/>
              </a:rPr>
              <a:t>Kultur og Fritid</a:t>
            </a:r>
          </a:p>
          <a:p>
            <a:pPr algn="l">
              <a:spcBef>
                <a:spcPts val="0"/>
              </a:spcBef>
            </a:pPr>
            <a:r>
              <a:rPr lang="da-DK" sz="1000" dirty="0">
                <a:latin typeface="+mn-lt"/>
              </a:rPr>
              <a:t>Børn- og Uddannelse</a:t>
            </a:r>
          </a:p>
          <a:p>
            <a:pPr algn="l">
              <a:spcBef>
                <a:spcPts val="0"/>
              </a:spcBef>
            </a:pPr>
            <a:r>
              <a:rPr lang="da-DK" sz="1000" dirty="0">
                <a:latin typeface="+mn-lt"/>
              </a:rPr>
              <a:t>Social- og Senior</a:t>
            </a:r>
          </a:p>
          <a:p>
            <a:pPr algn="l">
              <a:spcBef>
                <a:spcPts val="0"/>
              </a:spcBef>
            </a:pPr>
            <a:r>
              <a:rPr lang="da-DK" sz="1000" dirty="0">
                <a:latin typeface="+mn-lt"/>
              </a:rPr>
              <a:t>Sundheds- og Forebyggelse</a:t>
            </a:r>
          </a:p>
        </p:txBody>
      </p:sp>
    </p:spTree>
    <p:extLst>
      <p:ext uri="{BB962C8B-B14F-4D97-AF65-F5344CB8AC3E}">
        <p14:creationId xmlns:p14="http://schemas.microsoft.com/office/powerpoint/2010/main" val="389963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500" fill="hold"/>
                                        <p:tgtEl>
                                          <p:spTgt spid="22"/>
                                        </p:tgtEl>
                                        <p:attrNameLst>
                                          <p:attrName>ppt_x</p:attrName>
                                        </p:attrNameLst>
                                      </p:cBhvr>
                                      <p:tavLst>
                                        <p:tav tm="0">
                                          <p:val>
                                            <p:strVal val="#ppt_x"/>
                                          </p:val>
                                        </p:tav>
                                        <p:tav tm="100000">
                                          <p:val>
                                            <p:strVal val="#ppt_x"/>
                                          </p:val>
                                        </p:tav>
                                      </p:tavLst>
                                    </p:anim>
                                    <p:anim calcmode="lin" valueType="num">
                                      <p:cBhvr additive="base">
                                        <p:cTn id="3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500"/>
                                        <p:tgtEl>
                                          <p:spTgt spid="2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additive="base">
                                        <p:cTn id="75" dur="500" fill="hold"/>
                                        <p:tgtEl>
                                          <p:spTgt spid="16"/>
                                        </p:tgtEl>
                                        <p:attrNameLst>
                                          <p:attrName>ppt_x</p:attrName>
                                        </p:attrNameLst>
                                      </p:cBhvr>
                                      <p:tavLst>
                                        <p:tav tm="0">
                                          <p:val>
                                            <p:strVal val="#ppt_x"/>
                                          </p:val>
                                        </p:tav>
                                        <p:tav tm="100000">
                                          <p:val>
                                            <p:strVal val="#ppt_x"/>
                                          </p:val>
                                        </p:tav>
                                      </p:tavLst>
                                    </p:anim>
                                    <p:anim calcmode="lin" valueType="num">
                                      <p:cBhvr additive="base">
                                        <p:cTn id="7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par>
                                <p:cTn id="82" presetID="10" presetClass="entr" presetSubtype="0" fill="hold"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500"/>
                                        <p:tgtEl>
                                          <p:spTgt spid="35"/>
                                        </p:tgtEl>
                                      </p:cBhvr>
                                    </p:animEffect>
                                  </p:childTnLst>
                                </p:cTn>
                              </p:par>
                              <p:par>
                                <p:cTn id="90" presetID="10" presetClass="entr" presetSubtype="0"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2" grpId="0"/>
      <p:bldP spid="24" grpId="0"/>
      <p:bldP spid="26" grpId="0"/>
      <p:bldP spid="28" grpId="0"/>
      <p:bldP spid="34" grpId="0"/>
      <p:bldP spid="35" grpId="0"/>
      <p:bldP spid="5"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a:stretch>
            <a:fillRect/>
          </a:stretch>
        </p:blipFill>
        <p:spPr>
          <a:xfrm>
            <a:off x="2735796" y="2132410"/>
            <a:ext cx="3864198" cy="2231281"/>
          </a:xfrm>
          <a:prstGeom prst="rect">
            <a:avLst/>
          </a:prstGeom>
        </p:spPr>
      </p:pic>
      <p:sp>
        <p:nvSpPr>
          <p:cNvPr id="13" name="Tekstfelt 12"/>
          <p:cNvSpPr txBox="1"/>
          <p:nvPr/>
        </p:nvSpPr>
        <p:spPr>
          <a:xfrm>
            <a:off x="1508355" y="6376508"/>
            <a:ext cx="7290810" cy="323165"/>
          </a:xfrm>
          <a:prstGeom prst="rect">
            <a:avLst/>
          </a:prstGeom>
          <a:noFill/>
        </p:spPr>
        <p:txBody>
          <a:bodyPr wrap="square" rtlCol="0">
            <a:spAutoFit/>
          </a:bodyPr>
          <a:lstStyle/>
          <a:p>
            <a:pPr algn="l"/>
            <a:r>
              <a:rPr lang="da-DK" sz="1500" b="1" u="sng" dirty="0">
                <a:latin typeface="+mn-lt"/>
                <a:ea typeface="Verdana" panose="020B0604030504040204" pitchFamily="34" charset="0"/>
                <a:cs typeface="Verdana" panose="020B0604030504040204" pitchFamily="34" charset="0"/>
              </a:rPr>
              <a:t>Alle</a:t>
            </a:r>
            <a:r>
              <a:rPr lang="da-DK" sz="1500" dirty="0">
                <a:latin typeface="+mn-lt"/>
                <a:ea typeface="Verdana" panose="020B0604030504040204" pitchFamily="34" charset="0"/>
                <a:cs typeface="Verdana" panose="020B0604030504040204" pitchFamily="34" charset="0"/>
              </a:rPr>
              <a:t> har ret og pligt til at sætte emner på dagsordenen i MED-udvalget</a:t>
            </a:r>
            <a:endParaRPr lang="da-DK" sz="1500" dirty="0">
              <a:latin typeface="+mn-lt"/>
            </a:endParaRPr>
          </a:p>
        </p:txBody>
      </p:sp>
      <p:sp>
        <p:nvSpPr>
          <p:cNvPr id="14" name="Pladsholder til indhold 2"/>
          <p:cNvSpPr>
            <a:spLocks noGrp="1"/>
          </p:cNvSpPr>
          <p:nvPr>
            <p:ph sz="quarter" idx="4294967295"/>
          </p:nvPr>
        </p:nvSpPr>
        <p:spPr>
          <a:xfrm>
            <a:off x="413148" y="549275"/>
            <a:ext cx="5527004" cy="431800"/>
          </a:xfrm>
          <a:prstGeom prst="rect">
            <a:avLst/>
          </a:prstGeom>
        </p:spPr>
        <p:txBody>
          <a:bodyPr/>
          <a:lstStyle/>
          <a:p>
            <a:r>
              <a:rPr lang="da-DK" sz="2400" dirty="0">
                <a:solidFill>
                  <a:schemeClr val="bg1"/>
                </a:solidFill>
                <a:latin typeface="Arial" panose="020B0604020202020204" pitchFamily="34" charset="0"/>
              </a:rPr>
              <a:t>Mulige roller i et MED-udvalg</a:t>
            </a:r>
          </a:p>
        </p:txBody>
      </p:sp>
      <p:sp>
        <p:nvSpPr>
          <p:cNvPr id="2" name="Alternativ proces 1"/>
          <p:cNvSpPr/>
          <p:nvPr/>
        </p:nvSpPr>
        <p:spPr bwMode="auto">
          <a:xfrm>
            <a:off x="1259632" y="1473400"/>
            <a:ext cx="1944216" cy="720080"/>
          </a:xfrm>
          <a:prstGeom prst="flowChartAlternateProcess">
            <a:avLst/>
          </a:prstGeom>
          <a:solidFill>
            <a:srgbClr val="CBC9CA"/>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Ledelsesrepræsentant</a:t>
            </a:r>
          </a:p>
        </p:txBody>
      </p:sp>
      <p:sp>
        <p:nvSpPr>
          <p:cNvPr id="15" name="Alternativ proces 14"/>
          <p:cNvSpPr/>
          <p:nvPr/>
        </p:nvSpPr>
        <p:spPr bwMode="auto">
          <a:xfrm>
            <a:off x="638608" y="2847794"/>
            <a:ext cx="1944216" cy="720080"/>
          </a:xfrm>
          <a:prstGeom prst="flowChartAlternateProcess">
            <a:avLst/>
          </a:prstGeom>
          <a:solidFill>
            <a:srgbClr val="CBC9CA"/>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Ledelsesrepræsentant</a:t>
            </a:r>
          </a:p>
          <a:p>
            <a:pPr marR="0" indent="-801688" algn="ctr" defTabSz="914400" rtl="0" eaLnBrk="1" fontAlgn="base" latinLnBrk="0" hangingPunct="1">
              <a:lnSpc>
                <a:spcPct val="100000"/>
              </a:lnSpc>
              <a:spcBef>
                <a:spcPts val="0"/>
              </a:spcBef>
              <a:spcAft>
                <a:spcPct val="0"/>
              </a:spcAft>
              <a:buClrTx/>
              <a:buSzTx/>
              <a:buFontTx/>
              <a:buNone/>
              <a:tabLst/>
            </a:pPr>
            <a:r>
              <a:rPr lang="da-DK" dirty="0">
                <a:latin typeface="Arial" pitchFamily="34" charset="0"/>
                <a:cs typeface="Arial" pitchFamily="34" charset="0"/>
              </a:rPr>
              <a:t>med arbejdsmiljøansvar</a:t>
            </a:r>
          </a:p>
          <a:p>
            <a:pPr marR="0" indent="-801688" algn="ctr" defTabSz="914400" rtl="0" eaLnBrk="1" fontAlgn="base" latinLnBrk="0" hangingPunct="1">
              <a:lnSpc>
                <a:spcPct val="100000"/>
              </a:lnSpc>
              <a:spcBef>
                <a:spcPts val="0"/>
              </a:spcBef>
              <a:spcAft>
                <a:spcPct val="0"/>
              </a:spcAft>
              <a:buClrTx/>
              <a:buSzTx/>
              <a:buFontTx/>
              <a:buNone/>
              <a:tabLst/>
            </a:pPr>
            <a:r>
              <a:rPr kumimoji="0" lang="da-DK" sz="1200" b="0" i="0" u="none" strike="noStrike" cap="none" normalizeH="0" baseline="0" dirty="0">
                <a:ln>
                  <a:noFill/>
                </a:ln>
                <a:solidFill>
                  <a:schemeClr val="tx1"/>
                </a:solidFill>
                <a:effectLst/>
                <a:latin typeface="Arial" pitchFamily="34" charset="0"/>
                <a:cs typeface="Arial" pitchFamily="34" charset="0"/>
              </a:rPr>
              <a:t>(AL) min. 1</a:t>
            </a:r>
          </a:p>
        </p:txBody>
      </p:sp>
      <p:sp>
        <p:nvSpPr>
          <p:cNvPr id="17" name="Alternativ proces 16"/>
          <p:cNvSpPr/>
          <p:nvPr/>
        </p:nvSpPr>
        <p:spPr bwMode="auto">
          <a:xfrm>
            <a:off x="6948264" y="2789340"/>
            <a:ext cx="1944216" cy="720080"/>
          </a:xfrm>
          <a:prstGeom prst="flowChartAlternateProcess">
            <a:avLst/>
          </a:prstGeom>
          <a:solidFill>
            <a:srgbClr val="CBC9CA"/>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756000"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Ledelsesrepræsentant</a:t>
            </a:r>
          </a:p>
          <a:p>
            <a:pPr marL="756000"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Arial" pitchFamily="34" charset="0"/>
                <a:cs typeface="Arial" pitchFamily="34" charset="0"/>
              </a:rPr>
              <a:t>med arbejdsmiljøansvar</a:t>
            </a:r>
          </a:p>
          <a:p>
            <a:pPr marL="756000"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Arial" pitchFamily="34" charset="0"/>
                <a:cs typeface="Arial" pitchFamily="34" charset="0"/>
              </a:rPr>
              <a:t>fra selvejende institution</a:t>
            </a:r>
          </a:p>
          <a:p>
            <a:pPr marL="756000"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bg2">
                    <a:lumMod val="50000"/>
                  </a:schemeClr>
                </a:solidFill>
                <a:effectLst/>
                <a:latin typeface="Arial" pitchFamily="34" charset="0"/>
                <a:cs typeface="Arial" pitchFamily="34" charset="0"/>
              </a:rPr>
              <a:t>OMU - Dagtilbud</a:t>
            </a:r>
          </a:p>
        </p:txBody>
      </p:sp>
      <p:sp>
        <p:nvSpPr>
          <p:cNvPr id="18" name="Alternativ proces 17"/>
          <p:cNvSpPr/>
          <p:nvPr/>
        </p:nvSpPr>
        <p:spPr bwMode="auto">
          <a:xfrm>
            <a:off x="6400364" y="1473400"/>
            <a:ext cx="2046199" cy="720080"/>
          </a:xfrm>
          <a:prstGeom prst="flowChartAlternateProcess">
            <a:avLst/>
          </a:prstGeom>
          <a:solidFill>
            <a:srgbClr val="CBC9CA"/>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756000"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Arbejdsmiljørepræsentant</a:t>
            </a:r>
          </a:p>
          <a:p>
            <a:pPr marL="756000" marR="0" indent="-801688" algn="ctr" defTabSz="914400" rtl="0" eaLnBrk="1" fontAlgn="base" latinLnBrk="0" hangingPunct="1">
              <a:lnSpc>
                <a:spcPct val="100000"/>
              </a:lnSpc>
              <a:spcBef>
                <a:spcPts val="0"/>
              </a:spcBef>
              <a:spcAft>
                <a:spcPct val="0"/>
              </a:spcAft>
              <a:buClrTx/>
              <a:buSzTx/>
              <a:buFontTx/>
              <a:buNone/>
              <a:tabLst/>
            </a:pPr>
            <a:r>
              <a:rPr lang="da-DK" sz="1000" dirty="0">
                <a:latin typeface="Arial" pitchFamily="34" charset="0"/>
                <a:cs typeface="Arial" pitchFamily="34" charset="0"/>
              </a:rPr>
              <a:t>fra selvejende institution</a:t>
            </a:r>
          </a:p>
          <a:p>
            <a:pPr marL="756000"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bg2">
                    <a:lumMod val="50000"/>
                  </a:schemeClr>
                </a:solidFill>
                <a:effectLst/>
                <a:latin typeface="Arial" pitchFamily="34" charset="0"/>
                <a:cs typeface="Arial" pitchFamily="34" charset="0"/>
              </a:rPr>
              <a:t>OMU - Dagtilbud</a:t>
            </a:r>
          </a:p>
        </p:txBody>
      </p:sp>
      <p:sp>
        <p:nvSpPr>
          <p:cNvPr id="19" name="Alternativ proces 18"/>
          <p:cNvSpPr/>
          <p:nvPr/>
        </p:nvSpPr>
        <p:spPr bwMode="auto">
          <a:xfrm>
            <a:off x="3563888" y="4693125"/>
            <a:ext cx="2046199" cy="720080"/>
          </a:xfrm>
          <a:prstGeom prst="flowChartAlternateProcess">
            <a:avLst/>
          </a:prstGeom>
          <a:solidFill>
            <a:srgbClr val="CBC9CA"/>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756000"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Arbejdsmiljørepræsentant</a:t>
            </a:r>
          </a:p>
          <a:p>
            <a:pPr marL="756000" marR="0" indent="-801688" algn="ctr" defTabSz="914400" rtl="0" eaLnBrk="1" fontAlgn="base" latinLnBrk="0" hangingPunct="1">
              <a:lnSpc>
                <a:spcPct val="100000"/>
              </a:lnSpc>
              <a:spcBef>
                <a:spcPts val="0"/>
              </a:spcBef>
              <a:spcAft>
                <a:spcPct val="0"/>
              </a:spcAft>
              <a:buClrTx/>
              <a:buSzTx/>
              <a:buFontTx/>
              <a:buNone/>
              <a:tabLst/>
            </a:pPr>
            <a:r>
              <a:rPr lang="da-DK" sz="1200" dirty="0">
                <a:latin typeface="Arial" pitchFamily="34" charset="0"/>
                <a:cs typeface="Arial" pitchFamily="34" charset="0"/>
              </a:rPr>
              <a:t>(AMR)</a:t>
            </a:r>
            <a:endParaRPr kumimoji="0" lang="da-DK" sz="1200" b="0" i="0" u="none" strike="noStrike" cap="none" normalizeH="0" baseline="0" dirty="0">
              <a:ln>
                <a:noFill/>
              </a:ln>
              <a:solidFill>
                <a:schemeClr val="tx1"/>
              </a:solidFill>
              <a:effectLst/>
              <a:latin typeface="Arial" pitchFamily="34" charset="0"/>
              <a:cs typeface="Arial" pitchFamily="34" charset="0"/>
            </a:endParaRPr>
          </a:p>
        </p:txBody>
      </p:sp>
      <p:sp>
        <p:nvSpPr>
          <p:cNvPr id="20" name="Alternativ proces 19"/>
          <p:cNvSpPr/>
          <p:nvPr/>
        </p:nvSpPr>
        <p:spPr bwMode="auto">
          <a:xfrm>
            <a:off x="945531" y="4060199"/>
            <a:ext cx="2046199" cy="720080"/>
          </a:xfrm>
          <a:prstGeom prst="flowChartAlternateProcess">
            <a:avLst/>
          </a:prstGeom>
          <a:solidFill>
            <a:srgbClr val="CBC9CA"/>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756000"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Tillidsrepræsentant</a:t>
            </a:r>
          </a:p>
          <a:p>
            <a:pPr marL="756000" marR="0" indent="-801688" algn="ctr" defTabSz="914400" rtl="0" eaLnBrk="1" fontAlgn="base" latinLnBrk="0" hangingPunct="1">
              <a:lnSpc>
                <a:spcPct val="100000"/>
              </a:lnSpc>
              <a:spcBef>
                <a:spcPts val="0"/>
              </a:spcBef>
              <a:spcAft>
                <a:spcPct val="0"/>
              </a:spcAft>
              <a:buClrTx/>
              <a:buSzTx/>
              <a:buFontTx/>
              <a:buNone/>
              <a:tabLst/>
            </a:pPr>
            <a:r>
              <a:rPr lang="da-DK" sz="1200" dirty="0">
                <a:latin typeface="Arial" pitchFamily="34" charset="0"/>
                <a:cs typeface="Arial" pitchFamily="34" charset="0"/>
              </a:rPr>
              <a:t>(TR)</a:t>
            </a:r>
            <a:endParaRPr kumimoji="0" lang="da-DK" sz="1200" b="0" i="0" u="none" strike="noStrike" cap="none" normalizeH="0" baseline="0" dirty="0">
              <a:ln>
                <a:noFill/>
              </a:ln>
              <a:solidFill>
                <a:schemeClr val="tx1"/>
              </a:solidFill>
              <a:effectLst/>
              <a:latin typeface="Arial" pitchFamily="34" charset="0"/>
              <a:cs typeface="Arial" pitchFamily="34" charset="0"/>
            </a:endParaRPr>
          </a:p>
        </p:txBody>
      </p:sp>
      <p:sp>
        <p:nvSpPr>
          <p:cNvPr id="21" name="Alternativ proces 20"/>
          <p:cNvSpPr/>
          <p:nvPr/>
        </p:nvSpPr>
        <p:spPr bwMode="auto">
          <a:xfrm>
            <a:off x="6246764" y="4105280"/>
            <a:ext cx="2046199" cy="720080"/>
          </a:xfrm>
          <a:prstGeom prst="flowChartAlternateProcess">
            <a:avLst/>
          </a:prstGeom>
          <a:solidFill>
            <a:srgbClr val="CBC9CA"/>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756000" marR="0" indent="-801688" algn="ctr" defTabSz="914400" rtl="0" eaLnBrk="1" fontAlgn="base" latinLnBrk="0" hangingPunct="1">
              <a:lnSpc>
                <a:spcPct val="100000"/>
              </a:lnSpc>
              <a:spcBef>
                <a:spcPts val="0"/>
              </a:spcBef>
              <a:spcAft>
                <a:spcPct val="0"/>
              </a:spcAft>
              <a:buClrTx/>
              <a:buSzTx/>
              <a:buFontTx/>
              <a:buNone/>
              <a:tabLst/>
            </a:pPr>
            <a:r>
              <a:rPr kumimoji="0" lang="da-DK" sz="1400" b="0" i="0" u="none" strike="noStrike" cap="none" normalizeH="0" baseline="0" dirty="0">
                <a:ln>
                  <a:noFill/>
                </a:ln>
                <a:solidFill>
                  <a:schemeClr val="tx1"/>
                </a:solidFill>
                <a:effectLst/>
                <a:latin typeface="Arial" pitchFamily="34" charset="0"/>
                <a:cs typeface="Arial" pitchFamily="34" charset="0"/>
              </a:rPr>
              <a:t>Medarbejderrepræsentant</a:t>
            </a:r>
          </a:p>
        </p:txBody>
      </p:sp>
      <p:sp>
        <p:nvSpPr>
          <p:cNvPr id="4" name="Ellipse 3">
            <a:extLst>
              <a:ext uri="{FF2B5EF4-FFF2-40B4-BE49-F238E27FC236}">
                <a16:creationId xmlns:a16="http://schemas.microsoft.com/office/drawing/2014/main" id="{831C9BC3-D422-B4F5-6AE0-6762582DD01E}"/>
              </a:ext>
            </a:extLst>
          </p:cNvPr>
          <p:cNvSpPr/>
          <p:nvPr/>
        </p:nvSpPr>
        <p:spPr bwMode="auto">
          <a:xfrm>
            <a:off x="2991730" y="1374005"/>
            <a:ext cx="932198" cy="371424"/>
          </a:xfrm>
          <a:prstGeom prst="ellipse">
            <a:avLst/>
          </a:prstGeom>
          <a:solidFill>
            <a:srgbClr val="4472C4"/>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ct val="20000"/>
              </a:spcBef>
              <a:spcAft>
                <a:spcPct val="0"/>
              </a:spcAft>
              <a:buClrTx/>
              <a:buSzTx/>
              <a:buFontTx/>
              <a:buNone/>
              <a:tabLst/>
            </a:pPr>
            <a:r>
              <a:rPr lang="da-DK" sz="1000" dirty="0">
                <a:solidFill>
                  <a:schemeClr val="bg1"/>
                </a:solidFill>
                <a:latin typeface="Arial" pitchFamily="34" charset="0"/>
                <a:cs typeface="Arial" pitchFamily="34" charset="0"/>
              </a:rPr>
              <a:t> 1 x </a:t>
            </a:r>
            <a:r>
              <a:rPr kumimoji="0" lang="da-DK" sz="1000" b="0" i="0" u="none" strike="noStrike" cap="none" normalizeH="0" baseline="0" dirty="0">
                <a:ln>
                  <a:noFill/>
                </a:ln>
                <a:solidFill>
                  <a:schemeClr val="bg1"/>
                </a:solidFill>
                <a:effectLst/>
                <a:latin typeface="Arial" pitchFamily="34" charset="0"/>
                <a:cs typeface="Arial" pitchFamily="34" charset="0"/>
              </a:rPr>
              <a:t>Formand</a:t>
            </a:r>
          </a:p>
        </p:txBody>
      </p:sp>
      <p:sp>
        <p:nvSpPr>
          <p:cNvPr id="5" name="Ellipse 4">
            <a:extLst>
              <a:ext uri="{FF2B5EF4-FFF2-40B4-BE49-F238E27FC236}">
                <a16:creationId xmlns:a16="http://schemas.microsoft.com/office/drawing/2014/main" id="{139884CC-0501-A081-749B-3104B4583A14}"/>
              </a:ext>
            </a:extLst>
          </p:cNvPr>
          <p:cNvSpPr/>
          <p:nvPr/>
        </p:nvSpPr>
        <p:spPr bwMode="auto">
          <a:xfrm>
            <a:off x="4120888" y="5896929"/>
            <a:ext cx="932198" cy="371424"/>
          </a:xfrm>
          <a:prstGeom prst="ellipse">
            <a:avLst/>
          </a:prstGeom>
          <a:solidFill>
            <a:srgbClr val="4472C4"/>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bg1"/>
                </a:solidFill>
                <a:effectLst/>
                <a:latin typeface="Arial" pitchFamily="34" charset="0"/>
                <a:cs typeface="Arial" pitchFamily="34" charset="0"/>
              </a:rPr>
              <a:t>1 x</a:t>
            </a:r>
          </a:p>
          <a:p>
            <a:pPr marL="801688" marR="0" indent="-801688" algn="ctr" defTabSz="914400" rtl="0" eaLnBrk="1" fontAlgn="base" latinLnBrk="0" hangingPunct="1">
              <a:lnSpc>
                <a:spcPct val="100000"/>
              </a:lnSpc>
              <a:spcBef>
                <a:spcPts val="0"/>
              </a:spcBef>
              <a:spcAft>
                <a:spcPct val="0"/>
              </a:spcAft>
              <a:buClrTx/>
              <a:buSzTx/>
              <a:buFontTx/>
              <a:buNone/>
              <a:tabLst/>
            </a:pPr>
            <a:r>
              <a:rPr kumimoji="0" lang="da-DK" sz="1000" b="0" i="0" u="none" strike="noStrike" cap="none" normalizeH="0" baseline="0" dirty="0">
                <a:ln>
                  <a:noFill/>
                </a:ln>
                <a:solidFill>
                  <a:schemeClr val="bg1"/>
                </a:solidFill>
                <a:effectLst/>
                <a:latin typeface="Arial" pitchFamily="34" charset="0"/>
                <a:cs typeface="Arial" pitchFamily="34" charset="0"/>
              </a:rPr>
              <a:t>Næstformand</a:t>
            </a:r>
          </a:p>
        </p:txBody>
      </p:sp>
      <p:cxnSp>
        <p:nvCxnSpPr>
          <p:cNvPr id="8" name="Lige forbindelse 7">
            <a:extLst>
              <a:ext uri="{FF2B5EF4-FFF2-40B4-BE49-F238E27FC236}">
                <a16:creationId xmlns:a16="http://schemas.microsoft.com/office/drawing/2014/main" id="{699A0AF7-DEBA-8788-6586-A0981577D835}"/>
              </a:ext>
            </a:extLst>
          </p:cNvPr>
          <p:cNvCxnSpPr>
            <a:cxnSpLocks/>
            <a:stCxn id="20" idx="2"/>
          </p:cNvCxnSpPr>
          <p:nvPr/>
        </p:nvCxnSpPr>
        <p:spPr bwMode="auto">
          <a:xfrm>
            <a:off x="1968631" y="4780279"/>
            <a:ext cx="2152257" cy="130236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Lige forbindelse 9">
            <a:extLst>
              <a:ext uri="{FF2B5EF4-FFF2-40B4-BE49-F238E27FC236}">
                <a16:creationId xmlns:a16="http://schemas.microsoft.com/office/drawing/2014/main" id="{297B4491-8989-7872-50AB-92A5E8D33842}"/>
              </a:ext>
            </a:extLst>
          </p:cNvPr>
          <p:cNvCxnSpPr>
            <a:cxnSpLocks/>
            <a:stCxn id="19" idx="2"/>
            <a:endCxn id="5" idx="0"/>
          </p:cNvCxnSpPr>
          <p:nvPr/>
        </p:nvCxnSpPr>
        <p:spPr bwMode="auto">
          <a:xfrm flipH="1">
            <a:off x="4586987" y="5413205"/>
            <a:ext cx="1" cy="4837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Lige forbindelse 11">
            <a:extLst>
              <a:ext uri="{FF2B5EF4-FFF2-40B4-BE49-F238E27FC236}">
                <a16:creationId xmlns:a16="http://schemas.microsoft.com/office/drawing/2014/main" id="{88623EB8-1FA2-817C-6233-B5B906BD042E}"/>
              </a:ext>
            </a:extLst>
          </p:cNvPr>
          <p:cNvCxnSpPr>
            <a:cxnSpLocks/>
            <a:stCxn id="21" idx="2"/>
            <a:endCxn id="5" idx="6"/>
          </p:cNvCxnSpPr>
          <p:nvPr/>
        </p:nvCxnSpPr>
        <p:spPr bwMode="auto">
          <a:xfrm flipH="1">
            <a:off x="5053086" y="4825360"/>
            <a:ext cx="2216778" cy="1257281"/>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2852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10" presetClass="entr" presetSubtype="0" fill="hold"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ppt_x"/>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animBg="1"/>
      <p:bldP spid="15" grpId="0" animBg="1"/>
      <p:bldP spid="17" grpId="0" animBg="1"/>
      <p:bldP spid="18" grpId="0" animBg="1"/>
      <p:bldP spid="19" grpId="0" animBg="1"/>
      <p:bldP spid="20" grpId="0" animBg="1"/>
      <p:bldP spid="21" grpId="0" animBg="1"/>
      <p:bldP spid="4" grpId="0" animBg="1"/>
      <p:bldP spid="5" grpId="0" animBg="1"/>
    </p:bldLst>
  </p:timing>
</p:sld>
</file>

<file path=ppt/theme/theme1.xml><?xml version="1.0" encoding="utf-8"?>
<a:theme xmlns:a="http://schemas.openxmlformats.org/drawingml/2006/main" name="Blank - Kopi">
  <a:themeElements>
    <a:clrScheme name="Brugerdefineret 5">
      <a:dk1>
        <a:sysClr val="windowText" lastClr="000000"/>
      </a:dk1>
      <a:lt1>
        <a:sysClr val="window" lastClr="FFFFFF"/>
      </a:lt1>
      <a:dk2>
        <a:srgbClr val="44546A"/>
      </a:dk2>
      <a:lt2>
        <a:srgbClr val="E7E6E6"/>
      </a:lt2>
      <a:accent1>
        <a:srgbClr val="4472C4"/>
      </a:accent1>
      <a:accent2>
        <a:srgbClr val="E56A69"/>
      </a:accent2>
      <a:accent3>
        <a:srgbClr val="86BC25"/>
      </a:accent3>
      <a:accent4>
        <a:srgbClr val="245E7E"/>
      </a:accent4>
      <a:accent5>
        <a:srgbClr val="ED7D31"/>
      </a:accent5>
      <a:accent6>
        <a:srgbClr val="F07E3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none" lIns="90000" tIns="46800" rIns="90000" bIns="46800" numCol="1" rtlCol="0" anchor="ctr" anchorCtr="0" compatLnSpc="1">
        <a:prstTxWarp prst="textNoShape">
          <a:avLst/>
        </a:prstTxWarp>
      </a:bodyPr>
      <a:lstStyle>
        <a:defPPr marL="801688" marR="0" indent="-801688" algn="ctr" defTabSz="914400" rtl="0" eaLnBrk="1" fontAlgn="base" latinLnBrk="0" hangingPunct="1">
          <a:lnSpc>
            <a:spcPct val="100000"/>
          </a:lnSpc>
          <a:spcBef>
            <a:spcPct val="20000"/>
          </a:spcBef>
          <a:spcAft>
            <a:spcPct val="0"/>
          </a:spcAft>
          <a:buClrTx/>
          <a:buSzTx/>
          <a:buFontTx/>
          <a:buNone/>
          <a:tabLst/>
          <a:defRPr kumimoji="0" sz="1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801688" marR="0" indent="-801688" algn="ctr" defTabSz="914400" rtl="0" eaLnBrk="1" fontAlgn="base" latinLnBrk="0" hangingPunct="1">
          <a:lnSpc>
            <a:spcPct val="100000"/>
          </a:lnSpc>
          <a:spcBef>
            <a:spcPct val="20000"/>
          </a:spcBef>
          <a:spcAft>
            <a:spcPct val="0"/>
          </a:spcAft>
          <a:buClrTx/>
          <a:buSzTx/>
          <a:buFontTx/>
          <a:buNone/>
          <a:tabLst/>
          <a:defRPr kumimoji="0" lang="da-DK" sz="1400" b="0" i="0" u="none" strike="noStrike" cap="none" normalizeH="0" baseline="0" smtClean="0">
            <a:ln>
              <a:noFill/>
            </a:ln>
            <a:solidFill>
              <a:schemeClr val="tx1"/>
            </a:solidFill>
            <a:effectLst/>
            <a:latin typeface="Verdana" pitchFamily="34" charset="0"/>
          </a:defRPr>
        </a:defPPr>
      </a:lstStyle>
    </a:lnDef>
    <a:txDef>
      <a:spPr>
        <a:noFill/>
      </a:spPr>
      <a:bodyPr wrap="square" rtlCol="0">
        <a:spAutoFit/>
      </a:bodyPr>
      <a:lstStyle>
        <a:defPPr>
          <a:defRPr>
            <a:latin typeface="+mn-lt"/>
          </a:defRPr>
        </a:defPPr>
      </a:lstStyle>
    </a:txDef>
  </a:objectDefaults>
  <a:extraClrSchemeLst>
    <a:extraClrScheme>
      <a:clrScheme name="Brugerdefinere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rugerdefinere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rugerdefinere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rugerdefinere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rugerdefinere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rugerdefinere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rugerdefinere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rugerdefinere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rugerdefinere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rugerdefinere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rugerdefinere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rugerdefineret design 13">
        <a:dk1>
          <a:srgbClr val="000000"/>
        </a:dk1>
        <a:lt1>
          <a:srgbClr val="FFFFFF"/>
        </a:lt1>
        <a:dk2>
          <a:srgbClr val="000000"/>
        </a:dk2>
        <a:lt2>
          <a:srgbClr val="808080"/>
        </a:lt2>
        <a:accent1>
          <a:srgbClr val="FFCCFF"/>
        </a:accent1>
        <a:accent2>
          <a:srgbClr val="99CCFF"/>
        </a:accent2>
        <a:accent3>
          <a:srgbClr val="FFFFFF"/>
        </a:accent3>
        <a:accent4>
          <a:srgbClr val="000000"/>
        </a:accent4>
        <a:accent5>
          <a:srgbClr val="FFE2FF"/>
        </a:accent5>
        <a:accent6>
          <a:srgbClr val="8AB9E7"/>
        </a:accent6>
        <a:hlink>
          <a:srgbClr val="99CC00"/>
        </a:hlink>
        <a:folHlink>
          <a:srgbClr val="99CC00"/>
        </a:folHlink>
      </a:clrScheme>
      <a:clrMap bg1="lt1" tx1="dk1" bg2="lt2" tx2="dk2" accent1="accent1" accent2="accent2" accent3="accent3" accent4="accent4" accent5="accent5" accent6="accent6" hlink="hlink" folHlink="folHlink"/>
    </a:extraClrScheme>
    <a:extraClrScheme>
      <a:clrScheme name="Brugerdefineret design 14">
        <a:dk1>
          <a:srgbClr val="000000"/>
        </a:dk1>
        <a:lt1>
          <a:srgbClr val="FFFFFF"/>
        </a:lt1>
        <a:dk2>
          <a:srgbClr val="000000"/>
        </a:dk2>
        <a:lt2>
          <a:srgbClr val="808080"/>
        </a:lt2>
        <a:accent1>
          <a:srgbClr val="99CC00"/>
        </a:accent1>
        <a:accent2>
          <a:srgbClr val="FFFF66"/>
        </a:accent2>
        <a:accent3>
          <a:srgbClr val="FFFFFF"/>
        </a:accent3>
        <a:accent4>
          <a:srgbClr val="000000"/>
        </a:accent4>
        <a:accent5>
          <a:srgbClr val="CAE2AA"/>
        </a:accent5>
        <a:accent6>
          <a:srgbClr val="E7E75C"/>
        </a:accent6>
        <a:hlink>
          <a:srgbClr val="99CCFF"/>
        </a:hlink>
        <a:folHlink>
          <a:srgbClr val="0000CC"/>
        </a:folHlink>
      </a:clrScheme>
      <a:clrMap bg1="lt1" tx1="dk1" bg2="lt2" tx2="dk2" accent1="accent1" accent2="accent2" accent3="accent3" accent4="accent4" accent5="accent5" accent6="accent6" hlink="hlink" folHlink="folHlink"/>
    </a:extraClrScheme>
    <a:extraClrScheme>
      <a:clrScheme name="Brugerdefineret design 15">
        <a:dk1>
          <a:srgbClr val="000000"/>
        </a:dk1>
        <a:lt1>
          <a:srgbClr val="FFFFFF"/>
        </a:lt1>
        <a:dk2>
          <a:srgbClr val="000000"/>
        </a:dk2>
        <a:lt2>
          <a:srgbClr val="808080"/>
        </a:lt2>
        <a:accent1>
          <a:srgbClr val="AACC6A"/>
        </a:accent1>
        <a:accent2>
          <a:srgbClr val="FFFF66"/>
        </a:accent2>
        <a:accent3>
          <a:srgbClr val="FFFFFF"/>
        </a:accent3>
        <a:accent4>
          <a:srgbClr val="000000"/>
        </a:accent4>
        <a:accent5>
          <a:srgbClr val="D2E2B9"/>
        </a:accent5>
        <a:accent6>
          <a:srgbClr val="E7E75C"/>
        </a:accent6>
        <a:hlink>
          <a:srgbClr val="99CCFF"/>
        </a:hlink>
        <a:folHlink>
          <a:srgbClr val="0000CC"/>
        </a:folHlink>
      </a:clrScheme>
      <a:clrMap bg1="lt1" tx1="dk1" bg2="lt2" tx2="dk2" accent1="accent1" accent2="accent2" accent3="accent3" accent4="accent4" accent5="accent5" accent6="accent6" hlink="hlink" folHlink="folHlink"/>
    </a:extraClrScheme>
    <a:extraClrScheme>
      <a:clrScheme name="Brugerdefineret design 16">
        <a:dk1>
          <a:srgbClr val="000000"/>
        </a:dk1>
        <a:lt1>
          <a:srgbClr val="FFFFFF"/>
        </a:lt1>
        <a:dk2>
          <a:srgbClr val="000000"/>
        </a:dk2>
        <a:lt2>
          <a:srgbClr val="808080"/>
        </a:lt2>
        <a:accent1>
          <a:srgbClr val="FF0000"/>
        </a:accent1>
        <a:accent2>
          <a:srgbClr val="FFD000"/>
        </a:accent2>
        <a:accent3>
          <a:srgbClr val="FFFFFF"/>
        </a:accent3>
        <a:accent4>
          <a:srgbClr val="000000"/>
        </a:accent4>
        <a:accent5>
          <a:srgbClr val="FFAAAA"/>
        </a:accent5>
        <a:accent6>
          <a:srgbClr val="E7BC00"/>
        </a:accent6>
        <a:hlink>
          <a:srgbClr val="008600"/>
        </a:hlink>
        <a:folHlink>
          <a:srgbClr val="005F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æsentation1" id="{8CE51C95-8BB0-4468-B859-9E60C0431E68}" vid="{0CB6F791-833B-4785-9ED7-00328FD81C0B}"/>
    </a:ext>
  </a:ext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3188</Words>
  <Application>Microsoft Office PowerPoint</Application>
  <PresentationFormat>Skærmshow (4:3)</PresentationFormat>
  <Paragraphs>489</Paragraphs>
  <Slides>28</Slides>
  <Notes>13</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28</vt:i4>
      </vt:variant>
    </vt:vector>
  </HeadingPairs>
  <TitlesOfParts>
    <vt:vector size="35" baseType="lpstr">
      <vt:lpstr>Arial</vt:lpstr>
      <vt:lpstr>Georgia</vt:lpstr>
      <vt:lpstr>Symbol</vt:lpstr>
      <vt:lpstr>Times</vt:lpstr>
      <vt:lpstr>Verdana</vt:lpstr>
      <vt:lpstr>Wingdings</vt:lpstr>
      <vt:lpstr>Blank - Kopi</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Sønderborg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Ninna Victoria Frigaard</dc:creator>
  <cp:lastModifiedBy>Linda Følsgaard Maron</cp:lastModifiedBy>
  <cp:revision>151</cp:revision>
  <cp:lastPrinted>2025-07-16T08:00:14Z</cp:lastPrinted>
  <dcterms:created xsi:type="dcterms:W3CDTF">2020-11-18T11:58:43Z</dcterms:created>
  <dcterms:modified xsi:type="dcterms:W3CDTF">2025-10-02T08:25:57Z</dcterms:modified>
</cp:coreProperties>
</file>