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8"/>
  </p:notesMasterIdLst>
  <p:sldIdLst>
    <p:sldId id="260" r:id="rId5"/>
    <p:sldId id="264" r:id="rId6"/>
    <p:sldId id="261" r:id="rId7"/>
    <p:sldId id="265" r:id="rId8"/>
    <p:sldId id="435" r:id="rId9"/>
    <p:sldId id="427" r:id="rId10"/>
    <p:sldId id="450" r:id="rId11"/>
    <p:sldId id="451" r:id="rId12"/>
    <p:sldId id="453" r:id="rId13"/>
    <p:sldId id="454" r:id="rId14"/>
    <p:sldId id="437" r:id="rId15"/>
    <p:sldId id="444" r:id="rId16"/>
    <p:sldId id="443" r:id="rId17"/>
    <p:sldId id="258" r:id="rId18"/>
    <p:sldId id="436" r:id="rId19"/>
    <p:sldId id="442" r:id="rId20"/>
    <p:sldId id="422" r:id="rId21"/>
    <p:sldId id="449" r:id="rId22"/>
    <p:sldId id="445" r:id="rId23"/>
    <p:sldId id="446" r:id="rId24"/>
    <p:sldId id="448" r:id="rId25"/>
    <p:sldId id="420" r:id="rId26"/>
    <p:sldId id="418" r:id="rId27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B5E92"/>
    <a:srgbClr val="1D533B"/>
    <a:srgbClr val="53B98C"/>
    <a:srgbClr val="6F9DA6"/>
    <a:srgbClr val="F4F4F4"/>
    <a:srgbClr val="F2F2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0000000-0000-0000-0000-000000000000}" v="104" dt="2026-08-25T06:43:05.984"/>
    <p1510:client id="{349E8370-2113-4053-2E1B-8D86DD745D9B}" v="2" dt="2026-08-25T06:48:43.299"/>
    <p1510:client id="{8BE8501E-C84F-6049-3498-3C2828AEB31E}" v="31" dt="2026-08-26T07:47:34.819"/>
    <p1510:client id="{A8097580-0DB4-3003-C719-F27650DD95A0}" v="117" dt="2026-08-25T06:30:05.81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viewProps" Target="viewProps.xml"/><Relationship Id="rId8" Type="http://schemas.openxmlformats.org/officeDocument/2006/relationships/slide" Target="slides/slide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2#1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B30B6CF-012A-45FF-85D8-BC7DFC8D92DE}" type="doc">
      <dgm:prSet loTypeId="urn:microsoft.com/office/officeart/2005/8/layout/radial1" loCatId="relationship" qsTypeId="urn:microsoft.com/office/officeart/2005/8/quickstyle/simple1#2" qsCatId="simple" csTypeId="urn:microsoft.com/office/officeart/2005/8/colors/accent1_2#2" csCatId="accent1" phldr="1"/>
      <dgm:spPr/>
      <dgm:t>
        <a:bodyPr/>
        <a:lstStyle/>
        <a:p>
          <a:endParaRPr lang="da-DK"/>
        </a:p>
      </dgm:t>
    </dgm:pt>
    <dgm:pt modelId="{5741B161-6A7A-441F-A4DB-F410A4E02531}">
      <dgm:prSet phldrT="[Tekst]" phldr="0"/>
      <dgm:spPr/>
      <dgm:t>
        <a:bodyPr/>
        <a:lstStyle/>
        <a:p>
          <a:r>
            <a:rPr lang="da-DK"/>
            <a:t>God registreringspraksis</a:t>
          </a:r>
        </a:p>
      </dgm:t>
    </dgm:pt>
    <dgm:pt modelId="{FBC811BF-B713-45BF-8998-219D0471E719}" type="parTrans" cxnId="{EC463BE4-3858-484F-AC9A-274C6BA6FC02}">
      <dgm:prSet/>
      <dgm:spPr/>
      <dgm:t>
        <a:bodyPr/>
        <a:lstStyle/>
        <a:p>
          <a:endParaRPr lang="da-DK"/>
        </a:p>
      </dgm:t>
    </dgm:pt>
    <dgm:pt modelId="{0334A7D9-E2D3-4B82-8B4E-1CFB318688EF}" type="sibTrans" cxnId="{EC463BE4-3858-484F-AC9A-274C6BA6FC02}">
      <dgm:prSet/>
      <dgm:spPr/>
      <dgm:t>
        <a:bodyPr/>
        <a:lstStyle/>
        <a:p>
          <a:endParaRPr lang="da-DK"/>
        </a:p>
      </dgm:t>
    </dgm:pt>
    <dgm:pt modelId="{93B2632F-4BB5-4488-8AE5-82397D7E58F8}">
      <dgm:prSet phldrT="[Tekst]" phldr="0"/>
      <dgm:spPr/>
      <dgm:t>
        <a:bodyPr/>
        <a:lstStyle/>
        <a:p>
          <a:r>
            <a:rPr lang="da-DK"/>
            <a:t>Rettidig indberetning</a:t>
          </a:r>
        </a:p>
      </dgm:t>
    </dgm:pt>
    <dgm:pt modelId="{B3C758C8-E371-45AD-8427-34E6A8DAABA0}" type="parTrans" cxnId="{FE689221-D129-463F-B61A-11F06FB3A940}">
      <dgm:prSet/>
      <dgm:spPr/>
      <dgm:t>
        <a:bodyPr/>
        <a:lstStyle/>
        <a:p>
          <a:endParaRPr lang="da-DK"/>
        </a:p>
      </dgm:t>
    </dgm:pt>
    <dgm:pt modelId="{7FC30EFC-F122-475B-B788-6314D278D1C4}" type="sibTrans" cxnId="{FE689221-D129-463F-B61A-11F06FB3A940}">
      <dgm:prSet/>
      <dgm:spPr/>
      <dgm:t>
        <a:bodyPr/>
        <a:lstStyle/>
        <a:p>
          <a:endParaRPr lang="da-DK"/>
        </a:p>
      </dgm:t>
    </dgm:pt>
    <dgm:pt modelId="{3A9D1D61-9B96-44F1-91A8-8DCC9FBC778E}">
      <dgm:prSet phldrT="[Tekst]" phldr="0"/>
      <dgm:spPr/>
      <dgm:t>
        <a:bodyPr/>
        <a:lstStyle/>
        <a:p>
          <a:r>
            <a:rPr lang="da-DK"/>
            <a:t>Overholdelse af lovgivning</a:t>
          </a:r>
        </a:p>
      </dgm:t>
    </dgm:pt>
    <dgm:pt modelId="{9E1AD8FC-0AE0-46EB-AA57-7F5374F098C8}" type="parTrans" cxnId="{8FE64821-30F5-432C-98B8-B8B3864B7593}">
      <dgm:prSet/>
      <dgm:spPr/>
      <dgm:t>
        <a:bodyPr/>
        <a:lstStyle/>
        <a:p>
          <a:endParaRPr lang="da-DK"/>
        </a:p>
      </dgm:t>
    </dgm:pt>
    <dgm:pt modelId="{BA9784AE-EB97-42BB-8131-5310AB9F9606}" type="sibTrans" cxnId="{8FE64821-30F5-432C-98B8-B8B3864B7593}">
      <dgm:prSet/>
      <dgm:spPr/>
      <dgm:t>
        <a:bodyPr/>
        <a:lstStyle/>
        <a:p>
          <a:endParaRPr lang="da-DK"/>
        </a:p>
      </dgm:t>
    </dgm:pt>
    <dgm:pt modelId="{3BAF6F69-8FFC-4F4A-962A-1B1452DF799F}">
      <dgm:prSet phldrT="[Tekst]" phldr="0"/>
      <dgm:spPr/>
      <dgm:t>
        <a:bodyPr/>
        <a:lstStyle/>
        <a:p>
          <a:r>
            <a:rPr lang="da-DK"/>
            <a:t>Forebyggelse af fremtidige ulykker</a:t>
          </a:r>
        </a:p>
      </dgm:t>
    </dgm:pt>
    <dgm:pt modelId="{82A66A4B-B544-47DA-B497-864E6276B0C0}" type="parTrans" cxnId="{2E7A46FB-A672-4C74-A061-E1772B51603E}">
      <dgm:prSet/>
      <dgm:spPr/>
      <dgm:t>
        <a:bodyPr/>
        <a:lstStyle/>
        <a:p>
          <a:endParaRPr lang="da-DK"/>
        </a:p>
      </dgm:t>
    </dgm:pt>
    <dgm:pt modelId="{0A605FB2-CE8A-4F82-AF72-E1D3A176E5A5}" type="sibTrans" cxnId="{2E7A46FB-A672-4C74-A061-E1772B51603E}">
      <dgm:prSet/>
      <dgm:spPr/>
      <dgm:t>
        <a:bodyPr/>
        <a:lstStyle/>
        <a:p>
          <a:endParaRPr lang="da-DK"/>
        </a:p>
      </dgm:t>
    </dgm:pt>
    <dgm:pt modelId="{3FE2F37E-FB3D-4481-911D-BCF8C53F99D0}">
      <dgm:prSet phldrT="[Tekst]" phldr="0"/>
      <dgm:spPr/>
      <dgm:t>
        <a:bodyPr/>
        <a:lstStyle/>
        <a:p>
          <a:r>
            <a:rPr lang="da-DK"/>
            <a:t>Handlingsplaner omsætter registrering til handling</a:t>
          </a:r>
        </a:p>
      </dgm:t>
    </dgm:pt>
    <dgm:pt modelId="{959B4108-489D-4B42-8086-9689394F4B36}" type="parTrans" cxnId="{FC697432-B6DA-4818-B746-0E845B99A262}">
      <dgm:prSet/>
      <dgm:spPr/>
      <dgm:t>
        <a:bodyPr/>
        <a:lstStyle/>
        <a:p>
          <a:endParaRPr lang="da-DK"/>
        </a:p>
      </dgm:t>
    </dgm:pt>
    <dgm:pt modelId="{978BF0C2-B869-4E23-A5FA-8F81D1978DDD}" type="sibTrans" cxnId="{FC697432-B6DA-4818-B746-0E845B99A262}">
      <dgm:prSet/>
      <dgm:spPr/>
      <dgm:t>
        <a:bodyPr/>
        <a:lstStyle/>
        <a:p>
          <a:endParaRPr lang="da-DK"/>
        </a:p>
      </dgm:t>
    </dgm:pt>
    <dgm:pt modelId="{4460F797-6E20-43F4-A0C2-6BD690A4019E}">
      <dgm:prSet phldrT="[Tekst]" phldr="0"/>
      <dgm:spPr/>
      <dgm:t>
        <a:bodyPr/>
        <a:lstStyle/>
        <a:p>
          <a:r>
            <a:rPr lang="da-DK"/>
            <a:t>Bedre beslutningsgrundlag</a:t>
          </a:r>
        </a:p>
      </dgm:t>
    </dgm:pt>
    <dgm:pt modelId="{3E84B076-1BD2-4C0E-8128-5EAD4B6DDAA8}" type="parTrans" cxnId="{A61D3CA1-E120-4418-A578-29311B5C1DA7}">
      <dgm:prSet/>
      <dgm:spPr/>
      <dgm:t>
        <a:bodyPr/>
        <a:lstStyle/>
        <a:p>
          <a:endParaRPr lang="da-DK"/>
        </a:p>
      </dgm:t>
    </dgm:pt>
    <dgm:pt modelId="{58CE6E57-4FA9-4389-854C-7814122DDC22}" type="sibTrans" cxnId="{A61D3CA1-E120-4418-A578-29311B5C1DA7}">
      <dgm:prSet/>
      <dgm:spPr/>
      <dgm:t>
        <a:bodyPr/>
        <a:lstStyle/>
        <a:p>
          <a:endParaRPr lang="da-DK"/>
        </a:p>
      </dgm:t>
    </dgm:pt>
    <dgm:pt modelId="{21E2612E-E43B-4337-B0EF-4B2B6EAFBCFA}" type="pres">
      <dgm:prSet presAssocID="{8B30B6CF-012A-45FF-85D8-BC7DFC8D92DE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1326FA88-B55F-4907-9887-ECDFAD418E94}" type="pres">
      <dgm:prSet presAssocID="{5741B161-6A7A-441F-A4DB-F410A4E02531}" presName="centerShape" presStyleLbl="node0" presStyleIdx="0" presStyleCnt="1"/>
      <dgm:spPr/>
    </dgm:pt>
    <dgm:pt modelId="{6E818796-AF97-4B84-9D72-94AB5D49CB20}" type="pres">
      <dgm:prSet presAssocID="{B3C758C8-E371-45AD-8427-34E6A8DAABA0}" presName="Name9" presStyleLbl="parChTrans1D2" presStyleIdx="0" presStyleCnt="5"/>
      <dgm:spPr/>
    </dgm:pt>
    <dgm:pt modelId="{CA65ABAA-DCF3-47F2-B432-94DDF6BFB8CA}" type="pres">
      <dgm:prSet presAssocID="{B3C758C8-E371-45AD-8427-34E6A8DAABA0}" presName="connTx" presStyleLbl="parChTrans1D2" presStyleIdx="0" presStyleCnt="5"/>
      <dgm:spPr/>
    </dgm:pt>
    <dgm:pt modelId="{DF91B0A3-A4C4-4317-AAF6-1D3FE335FE96}" type="pres">
      <dgm:prSet presAssocID="{93B2632F-4BB5-4488-8AE5-82397D7E58F8}" presName="node" presStyleLbl="node1" presStyleIdx="0" presStyleCnt="5">
        <dgm:presLayoutVars>
          <dgm:bulletEnabled val="1"/>
        </dgm:presLayoutVars>
      </dgm:prSet>
      <dgm:spPr/>
    </dgm:pt>
    <dgm:pt modelId="{E93E7C48-490D-4F3F-A015-E322FFF0208F}" type="pres">
      <dgm:prSet presAssocID="{9E1AD8FC-0AE0-46EB-AA57-7F5374F098C8}" presName="Name9" presStyleLbl="parChTrans1D2" presStyleIdx="1" presStyleCnt="5"/>
      <dgm:spPr/>
    </dgm:pt>
    <dgm:pt modelId="{E66E8ADC-4A08-4BE5-A6CE-860EAE782C06}" type="pres">
      <dgm:prSet presAssocID="{9E1AD8FC-0AE0-46EB-AA57-7F5374F098C8}" presName="connTx" presStyleLbl="parChTrans1D2" presStyleIdx="1" presStyleCnt="5"/>
      <dgm:spPr/>
    </dgm:pt>
    <dgm:pt modelId="{42CB79D8-1D05-4D22-BF22-2E532BA1835E}" type="pres">
      <dgm:prSet presAssocID="{3A9D1D61-9B96-44F1-91A8-8DCC9FBC778E}" presName="node" presStyleLbl="node1" presStyleIdx="1" presStyleCnt="5" custRadScaleRad="100315" custRadScaleInc="-168">
        <dgm:presLayoutVars>
          <dgm:bulletEnabled val="1"/>
        </dgm:presLayoutVars>
      </dgm:prSet>
      <dgm:spPr/>
    </dgm:pt>
    <dgm:pt modelId="{98692A27-EA86-4CEF-848B-E0EECA61DA4C}" type="pres">
      <dgm:prSet presAssocID="{82A66A4B-B544-47DA-B497-864E6276B0C0}" presName="Name9" presStyleLbl="parChTrans1D2" presStyleIdx="2" presStyleCnt="5"/>
      <dgm:spPr/>
    </dgm:pt>
    <dgm:pt modelId="{0B5D16A6-E527-4E71-94B1-D628DCE96D2E}" type="pres">
      <dgm:prSet presAssocID="{82A66A4B-B544-47DA-B497-864E6276B0C0}" presName="connTx" presStyleLbl="parChTrans1D2" presStyleIdx="2" presStyleCnt="5"/>
      <dgm:spPr/>
    </dgm:pt>
    <dgm:pt modelId="{CD4A532A-1E88-4D80-ADCB-8E3980AF69D5}" type="pres">
      <dgm:prSet presAssocID="{3BAF6F69-8FFC-4F4A-962A-1B1452DF799F}" presName="node" presStyleLbl="node1" presStyleIdx="2" presStyleCnt="5" custRadScaleRad="100234" custRadScaleInc="-229">
        <dgm:presLayoutVars>
          <dgm:bulletEnabled val="1"/>
        </dgm:presLayoutVars>
      </dgm:prSet>
      <dgm:spPr/>
    </dgm:pt>
    <dgm:pt modelId="{FA7E771E-0FE2-4C95-88DE-3CB27A8B0986}" type="pres">
      <dgm:prSet presAssocID="{959B4108-489D-4B42-8086-9689394F4B36}" presName="Name9" presStyleLbl="parChTrans1D2" presStyleIdx="3" presStyleCnt="5"/>
      <dgm:spPr/>
    </dgm:pt>
    <dgm:pt modelId="{44164337-C913-487C-9096-1A26046EC4DD}" type="pres">
      <dgm:prSet presAssocID="{959B4108-489D-4B42-8086-9689394F4B36}" presName="connTx" presStyleLbl="parChTrans1D2" presStyleIdx="3" presStyleCnt="5"/>
      <dgm:spPr/>
    </dgm:pt>
    <dgm:pt modelId="{B88A3F3A-C348-4DDB-AB50-E0EFDB5F9CAD}" type="pres">
      <dgm:prSet presAssocID="{3FE2F37E-FB3D-4481-911D-BCF8C53F99D0}" presName="node" presStyleLbl="node1" presStyleIdx="3" presStyleCnt="5">
        <dgm:presLayoutVars>
          <dgm:bulletEnabled val="1"/>
        </dgm:presLayoutVars>
      </dgm:prSet>
      <dgm:spPr/>
    </dgm:pt>
    <dgm:pt modelId="{66E5870D-CD39-432D-B8A2-20484C4E7704}" type="pres">
      <dgm:prSet presAssocID="{3E84B076-1BD2-4C0E-8128-5EAD4B6DDAA8}" presName="Name9" presStyleLbl="parChTrans1D2" presStyleIdx="4" presStyleCnt="5"/>
      <dgm:spPr/>
    </dgm:pt>
    <dgm:pt modelId="{4BFDF540-9615-4624-A0F9-2CE584F643E1}" type="pres">
      <dgm:prSet presAssocID="{3E84B076-1BD2-4C0E-8128-5EAD4B6DDAA8}" presName="connTx" presStyleLbl="parChTrans1D2" presStyleIdx="4" presStyleCnt="5"/>
      <dgm:spPr/>
    </dgm:pt>
    <dgm:pt modelId="{2FC0856E-9DA6-4A01-B951-5D45B9DCFBE4}" type="pres">
      <dgm:prSet presAssocID="{4460F797-6E20-43F4-A0C2-6BD690A4019E}" presName="node" presStyleLbl="node1" presStyleIdx="4" presStyleCnt="5">
        <dgm:presLayoutVars>
          <dgm:bulletEnabled val="1"/>
        </dgm:presLayoutVars>
      </dgm:prSet>
      <dgm:spPr/>
    </dgm:pt>
  </dgm:ptLst>
  <dgm:cxnLst>
    <dgm:cxn modelId="{58DC8101-B7BE-478C-B841-D9997CB89754}" type="presOf" srcId="{959B4108-489D-4B42-8086-9689394F4B36}" destId="{FA7E771E-0FE2-4C95-88DE-3CB27A8B0986}" srcOrd="0" destOrd="0" presId="urn:microsoft.com/office/officeart/2005/8/layout/radial1"/>
    <dgm:cxn modelId="{BC858C0D-93CC-46FB-81DE-1A5E119C3520}" type="presOf" srcId="{4460F797-6E20-43F4-A0C2-6BD690A4019E}" destId="{2FC0856E-9DA6-4A01-B951-5D45B9DCFBE4}" srcOrd="0" destOrd="0" presId="urn:microsoft.com/office/officeart/2005/8/layout/radial1"/>
    <dgm:cxn modelId="{3F8C141D-DD91-48B1-9645-5B32129CB052}" type="presOf" srcId="{9E1AD8FC-0AE0-46EB-AA57-7F5374F098C8}" destId="{E66E8ADC-4A08-4BE5-A6CE-860EAE782C06}" srcOrd="1" destOrd="0" presId="urn:microsoft.com/office/officeart/2005/8/layout/radial1"/>
    <dgm:cxn modelId="{E6DD9B1F-1B14-4C45-B722-281978D1392E}" type="presOf" srcId="{93B2632F-4BB5-4488-8AE5-82397D7E58F8}" destId="{DF91B0A3-A4C4-4317-AAF6-1D3FE335FE96}" srcOrd="0" destOrd="0" presId="urn:microsoft.com/office/officeart/2005/8/layout/radial1"/>
    <dgm:cxn modelId="{8FE64821-30F5-432C-98B8-B8B3864B7593}" srcId="{5741B161-6A7A-441F-A4DB-F410A4E02531}" destId="{3A9D1D61-9B96-44F1-91A8-8DCC9FBC778E}" srcOrd="1" destOrd="0" parTransId="{9E1AD8FC-0AE0-46EB-AA57-7F5374F098C8}" sibTransId="{BA9784AE-EB97-42BB-8131-5310AB9F9606}"/>
    <dgm:cxn modelId="{FE689221-D129-463F-B61A-11F06FB3A940}" srcId="{5741B161-6A7A-441F-A4DB-F410A4E02531}" destId="{93B2632F-4BB5-4488-8AE5-82397D7E58F8}" srcOrd="0" destOrd="0" parTransId="{B3C758C8-E371-45AD-8427-34E6A8DAABA0}" sibTransId="{7FC30EFC-F122-475B-B788-6314D278D1C4}"/>
    <dgm:cxn modelId="{EFF91A29-62BF-4921-A92F-165292F9E77F}" type="presOf" srcId="{8B30B6CF-012A-45FF-85D8-BC7DFC8D92DE}" destId="{21E2612E-E43B-4337-B0EF-4B2B6EAFBCFA}" srcOrd="0" destOrd="0" presId="urn:microsoft.com/office/officeart/2005/8/layout/radial1"/>
    <dgm:cxn modelId="{FC697432-B6DA-4818-B746-0E845B99A262}" srcId="{5741B161-6A7A-441F-A4DB-F410A4E02531}" destId="{3FE2F37E-FB3D-4481-911D-BCF8C53F99D0}" srcOrd="3" destOrd="0" parTransId="{959B4108-489D-4B42-8086-9689394F4B36}" sibTransId="{978BF0C2-B869-4E23-A5FA-8F81D1978DDD}"/>
    <dgm:cxn modelId="{05A6F85F-F59B-4D05-8751-4A3DAA8A27BD}" type="presOf" srcId="{82A66A4B-B544-47DA-B497-864E6276B0C0}" destId="{98692A27-EA86-4CEF-848B-E0EECA61DA4C}" srcOrd="0" destOrd="0" presId="urn:microsoft.com/office/officeart/2005/8/layout/radial1"/>
    <dgm:cxn modelId="{6AE75B64-0652-43A7-82FD-699F521467A4}" type="presOf" srcId="{3FE2F37E-FB3D-4481-911D-BCF8C53F99D0}" destId="{B88A3F3A-C348-4DDB-AB50-E0EFDB5F9CAD}" srcOrd="0" destOrd="0" presId="urn:microsoft.com/office/officeart/2005/8/layout/radial1"/>
    <dgm:cxn modelId="{8256E66D-AC61-490E-B756-8818FCAEE8C6}" type="presOf" srcId="{3A9D1D61-9B96-44F1-91A8-8DCC9FBC778E}" destId="{42CB79D8-1D05-4D22-BF22-2E532BA1835E}" srcOrd="0" destOrd="0" presId="urn:microsoft.com/office/officeart/2005/8/layout/radial1"/>
    <dgm:cxn modelId="{13B9555A-CE9A-473B-8743-CECCDF63ABB8}" type="presOf" srcId="{82A66A4B-B544-47DA-B497-864E6276B0C0}" destId="{0B5D16A6-E527-4E71-94B1-D628DCE96D2E}" srcOrd="1" destOrd="0" presId="urn:microsoft.com/office/officeart/2005/8/layout/radial1"/>
    <dgm:cxn modelId="{BCB98C82-78CC-4F0F-8D26-F681352D9A46}" type="presOf" srcId="{B3C758C8-E371-45AD-8427-34E6A8DAABA0}" destId="{6E818796-AF97-4B84-9D72-94AB5D49CB20}" srcOrd="0" destOrd="0" presId="urn:microsoft.com/office/officeart/2005/8/layout/radial1"/>
    <dgm:cxn modelId="{03E2C686-2D40-449C-9890-08780F23C75B}" type="presOf" srcId="{9E1AD8FC-0AE0-46EB-AA57-7F5374F098C8}" destId="{E93E7C48-490D-4F3F-A015-E322FFF0208F}" srcOrd="0" destOrd="0" presId="urn:microsoft.com/office/officeart/2005/8/layout/radial1"/>
    <dgm:cxn modelId="{A61D3CA1-E120-4418-A578-29311B5C1DA7}" srcId="{5741B161-6A7A-441F-A4DB-F410A4E02531}" destId="{4460F797-6E20-43F4-A0C2-6BD690A4019E}" srcOrd="4" destOrd="0" parTransId="{3E84B076-1BD2-4C0E-8128-5EAD4B6DDAA8}" sibTransId="{58CE6E57-4FA9-4389-854C-7814122DDC22}"/>
    <dgm:cxn modelId="{B0A443B0-AF6A-4971-A581-F87045A646F6}" type="presOf" srcId="{959B4108-489D-4B42-8086-9689394F4B36}" destId="{44164337-C913-487C-9096-1A26046EC4DD}" srcOrd="1" destOrd="0" presId="urn:microsoft.com/office/officeart/2005/8/layout/radial1"/>
    <dgm:cxn modelId="{778BB7D0-B027-4994-90FC-1FE2BBDF32ED}" type="presOf" srcId="{3E84B076-1BD2-4C0E-8128-5EAD4B6DDAA8}" destId="{4BFDF540-9615-4624-A0F9-2CE584F643E1}" srcOrd="1" destOrd="0" presId="urn:microsoft.com/office/officeart/2005/8/layout/radial1"/>
    <dgm:cxn modelId="{C27CE0E2-BF14-4788-A122-3258E65CE95D}" type="presOf" srcId="{3BAF6F69-8FFC-4F4A-962A-1B1452DF799F}" destId="{CD4A532A-1E88-4D80-ADCB-8E3980AF69D5}" srcOrd="0" destOrd="0" presId="urn:microsoft.com/office/officeart/2005/8/layout/radial1"/>
    <dgm:cxn modelId="{EC463BE4-3858-484F-AC9A-274C6BA6FC02}" srcId="{8B30B6CF-012A-45FF-85D8-BC7DFC8D92DE}" destId="{5741B161-6A7A-441F-A4DB-F410A4E02531}" srcOrd="0" destOrd="0" parTransId="{FBC811BF-B713-45BF-8998-219D0471E719}" sibTransId="{0334A7D9-E2D3-4B82-8B4E-1CFB318688EF}"/>
    <dgm:cxn modelId="{4B3949E5-BDB0-42EA-B1A2-36BEDFE8531E}" type="presOf" srcId="{3E84B076-1BD2-4C0E-8128-5EAD4B6DDAA8}" destId="{66E5870D-CD39-432D-B8A2-20484C4E7704}" srcOrd="0" destOrd="0" presId="urn:microsoft.com/office/officeart/2005/8/layout/radial1"/>
    <dgm:cxn modelId="{352FEFE5-1C5E-4B4B-A811-F1800C39F409}" type="presOf" srcId="{B3C758C8-E371-45AD-8427-34E6A8DAABA0}" destId="{CA65ABAA-DCF3-47F2-B432-94DDF6BFB8CA}" srcOrd="1" destOrd="0" presId="urn:microsoft.com/office/officeart/2005/8/layout/radial1"/>
    <dgm:cxn modelId="{9C5693F8-9A76-4615-B6A8-082E9F121410}" type="presOf" srcId="{5741B161-6A7A-441F-A4DB-F410A4E02531}" destId="{1326FA88-B55F-4907-9887-ECDFAD418E94}" srcOrd="0" destOrd="0" presId="urn:microsoft.com/office/officeart/2005/8/layout/radial1"/>
    <dgm:cxn modelId="{2E7A46FB-A672-4C74-A061-E1772B51603E}" srcId="{5741B161-6A7A-441F-A4DB-F410A4E02531}" destId="{3BAF6F69-8FFC-4F4A-962A-1B1452DF799F}" srcOrd="2" destOrd="0" parTransId="{82A66A4B-B544-47DA-B497-864E6276B0C0}" sibTransId="{0A605FB2-CE8A-4F82-AF72-E1D3A176E5A5}"/>
    <dgm:cxn modelId="{2202EC97-1333-4D4F-B215-3F1833F3C428}" type="presParOf" srcId="{21E2612E-E43B-4337-B0EF-4B2B6EAFBCFA}" destId="{1326FA88-B55F-4907-9887-ECDFAD418E94}" srcOrd="0" destOrd="0" presId="urn:microsoft.com/office/officeart/2005/8/layout/radial1"/>
    <dgm:cxn modelId="{6A697D60-618D-4F19-A458-3D97B80E34D9}" type="presParOf" srcId="{21E2612E-E43B-4337-B0EF-4B2B6EAFBCFA}" destId="{6E818796-AF97-4B84-9D72-94AB5D49CB20}" srcOrd="1" destOrd="0" presId="urn:microsoft.com/office/officeart/2005/8/layout/radial1"/>
    <dgm:cxn modelId="{7389C834-F503-4689-89D0-4BCE9889356C}" type="presParOf" srcId="{6E818796-AF97-4B84-9D72-94AB5D49CB20}" destId="{CA65ABAA-DCF3-47F2-B432-94DDF6BFB8CA}" srcOrd="0" destOrd="0" presId="urn:microsoft.com/office/officeart/2005/8/layout/radial1"/>
    <dgm:cxn modelId="{8E49B768-7E8F-4094-A06C-498E9667C59B}" type="presParOf" srcId="{21E2612E-E43B-4337-B0EF-4B2B6EAFBCFA}" destId="{DF91B0A3-A4C4-4317-AAF6-1D3FE335FE96}" srcOrd="2" destOrd="0" presId="urn:microsoft.com/office/officeart/2005/8/layout/radial1"/>
    <dgm:cxn modelId="{9064C342-45E7-40AC-A547-281D0E170763}" type="presParOf" srcId="{21E2612E-E43B-4337-B0EF-4B2B6EAFBCFA}" destId="{E93E7C48-490D-4F3F-A015-E322FFF0208F}" srcOrd="3" destOrd="0" presId="urn:microsoft.com/office/officeart/2005/8/layout/radial1"/>
    <dgm:cxn modelId="{91C96CDA-CB66-49BF-BF64-8C36229ABDE7}" type="presParOf" srcId="{E93E7C48-490D-4F3F-A015-E322FFF0208F}" destId="{E66E8ADC-4A08-4BE5-A6CE-860EAE782C06}" srcOrd="0" destOrd="0" presId="urn:microsoft.com/office/officeart/2005/8/layout/radial1"/>
    <dgm:cxn modelId="{A1F605F9-889F-4FA5-9331-E9BFD1A2954E}" type="presParOf" srcId="{21E2612E-E43B-4337-B0EF-4B2B6EAFBCFA}" destId="{42CB79D8-1D05-4D22-BF22-2E532BA1835E}" srcOrd="4" destOrd="0" presId="urn:microsoft.com/office/officeart/2005/8/layout/radial1"/>
    <dgm:cxn modelId="{577E963A-BBF1-4AEA-A9D8-B6A1345D83AA}" type="presParOf" srcId="{21E2612E-E43B-4337-B0EF-4B2B6EAFBCFA}" destId="{98692A27-EA86-4CEF-848B-E0EECA61DA4C}" srcOrd="5" destOrd="0" presId="urn:microsoft.com/office/officeart/2005/8/layout/radial1"/>
    <dgm:cxn modelId="{F6F313C9-B98B-4570-B683-777028137125}" type="presParOf" srcId="{98692A27-EA86-4CEF-848B-E0EECA61DA4C}" destId="{0B5D16A6-E527-4E71-94B1-D628DCE96D2E}" srcOrd="0" destOrd="0" presId="urn:microsoft.com/office/officeart/2005/8/layout/radial1"/>
    <dgm:cxn modelId="{6570DFC7-EDD6-41C4-98A4-6D43F05E91FC}" type="presParOf" srcId="{21E2612E-E43B-4337-B0EF-4B2B6EAFBCFA}" destId="{CD4A532A-1E88-4D80-ADCB-8E3980AF69D5}" srcOrd="6" destOrd="0" presId="urn:microsoft.com/office/officeart/2005/8/layout/radial1"/>
    <dgm:cxn modelId="{5400BD10-41D5-4D42-92E9-D9CAC80C49E9}" type="presParOf" srcId="{21E2612E-E43B-4337-B0EF-4B2B6EAFBCFA}" destId="{FA7E771E-0FE2-4C95-88DE-3CB27A8B0986}" srcOrd="7" destOrd="0" presId="urn:microsoft.com/office/officeart/2005/8/layout/radial1"/>
    <dgm:cxn modelId="{A930749C-D2B9-4921-A578-FB0875DEACBD}" type="presParOf" srcId="{FA7E771E-0FE2-4C95-88DE-3CB27A8B0986}" destId="{44164337-C913-487C-9096-1A26046EC4DD}" srcOrd="0" destOrd="0" presId="urn:microsoft.com/office/officeart/2005/8/layout/radial1"/>
    <dgm:cxn modelId="{F4FEDC32-137A-4982-B325-80086557DB7D}" type="presParOf" srcId="{21E2612E-E43B-4337-B0EF-4B2B6EAFBCFA}" destId="{B88A3F3A-C348-4DDB-AB50-E0EFDB5F9CAD}" srcOrd="8" destOrd="0" presId="urn:microsoft.com/office/officeart/2005/8/layout/radial1"/>
    <dgm:cxn modelId="{CEE1CA09-0E08-44BB-9B47-88FB8AF4138B}" type="presParOf" srcId="{21E2612E-E43B-4337-B0EF-4B2B6EAFBCFA}" destId="{66E5870D-CD39-432D-B8A2-20484C4E7704}" srcOrd="9" destOrd="0" presId="urn:microsoft.com/office/officeart/2005/8/layout/radial1"/>
    <dgm:cxn modelId="{A92B9817-F51C-418B-AFF2-C4A29EFF641B}" type="presParOf" srcId="{66E5870D-CD39-432D-B8A2-20484C4E7704}" destId="{4BFDF540-9615-4624-A0F9-2CE584F643E1}" srcOrd="0" destOrd="0" presId="urn:microsoft.com/office/officeart/2005/8/layout/radial1"/>
    <dgm:cxn modelId="{C1DD298D-D84C-4AA3-A216-2375D37CA968}" type="presParOf" srcId="{21E2612E-E43B-4337-B0EF-4B2B6EAFBCFA}" destId="{2FC0856E-9DA6-4A01-B951-5D45B9DCFBE4}" srcOrd="1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4378F04-BBD9-4758-A01A-348AC570D2B7}" type="doc">
      <dgm:prSet loTypeId="urn:microsoft.com/office/officeart/2005/8/layout/hChevron3" loCatId="process" qsTypeId="urn:microsoft.com/office/officeart/2005/8/quickstyle/simple4#1" qsCatId="simple" csTypeId="urn:microsoft.com/office/officeart/2005/8/colors/accent3_2#1" csCatId="accent3" phldr="1"/>
      <dgm:spPr/>
      <dgm:t>
        <a:bodyPr/>
        <a:lstStyle/>
        <a:p>
          <a:endParaRPr lang="da-DK"/>
        </a:p>
      </dgm:t>
    </dgm:pt>
    <dgm:pt modelId="{8A822D73-DD81-4482-A96F-C537CA70B278}">
      <dgm:prSet phldrT="[Tekst]" custT="1"/>
      <dgm:spPr/>
      <dgm:t>
        <a:bodyPr/>
        <a:lstStyle/>
        <a:p>
          <a:pPr>
            <a:lnSpc>
              <a:spcPct val="100000"/>
            </a:lnSpc>
            <a:spcAft>
              <a:spcPts val="1200"/>
            </a:spcAft>
          </a:pPr>
          <a:r>
            <a:rPr lang="da-DK" sz="1200" b="1">
              <a:latin typeface="Arial" panose="020B0604020202020204" pitchFamily="34" charset="0"/>
              <a:cs typeface="Arial" panose="020B0604020202020204" pitchFamily="34" charset="0"/>
            </a:rPr>
            <a:t>JUNI - AUGUST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da-DK" sz="1000">
              <a:latin typeface="Arial" panose="020B0604020202020204" pitchFamily="34" charset="0"/>
              <a:cs typeface="Arial" panose="020B0604020202020204" pitchFamily="34" charset="0"/>
            </a:rPr>
            <a:t>Lokal MED tiltræk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da-DK" sz="1000">
              <a:latin typeface="Arial" panose="020B0604020202020204" pitchFamily="34" charset="0"/>
              <a:cs typeface="Arial" panose="020B0604020202020204" pitchFamily="34" charset="0"/>
            </a:rPr>
            <a:t>AMR-kandidater +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da-DK" sz="1000">
              <a:latin typeface="Arial" panose="020B0604020202020204" pitchFamily="34" charset="0"/>
              <a:cs typeface="Arial" panose="020B0604020202020204" pitchFamily="34" charset="0"/>
            </a:rPr>
            <a:t>lokal tids- og procesplan</a:t>
          </a:r>
        </a:p>
      </dgm:t>
    </dgm:pt>
    <dgm:pt modelId="{64B5C3E9-1CE4-47A9-9DC8-8B4717F9B345}" type="parTrans" cxnId="{6F00EF46-20EF-45AD-8A2B-C00614778486}">
      <dgm:prSet/>
      <dgm:spPr/>
      <dgm:t>
        <a:bodyPr/>
        <a:lstStyle/>
        <a:p>
          <a:endParaRPr lang="da-DK"/>
        </a:p>
      </dgm:t>
    </dgm:pt>
    <dgm:pt modelId="{D7CA28FB-C87A-488F-94E8-5F9291CCED9D}" type="sibTrans" cxnId="{6F00EF46-20EF-45AD-8A2B-C00614778486}">
      <dgm:prSet/>
      <dgm:spPr/>
      <dgm:t>
        <a:bodyPr/>
        <a:lstStyle/>
        <a:p>
          <a:endParaRPr lang="da-DK"/>
        </a:p>
      </dgm:t>
    </dgm:pt>
    <dgm:pt modelId="{5B29AE52-0605-448C-8D87-7EFEA7B645A3}">
      <dgm:prSet phldrT="[Tekst]" custT="1"/>
      <dgm:spPr/>
      <dgm:t>
        <a:bodyPr/>
        <a:lstStyle/>
        <a:p>
          <a:pPr>
            <a:lnSpc>
              <a:spcPct val="100000"/>
            </a:lnSpc>
            <a:spcAft>
              <a:spcPts val="1200"/>
            </a:spcAft>
          </a:pPr>
          <a:r>
            <a:rPr lang="da-DK" sz="1200" b="1">
              <a:latin typeface="Arial" panose="020B0604020202020204" pitchFamily="34" charset="0"/>
              <a:cs typeface="Arial" panose="020B0604020202020204" pitchFamily="34" charset="0"/>
            </a:rPr>
            <a:t>SEPTEMBER</a:t>
          </a:r>
          <a:r>
            <a:rPr lang="da-DK" sz="120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a-DK" sz="1000">
              <a:latin typeface="Arial" panose="020B0604020202020204" pitchFamily="34" charset="0"/>
              <a:cs typeface="Arial" panose="020B0604020202020204" pitchFamily="34" charset="0"/>
            </a:rPr>
            <a:t>- </a:t>
          </a:r>
          <a:r>
            <a:rPr lang="da-DK" sz="1000" b="1">
              <a:solidFill>
                <a:srgbClr val="FF9900"/>
              </a:solidFill>
              <a:latin typeface="Arial" panose="020B0604020202020204" pitchFamily="34" charset="0"/>
              <a:cs typeface="Arial" panose="020B0604020202020204" pitchFamily="34" charset="0"/>
            </a:rPr>
            <a:t>valg 1</a:t>
          </a:r>
        </a:p>
        <a:p>
          <a:pPr>
            <a:lnSpc>
              <a:spcPct val="100000"/>
            </a:lnSpc>
            <a:spcAft>
              <a:spcPts val="0"/>
            </a:spcAft>
          </a:pPr>
          <a:endParaRPr lang="da-DK" sz="1000">
            <a:latin typeface="Arial" panose="020B0604020202020204" pitchFamily="34" charset="0"/>
            <a:cs typeface="Arial" panose="020B0604020202020204" pitchFamily="34" charset="0"/>
          </a:endParaRPr>
        </a:p>
        <a:p>
          <a:pPr>
            <a:lnSpc>
              <a:spcPct val="100000"/>
            </a:lnSpc>
            <a:spcAft>
              <a:spcPts val="0"/>
            </a:spcAft>
          </a:pPr>
          <a:r>
            <a:rPr lang="da-DK" sz="1000">
              <a:latin typeface="Arial" panose="020B0604020202020204" pitchFamily="34" charset="0"/>
              <a:cs typeface="Arial" panose="020B0604020202020204" pitchFamily="34" charset="0"/>
            </a:rPr>
            <a:t>Valg af AMR til arbejdspladsen</a:t>
          </a:r>
        </a:p>
      </dgm:t>
    </dgm:pt>
    <dgm:pt modelId="{342557BB-66C1-4D65-8314-39B2F1C45398}" type="parTrans" cxnId="{C9310AF0-1A12-43E1-BBCE-1B518052F38B}">
      <dgm:prSet/>
      <dgm:spPr/>
      <dgm:t>
        <a:bodyPr/>
        <a:lstStyle/>
        <a:p>
          <a:endParaRPr lang="da-DK"/>
        </a:p>
      </dgm:t>
    </dgm:pt>
    <dgm:pt modelId="{E8970DB9-49F0-4D1D-8F1C-BEA77D7E73C3}" type="sibTrans" cxnId="{C9310AF0-1A12-43E1-BBCE-1B518052F38B}">
      <dgm:prSet/>
      <dgm:spPr/>
      <dgm:t>
        <a:bodyPr/>
        <a:lstStyle/>
        <a:p>
          <a:endParaRPr lang="da-DK"/>
        </a:p>
      </dgm:t>
    </dgm:pt>
    <dgm:pt modelId="{2ABF8332-81C1-4C2A-82AA-68DAA52C112D}">
      <dgm:prSet phldrT="[Tekst]" custT="1"/>
      <dgm:spPr/>
      <dgm:t>
        <a:bodyPr/>
        <a:lstStyle/>
        <a:p>
          <a:pPr>
            <a:lnSpc>
              <a:spcPct val="100000"/>
            </a:lnSpc>
            <a:spcAft>
              <a:spcPts val="1200"/>
            </a:spcAft>
          </a:pPr>
          <a:r>
            <a:rPr lang="da-DK" sz="1200" b="1">
              <a:latin typeface="Arial" panose="020B0604020202020204" pitchFamily="34" charset="0"/>
              <a:cs typeface="Arial" panose="020B0604020202020204" pitchFamily="34" charset="0"/>
            </a:rPr>
            <a:t>OKTOBER</a:t>
          </a:r>
          <a:r>
            <a:rPr lang="da-DK" sz="120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a-DK" sz="1000">
              <a:latin typeface="Arial" panose="020B0604020202020204" pitchFamily="34" charset="0"/>
              <a:cs typeface="Arial" panose="020B0604020202020204" pitchFamily="34" charset="0"/>
            </a:rPr>
            <a:t>- </a:t>
          </a:r>
          <a:r>
            <a:rPr lang="da-DK" sz="1000" b="1">
              <a:solidFill>
                <a:srgbClr val="FF9900"/>
              </a:solidFill>
              <a:latin typeface="Arial" panose="020B0604020202020204" pitchFamily="34" charset="0"/>
              <a:cs typeface="Arial" panose="020B0604020202020204" pitchFamily="34" charset="0"/>
            </a:rPr>
            <a:t>valg 2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da-DK" sz="1000">
              <a:latin typeface="Arial" panose="020B0604020202020204" pitchFamily="34" charset="0"/>
              <a:cs typeface="Arial" panose="020B0604020202020204" pitchFamily="34" charset="0"/>
            </a:rPr>
            <a:t>Valg af AMR til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da-DK" sz="1000">
              <a:latin typeface="Arial" panose="020B0604020202020204" pitchFamily="34" charset="0"/>
              <a:cs typeface="Arial" panose="020B0604020202020204" pitchFamily="34" charset="0"/>
            </a:rPr>
            <a:t>Lokal MED</a:t>
          </a:r>
        </a:p>
        <a:p>
          <a:pPr>
            <a:lnSpc>
              <a:spcPct val="100000"/>
            </a:lnSpc>
            <a:spcAft>
              <a:spcPts val="0"/>
            </a:spcAft>
          </a:pPr>
          <a:endParaRPr lang="da-DK" sz="1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60B97A0-F842-448A-BD32-3CB3EB8CDB5B}" type="parTrans" cxnId="{1CEE058E-5CBA-481C-A02C-C10AE2D54E87}">
      <dgm:prSet/>
      <dgm:spPr/>
      <dgm:t>
        <a:bodyPr/>
        <a:lstStyle/>
        <a:p>
          <a:endParaRPr lang="da-DK"/>
        </a:p>
      </dgm:t>
    </dgm:pt>
    <dgm:pt modelId="{9E279D9C-1EC3-4067-91D7-F265FFEAF9BD}" type="sibTrans" cxnId="{1CEE058E-5CBA-481C-A02C-C10AE2D54E87}">
      <dgm:prSet/>
      <dgm:spPr/>
      <dgm:t>
        <a:bodyPr/>
        <a:lstStyle/>
        <a:p>
          <a:endParaRPr lang="da-DK"/>
        </a:p>
      </dgm:t>
    </dgm:pt>
    <dgm:pt modelId="{EE8FD47C-4C8E-421A-A5B7-C97F6F2BC721}">
      <dgm:prSet phldrT="[Tekst]" custT="1"/>
      <dgm:spPr/>
      <dgm:t>
        <a:bodyPr/>
        <a:lstStyle/>
        <a:p>
          <a:pPr>
            <a:lnSpc>
              <a:spcPct val="100000"/>
            </a:lnSpc>
            <a:spcAft>
              <a:spcPts val="300"/>
            </a:spcAft>
          </a:pPr>
          <a:r>
            <a:rPr lang="da-DK" sz="1200" b="1">
              <a:latin typeface="Arial" panose="020B0604020202020204" pitchFamily="34" charset="0"/>
              <a:cs typeface="Arial" panose="020B0604020202020204" pitchFamily="34" charset="0"/>
            </a:rPr>
            <a:t>NOVEMBER </a:t>
          </a:r>
          <a:r>
            <a:rPr lang="da-DK" sz="1000">
              <a:latin typeface="Arial" panose="020B0604020202020204" pitchFamily="34" charset="0"/>
              <a:cs typeface="Arial" panose="020B0604020202020204" pitchFamily="34" charset="0"/>
            </a:rPr>
            <a:t>- </a:t>
          </a:r>
          <a:r>
            <a:rPr lang="da-DK" sz="1000" b="1">
              <a:solidFill>
                <a:srgbClr val="FF9900"/>
              </a:solidFill>
              <a:latin typeface="Arial" panose="020B0604020202020204" pitchFamily="34" charset="0"/>
              <a:cs typeface="Arial" panose="020B0604020202020204" pitchFamily="34" charset="0"/>
            </a:rPr>
            <a:t>valg 3</a:t>
          </a:r>
          <a:endParaRPr lang="da-DK" sz="1000" b="1">
            <a:latin typeface="Arial" panose="020B0604020202020204" pitchFamily="34" charset="0"/>
            <a:cs typeface="Arial" panose="020B0604020202020204" pitchFamily="34" charset="0"/>
          </a:endParaRPr>
        </a:p>
        <a:p>
          <a:pPr>
            <a:lnSpc>
              <a:spcPct val="100000"/>
            </a:lnSpc>
            <a:spcAft>
              <a:spcPts val="0"/>
            </a:spcAft>
          </a:pPr>
          <a:r>
            <a:rPr lang="da-DK" sz="1000">
              <a:latin typeface="Arial" panose="020B0604020202020204" pitchFamily="34" charset="0"/>
              <a:cs typeface="Arial" panose="020B0604020202020204" pitchFamily="34" charset="0"/>
            </a:rPr>
            <a:t>Valg af AMR til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da-DK" sz="1000" b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Område MED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da-DK" sz="1000" b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Sektor MED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da-DK" sz="1000" b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Hoved MED</a:t>
          </a:r>
        </a:p>
      </dgm:t>
    </dgm:pt>
    <dgm:pt modelId="{94D47B60-A795-4629-BE49-F98B271B439D}" type="parTrans" cxnId="{794194EA-3B08-4F4E-9E74-5379AEEA2E67}">
      <dgm:prSet/>
      <dgm:spPr/>
      <dgm:t>
        <a:bodyPr/>
        <a:lstStyle/>
        <a:p>
          <a:endParaRPr lang="da-DK"/>
        </a:p>
      </dgm:t>
    </dgm:pt>
    <dgm:pt modelId="{0302DD90-7F32-4F0E-8AEE-046E1AFFCAF0}" type="sibTrans" cxnId="{794194EA-3B08-4F4E-9E74-5379AEEA2E67}">
      <dgm:prSet/>
      <dgm:spPr/>
      <dgm:t>
        <a:bodyPr/>
        <a:lstStyle/>
        <a:p>
          <a:endParaRPr lang="da-DK"/>
        </a:p>
      </dgm:t>
    </dgm:pt>
    <dgm:pt modelId="{7FF6318D-B107-4D9D-8D8C-CE4A71AAB984}" type="pres">
      <dgm:prSet presAssocID="{D4378F04-BBD9-4758-A01A-348AC570D2B7}" presName="Name0" presStyleCnt="0">
        <dgm:presLayoutVars>
          <dgm:dir/>
          <dgm:resizeHandles val="exact"/>
        </dgm:presLayoutVars>
      </dgm:prSet>
      <dgm:spPr/>
    </dgm:pt>
    <dgm:pt modelId="{5C993601-0316-4F16-918E-8427F6385529}" type="pres">
      <dgm:prSet presAssocID="{8A822D73-DD81-4482-A96F-C537CA70B278}" presName="parTxOnly" presStyleLbl="node1" presStyleIdx="0" presStyleCnt="4">
        <dgm:presLayoutVars>
          <dgm:bulletEnabled val="1"/>
        </dgm:presLayoutVars>
      </dgm:prSet>
      <dgm:spPr/>
    </dgm:pt>
    <dgm:pt modelId="{60C591FC-A7B9-469C-B40B-EA934C0F5D56}" type="pres">
      <dgm:prSet presAssocID="{D7CA28FB-C87A-488F-94E8-5F9291CCED9D}" presName="parSpace" presStyleCnt="0"/>
      <dgm:spPr/>
    </dgm:pt>
    <dgm:pt modelId="{7A98964C-9E7F-4440-BE2B-C74012D0234E}" type="pres">
      <dgm:prSet presAssocID="{5B29AE52-0605-448C-8D87-7EFEA7B645A3}" presName="parTxOnly" presStyleLbl="node1" presStyleIdx="1" presStyleCnt="4">
        <dgm:presLayoutVars>
          <dgm:bulletEnabled val="1"/>
        </dgm:presLayoutVars>
      </dgm:prSet>
      <dgm:spPr/>
    </dgm:pt>
    <dgm:pt modelId="{8882581E-F2DC-42B5-870B-7839BB4BEFA0}" type="pres">
      <dgm:prSet presAssocID="{E8970DB9-49F0-4D1D-8F1C-BEA77D7E73C3}" presName="parSpace" presStyleCnt="0"/>
      <dgm:spPr/>
    </dgm:pt>
    <dgm:pt modelId="{EBFC46DA-E5D1-4410-BABF-613F383D0CDC}" type="pres">
      <dgm:prSet presAssocID="{2ABF8332-81C1-4C2A-82AA-68DAA52C112D}" presName="parTxOnly" presStyleLbl="node1" presStyleIdx="2" presStyleCnt="4">
        <dgm:presLayoutVars>
          <dgm:bulletEnabled val="1"/>
        </dgm:presLayoutVars>
      </dgm:prSet>
      <dgm:spPr/>
    </dgm:pt>
    <dgm:pt modelId="{37A36375-F8DC-4308-AE54-5D9EB4C26DD0}" type="pres">
      <dgm:prSet presAssocID="{9E279D9C-1EC3-4067-91D7-F265FFEAF9BD}" presName="parSpace" presStyleCnt="0"/>
      <dgm:spPr/>
    </dgm:pt>
    <dgm:pt modelId="{47BA960D-09CC-4463-84A5-A6AFF47EABE3}" type="pres">
      <dgm:prSet presAssocID="{EE8FD47C-4C8E-421A-A5B7-C97F6F2BC721}" presName="parTxOnly" presStyleLbl="node1" presStyleIdx="3" presStyleCnt="4">
        <dgm:presLayoutVars>
          <dgm:bulletEnabled val="1"/>
        </dgm:presLayoutVars>
      </dgm:prSet>
      <dgm:spPr/>
    </dgm:pt>
  </dgm:ptLst>
  <dgm:cxnLst>
    <dgm:cxn modelId="{B4132107-5914-47A5-9DB8-C136B2EFDC18}" type="presOf" srcId="{EE8FD47C-4C8E-421A-A5B7-C97F6F2BC721}" destId="{47BA960D-09CC-4463-84A5-A6AFF47EABE3}" srcOrd="0" destOrd="0" presId="urn:microsoft.com/office/officeart/2005/8/layout/hChevron3"/>
    <dgm:cxn modelId="{6F00EF46-20EF-45AD-8A2B-C00614778486}" srcId="{D4378F04-BBD9-4758-A01A-348AC570D2B7}" destId="{8A822D73-DD81-4482-A96F-C537CA70B278}" srcOrd="0" destOrd="0" parTransId="{64B5C3E9-1CE4-47A9-9DC8-8B4717F9B345}" sibTransId="{D7CA28FB-C87A-488F-94E8-5F9291CCED9D}"/>
    <dgm:cxn modelId="{1CEE058E-5CBA-481C-A02C-C10AE2D54E87}" srcId="{D4378F04-BBD9-4758-A01A-348AC570D2B7}" destId="{2ABF8332-81C1-4C2A-82AA-68DAA52C112D}" srcOrd="2" destOrd="0" parTransId="{C60B97A0-F842-448A-BD32-3CB3EB8CDB5B}" sibTransId="{9E279D9C-1EC3-4067-91D7-F265FFEAF9BD}"/>
    <dgm:cxn modelId="{AF7EE095-D884-40AF-A654-1CB0F32E4BB3}" type="presOf" srcId="{2ABF8332-81C1-4C2A-82AA-68DAA52C112D}" destId="{EBFC46DA-E5D1-4410-BABF-613F383D0CDC}" srcOrd="0" destOrd="0" presId="urn:microsoft.com/office/officeart/2005/8/layout/hChevron3"/>
    <dgm:cxn modelId="{DB2E21B7-F6DC-451B-8C35-3610940AEA48}" type="presOf" srcId="{5B29AE52-0605-448C-8D87-7EFEA7B645A3}" destId="{7A98964C-9E7F-4440-BE2B-C74012D0234E}" srcOrd="0" destOrd="0" presId="urn:microsoft.com/office/officeart/2005/8/layout/hChevron3"/>
    <dgm:cxn modelId="{794194EA-3B08-4F4E-9E74-5379AEEA2E67}" srcId="{D4378F04-BBD9-4758-A01A-348AC570D2B7}" destId="{EE8FD47C-4C8E-421A-A5B7-C97F6F2BC721}" srcOrd="3" destOrd="0" parTransId="{94D47B60-A795-4629-BE49-F98B271B439D}" sibTransId="{0302DD90-7F32-4F0E-8AEE-046E1AFFCAF0}"/>
    <dgm:cxn modelId="{C9310AF0-1A12-43E1-BBCE-1B518052F38B}" srcId="{D4378F04-BBD9-4758-A01A-348AC570D2B7}" destId="{5B29AE52-0605-448C-8D87-7EFEA7B645A3}" srcOrd="1" destOrd="0" parTransId="{342557BB-66C1-4D65-8314-39B2F1C45398}" sibTransId="{E8970DB9-49F0-4D1D-8F1C-BEA77D7E73C3}"/>
    <dgm:cxn modelId="{D9EAFEF1-25DF-4727-9F65-542B7ED07BE3}" type="presOf" srcId="{D4378F04-BBD9-4758-A01A-348AC570D2B7}" destId="{7FF6318D-B107-4D9D-8D8C-CE4A71AAB984}" srcOrd="0" destOrd="0" presId="urn:microsoft.com/office/officeart/2005/8/layout/hChevron3"/>
    <dgm:cxn modelId="{433444F2-F824-48E6-B463-30A7CE576242}" type="presOf" srcId="{8A822D73-DD81-4482-A96F-C537CA70B278}" destId="{5C993601-0316-4F16-918E-8427F6385529}" srcOrd="0" destOrd="0" presId="urn:microsoft.com/office/officeart/2005/8/layout/hChevron3"/>
    <dgm:cxn modelId="{193EAD1E-DFE7-4DE2-AEB2-B15E37F018B2}" type="presParOf" srcId="{7FF6318D-B107-4D9D-8D8C-CE4A71AAB984}" destId="{5C993601-0316-4F16-918E-8427F6385529}" srcOrd="0" destOrd="0" presId="urn:microsoft.com/office/officeart/2005/8/layout/hChevron3"/>
    <dgm:cxn modelId="{3B2B7801-4DA4-4027-AE2D-FDA4493BBC43}" type="presParOf" srcId="{7FF6318D-B107-4D9D-8D8C-CE4A71AAB984}" destId="{60C591FC-A7B9-469C-B40B-EA934C0F5D56}" srcOrd="1" destOrd="0" presId="urn:microsoft.com/office/officeart/2005/8/layout/hChevron3"/>
    <dgm:cxn modelId="{EBD946EF-3711-46F4-BA03-A06A048028A4}" type="presParOf" srcId="{7FF6318D-B107-4D9D-8D8C-CE4A71AAB984}" destId="{7A98964C-9E7F-4440-BE2B-C74012D0234E}" srcOrd="2" destOrd="0" presId="urn:microsoft.com/office/officeart/2005/8/layout/hChevron3"/>
    <dgm:cxn modelId="{B2C0592C-93BE-4CCA-84E8-FA92EA4B8A6E}" type="presParOf" srcId="{7FF6318D-B107-4D9D-8D8C-CE4A71AAB984}" destId="{8882581E-F2DC-42B5-870B-7839BB4BEFA0}" srcOrd="3" destOrd="0" presId="urn:microsoft.com/office/officeart/2005/8/layout/hChevron3"/>
    <dgm:cxn modelId="{752A4A06-CAB3-40DC-BD88-1B9F2F04DEFA}" type="presParOf" srcId="{7FF6318D-B107-4D9D-8D8C-CE4A71AAB984}" destId="{EBFC46DA-E5D1-4410-BABF-613F383D0CDC}" srcOrd="4" destOrd="0" presId="urn:microsoft.com/office/officeart/2005/8/layout/hChevron3"/>
    <dgm:cxn modelId="{CD51984C-7B11-429A-B558-DB5B4C2F12DF}" type="presParOf" srcId="{7FF6318D-B107-4D9D-8D8C-CE4A71AAB984}" destId="{37A36375-F8DC-4308-AE54-5D9EB4C26DD0}" srcOrd="5" destOrd="0" presId="urn:microsoft.com/office/officeart/2005/8/layout/hChevron3"/>
    <dgm:cxn modelId="{343A4D2E-F687-4904-B04E-6E901562E198}" type="presParOf" srcId="{7FF6318D-B107-4D9D-8D8C-CE4A71AAB984}" destId="{47BA960D-09CC-4463-84A5-A6AFF47EABE3}" srcOrd="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26FA88-B55F-4907-9887-ECDFAD418E94}">
      <dsp:nvSpPr>
        <dsp:cNvPr id="0" name=""/>
        <dsp:cNvSpPr/>
      </dsp:nvSpPr>
      <dsp:spPr>
        <a:xfrm>
          <a:off x="2172890" y="2280077"/>
          <a:ext cx="1750218" cy="175021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200" kern="1200"/>
            <a:t>God registreringspraksis</a:t>
          </a:r>
        </a:p>
      </dsp:txBody>
      <dsp:txXfrm>
        <a:off x="2429203" y="2536390"/>
        <a:ext cx="1237592" cy="1237592"/>
      </dsp:txXfrm>
    </dsp:sp>
    <dsp:sp modelId="{6E818796-AF97-4B84-9D72-94AB5D49CB20}">
      <dsp:nvSpPr>
        <dsp:cNvPr id="0" name=""/>
        <dsp:cNvSpPr/>
      </dsp:nvSpPr>
      <dsp:spPr>
        <a:xfrm rot="16200000">
          <a:off x="2784171" y="1990408"/>
          <a:ext cx="527657" cy="51679"/>
        </a:xfrm>
        <a:custGeom>
          <a:avLst/>
          <a:gdLst/>
          <a:ahLst/>
          <a:cxnLst/>
          <a:rect l="0" t="0" r="0" b="0"/>
          <a:pathLst>
            <a:path>
              <a:moveTo>
                <a:pt x="0" y="25839"/>
              </a:moveTo>
              <a:lnTo>
                <a:pt x="527657" y="2583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a-DK" sz="500" kern="1200"/>
        </a:p>
      </dsp:txBody>
      <dsp:txXfrm>
        <a:off x="3034808" y="2003057"/>
        <a:ext cx="26382" cy="26382"/>
      </dsp:txXfrm>
    </dsp:sp>
    <dsp:sp modelId="{DF91B0A3-A4C4-4317-AAF6-1D3FE335FE96}">
      <dsp:nvSpPr>
        <dsp:cNvPr id="0" name=""/>
        <dsp:cNvSpPr/>
      </dsp:nvSpPr>
      <dsp:spPr>
        <a:xfrm>
          <a:off x="2172890" y="2200"/>
          <a:ext cx="1750218" cy="175021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100" kern="1200"/>
            <a:t>Rettidig indberetning</a:t>
          </a:r>
        </a:p>
      </dsp:txBody>
      <dsp:txXfrm>
        <a:off x="2429203" y="258513"/>
        <a:ext cx="1237592" cy="1237592"/>
      </dsp:txXfrm>
    </dsp:sp>
    <dsp:sp modelId="{E93E7C48-490D-4F3F-A015-E322FFF0208F}">
      <dsp:nvSpPr>
        <dsp:cNvPr id="0" name=""/>
        <dsp:cNvSpPr/>
      </dsp:nvSpPr>
      <dsp:spPr>
        <a:xfrm rot="20516371">
          <a:off x="3866816" y="2775140"/>
          <a:ext cx="534833" cy="51679"/>
        </a:xfrm>
        <a:custGeom>
          <a:avLst/>
          <a:gdLst/>
          <a:ahLst/>
          <a:cxnLst/>
          <a:rect l="0" t="0" r="0" b="0"/>
          <a:pathLst>
            <a:path>
              <a:moveTo>
                <a:pt x="0" y="25839"/>
              </a:moveTo>
              <a:lnTo>
                <a:pt x="534833" y="2583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a-DK" sz="500" kern="1200"/>
        </a:p>
      </dsp:txBody>
      <dsp:txXfrm>
        <a:off x="4120862" y="2787609"/>
        <a:ext cx="26741" cy="26741"/>
      </dsp:txXfrm>
    </dsp:sp>
    <dsp:sp modelId="{42CB79D8-1D05-4D22-BF22-2E532BA1835E}">
      <dsp:nvSpPr>
        <dsp:cNvPr id="0" name=""/>
        <dsp:cNvSpPr/>
      </dsp:nvSpPr>
      <dsp:spPr>
        <a:xfrm>
          <a:off x="4345357" y="1571664"/>
          <a:ext cx="1750218" cy="175021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100" kern="1200"/>
            <a:t>Overholdelse af lovgivning</a:t>
          </a:r>
        </a:p>
      </dsp:txBody>
      <dsp:txXfrm>
        <a:off x="4601670" y="1827977"/>
        <a:ext cx="1237592" cy="1237592"/>
      </dsp:txXfrm>
    </dsp:sp>
    <dsp:sp modelId="{98692A27-EA86-4CEF-848B-E0EECA61DA4C}">
      <dsp:nvSpPr>
        <dsp:cNvPr id="0" name=""/>
        <dsp:cNvSpPr/>
      </dsp:nvSpPr>
      <dsp:spPr>
        <a:xfrm rot="3234895">
          <a:off x="3453923" y="4051867"/>
          <a:ext cx="532843" cy="51679"/>
        </a:xfrm>
        <a:custGeom>
          <a:avLst/>
          <a:gdLst/>
          <a:ahLst/>
          <a:cxnLst/>
          <a:rect l="0" t="0" r="0" b="0"/>
          <a:pathLst>
            <a:path>
              <a:moveTo>
                <a:pt x="0" y="25839"/>
              </a:moveTo>
              <a:lnTo>
                <a:pt x="532843" y="2583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a-DK" sz="500" kern="1200"/>
        </a:p>
      </dsp:txBody>
      <dsp:txXfrm>
        <a:off x="3707024" y="4064386"/>
        <a:ext cx="26642" cy="26642"/>
      </dsp:txXfrm>
    </dsp:sp>
    <dsp:sp modelId="{CD4A532A-1E88-4D80-ADCB-8E3980AF69D5}">
      <dsp:nvSpPr>
        <dsp:cNvPr id="0" name=""/>
        <dsp:cNvSpPr/>
      </dsp:nvSpPr>
      <dsp:spPr>
        <a:xfrm>
          <a:off x="3517582" y="4125119"/>
          <a:ext cx="1750218" cy="175021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100" kern="1200"/>
            <a:t>Forebyggelse af fremtidige ulykker</a:t>
          </a:r>
        </a:p>
      </dsp:txBody>
      <dsp:txXfrm>
        <a:off x="3773895" y="4381432"/>
        <a:ext cx="1237592" cy="1237592"/>
      </dsp:txXfrm>
    </dsp:sp>
    <dsp:sp modelId="{FA7E771E-0FE2-4C95-88DE-3CB27A8B0986}">
      <dsp:nvSpPr>
        <dsp:cNvPr id="0" name=""/>
        <dsp:cNvSpPr/>
      </dsp:nvSpPr>
      <dsp:spPr>
        <a:xfrm rot="7560000">
          <a:off x="2114720" y="4050767"/>
          <a:ext cx="527657" cy="51679"/>
        </a:xfrm>
        <a:custGeom>
          <a:avLst/>
          <a:gdLst/>
          <a:ahLst/>
          <a:cxnLst/>
          <a:rect l="0" t="0" r="0" b="0"/>
          <a:pathLst>
            <a:path>
              <a:moveTo>
                <a:pt x="0" y="25839"/>
              </a:moveTo>
              <a:lnTo>
                <a:pt x="527657" y="2583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a-DK" sz="500" kern="1200"/>
        </a:p>
      </dsp:txBody>
      <dsp:txXfrm rot="10800000">
        <a:off x="2365357" y="4063415"/>
        <a:ext cx="26382" cy="26382"/>
      </dsp:txXfrm>
    </dsp:sp>
    <dsp:sp modelId="{B88A3F3A-C348-4DDB-AB50-E0EFDB5F9CAD}">
      <dsp:nvSpPr>
        <dsp:cNvPr id="0" name=""/>
        <dsp:cNvSpPr/>
      </dsp:nvSpPr>
      <dsp:spPr>
        <a:xfrm>
          <a:off x="833988" y="4122918"/>
          <a:ext cx="1750218" cy="175021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100" kern="1200"/>
            <a:t>Handlingsplaner omsætter registrering til handling</a:t>
          </a:r>
        </a:p>
      </dsp:txBody>
      <dsp:txXfrm>
        <a:off x="1090301" y="4379231"/>
        <a:ext cx="1237592" cy="1237592"/>
      </dsp:txXfrm>
    </dsp:sp>
    <dsp:sp modelId="{66E5870D-CD39-432D-B8A2-20484C4E7704}">
      <dsp:nvSpPr>
        <dsp:cNvPr id="0" name=""/>
        <dsp:cNvSpPr/>
      </dsp:nvSpPr>
      <dsp:spPr>
        <a:xfrm rot="11880000">
          <a:off x="1700976" y="2777395"/>
          <a:ext cx="527657" cy="51679"/>
        </a:xfrm>
        <a:custGeom>
          <a:avLst/>
          <a:gdLst/>
          <a:ahLst/>
          <a:cxnLst/>
          <a:rect l="0" t="0" r="0" b="0"/>
          <a:pathLst>
            <a:path>
              <a:moveTo>
                <a:pt x="0" y="25839"/>
              </a:moveTo>
              <a:lnTo>
                <a:pt x="527657" y="2583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a-DK" sz="500" kern="1200"/>
        </a:p>
      </dsp:txBody>
      <dsp:txXfrm rot="10800000">
        <a:off x="1951613" y="2790044"/>
        <a:ext cx="26382" cy="26382"/>
      </dsp:txXfrm>
    </dsp:sp>
    <dsp:sp modelId="{2FC0856E-9DA6-4A01-B951-5D45B9DCFBE4}">
      <dsp:nvSpPr>
        <dsp:cNvPr id="0" name=""/>
        <dsp:cNvSpPr/>
      </dsp:nvSpPr>
      <dsp:spPr>
        <a:xfrm>
          <a:off x="6501" y="1576174"/>
          <a:ext cx="1750218" cy="175021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100" kern="1200"/>
            <a:t>Bedre beslutningsgrundlag</a:t>
          </a:r>
        </a:p>
      </dsp:txBody>
      <dsp:txXfrm>
        <a:off x="262814" y="1832487"/>
        <a:ext cx="1237592" cy="123759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993601-0316-4F16-918E-8427F6385529}">
      <dsp:nvSpPr>
        <dsp:cNvPr id="0" name=""/>
        <dsp:cNvSpPr/>
      </dsp:nvSpPr>
      <dsp:spPr>
        <a:xfrm>
          <a:off x="2700" y="250227"/>
          <a:ext cx="2709301" cy="1083720"/>
        </a:xfrm>
        <a:prstGeom prst="homePlat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1200"/>
            </a:spcAft>
            <a:buNone/>
          </a:pPr>
          <a:r>
            <a:rPr lang="da-DK" sz="1200" b="1" kern="1200">
              <a:latin typeface="Arial" panose="020B0604020202020204" pitchFamily="34" charset="0"/>
              <a:cs typeface="Arial" panose="020B0604020202020204" pitchFamily="34" charset="0"/>
            </a:rPr>
            <a:t>JUNI - AUGUST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da-DK" sz="1000" kern="1200">
              <a:latin typeface="Arial" panose="020B0604020202020204" pitchFamily="34" charset="0"/>
              <a:cs typeface="Arial" panose="020B0604020202020204" pitchFamily="34" charset="0"/>
            </a:rPr>
            <a:t>Lokal MED tiltræk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da-DK" sz="1000" kern="1200">
              <a:latin typeface="Arial" panose="020B0604020202020204" pitchFamily="34" charset="0"/>
              <a:cs typeface="Arial" panose="020B0604020202020204" pitchFamily="34" charset="0"/>
            </a:rPr>
            <a:t>AMR-kandidater + 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da-DK" sz="1000" kern="1200">
              <a:latin typeface="Arial" panose="020B0604020202020204" pitchFamily="34" charset="0"/>
              <a:cs typeface="Arial" panose="020B0604020202020204" pitchFamily="34" charset="0"/>
            </a:rPr>
            <a:t>lokal tids- og procesplan</a:t>
          </a:r>
        </a:p>
      </dsp:txBody>
      <dsp:txXfrm>
        <a:off x="2700" y="250227"/>
        <a:ext cx="2438371" cy="1083720"/>
      </dsp:txXfrm>
    </dsp:sp>
    <dsp:sp modelId="{7A98964C-9E7F-4440-BE2B-C74012D0234E}">
      <dsp:nvSpPr>
        <dsp:cNvPr id="0" name=""/>
        <dsp:cNvSpPr/>
      </dsp:nvSpPr>
      <dsp:spPr>
        <a:xfrm>
          <a:off x="2170141" y="250227"/>
          <a:ext cx="2709301" cy="1083720"/>
        </a:xfrm>
        <a:prstGeom prst="chevr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1200"/>
            </a:spcAft>
            <a:buNone/>
          </a:pPr>
          <a:r>
            <a:rPr lang="da-DK" sz="1200" b="1" kern="1200">
              <a:latin typeface="Arial" panose="020B0604020202020204" pitchFamily="34" charset="0"/>
              <a:cs typeface="Arial" panose="020B0604020202020204" pitchFamily="34" charset="0"/>
            </a:rPr>
            <a:t>SEPTEMBER</a:t>
          </a:r>
          <a:r>
            <a:rPr lang="da-DK" sz="1200" kern="120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a-DK" sz="1000" kern="1200">
              <a:latin typeface="Arial" panose="020B0604020202020204" pitchFamily="34" charset="0"/>
              <a:cs typeface="Arial" panose="020B0604020202020204" pitchFamily="34" charset="0"/>
            </a:rPr>
            <a:t>- </a:t>
          </a:r>
          <a:r>
            <a:rPr lang="da-DK" sz="1000" b="1" kern="1200">
              <a:solidFill>
                <a:srgbClr val="FF9900"/>
              </a:solidFill>
              <a:latin typeface="Arial" panose="020B0604020202020204" pitchFamily="34" charset="0"/>
              <a:cs typeface="Arial" panose="020B0604020202020204" pitchFamily="34" charset="0"/>
            </a:rPr>
            <a:t>valg 1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endParaRPr lang="da-DK" sz="1000" kern="1200"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da-DK" sz="1000" kern="1200">
              <a:latin typeface="Arial" panose="020B0604020202020204" pitchFamily="34" charset="0"/>
              <a:cs typeface="Arial" panose="020B0604020202020204" pitchFamily="34" charset="0"/>
            </a:rPr>
            <a:t>Valg af AMR til arbejdspladsen</a:t>
          </a:r>
        </a:p>
      </dsp:txBody>
      <dsp:txXfrm>
        <a:off x="2712001" y="250227"/>
        <a:ext cx="1625581" cy="1083720"/>
      </dsp:txXfrm>
    </dsp:sp>
    <dsp:sp modelId="{EBFC46DA-E5D1-4410-BABF-613F383D0CDC}">
      <dsp:nvSpPr>
        <dsp:cNvPr id="0" name=""/>
        <dsp:cNvSpPr/>
      </dsp:nvSpPr>
      <dsp:spPr>
        <a:xfrm>
          <a:off x="4337581" y="250227"/>
          <a:ext cx="2709301" cy="1083720"/>
        </a:xfrm>
        <a:prstGeom prst="chevr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1200"/>
            </a:spcAft>
            <a:buNone/>
          </a:pPr>
          <a:r>
            <a:rPr lang="da-DK" sz="1200" b="1" kern="1200">
              <a:latin typeface="Arial" panose="020B0604020202020204" pitchFamily="34" charset="0"/>
              <a:cs typeface="Arial" panose="020B0604020202020204" pitchFamily="34" charset="0"/>
            </a:rPr>
            <a:t>OKTOBER</a:t>
          </a:r>
          <a:r>
            <a:rPr lang="da-DK" sz="1200" kern="120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a-DK" sz="1000" kern="1200">
              <a:latin typeface="Arial" panose="020B0604020202020204" pitchFamily="34" charset="0"/>
              <a:cs typeface="Arial" panose="020B0604020202020204" pitchFamily="34" charset="0"/>
            </a:rPr>
            <a:t>- </a:t>
          </a:r>
          <a:r>
            <a:rPr lang="da-DK" sz="1000" b="1" kern="1200">
              <a:solidFill>
                <a:srgbClr val="FF9900"/>
              </a:solidFill>
              <a:latin typeface="Arial" panose="020B0604020202020204" pitchFamily="34" charset="0"/>
              <a:cs typeface="Arial" panose="020B0604020202020204" pitchFamily="34" charset="0"/>
            </a:rPr>
            <a:t>valg 2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da-DK" sz="1000" kern="1200">
              <a:latin typeface="Arial" panose="020B0604020202020204" pitchFamily="34" charset="0"/>
              <a:cs typeface="Arial" panose="020B0604020202020204" pitchFamily="34" charset="0"/>
            </a:rPr>
            <a:t>Valg af AMR til 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da-DK" sz="1000" kern="1200">
              <a:latin typeface="Arial" panose="020B0604020202020204" pitchFamily="34" charset="0"/>
              <a:cs typeface="Arial" panose="020B0604020202020204" pitchFamily="34" charset="0"/>
            </a:rPr>
            <a:t>Lokal MED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endParaRPr lang="da-DK" sz="10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879441" y="250227"/>
        <a:ext cx="1625581" cy="1083720"/>
      </dsp:txXfrm>
    </dsp:sp>
    <dsp:sp modelId="{47BA960D-09CC-4463-84A5-A6AFF47EABE3}">
      <dsp:nvSpPr>
        <dsp:cNvPr id="0" name=""/>
        <dsp:cNvSpPr/>
      </dsp:nvSpPr>
      <dsp:spPr>
        <a:xfrm>
          <a:off x="6505022" y="250227"/>
          <a:ext cx="2709301" cy="1083720"/>
        </a:xfrm>
        <a:prstGeom prst="chevr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300"/>
            </a:spcAft>
            <a:buNone/>
          </a:pPr>
          <a:r>
            <a:rPr lang="da-DK" sz="1200" b="1" kern="1200">
              <a:latin typeface="Arial" panose="020B0604020202020204" pitchFamily="34" charset="0"/>
              <a:cs typeface="Arial" panose="020B0604020202020204" pitchFamily="34" charset="0"/>
            </a:rPr>
            <a:t>NOVEMBER </a:t>
          </a:r>
          <a:r>
            <a:rPr lang="da-DK" sz="1000" kern="1200">
              <a:latin typeface="Arial" panose="020B0604020202020204" pitchFamily="34" charset="0"/>
              <a:cs typeface="Arial" panose="020B0604020202020204" pitchFamily="34" charset="0"/>
            </a:rPr>
            <a:t>- </a:t>
          </a:r>
          <a:r>
            <a:rPr lang="da-DK" sz="1000" b="1" kern="1200">
              <a:solidFill>
                <a:srgbClr val="FF9900"/>
              </a:solidFill>
              <a:latin typeface="Arial" panose="020B0604020202020204" pitchFamily="34" charset="0"/>
              <a:cs typeface="Arial" panose="020B0604020202020204" pitchFamily="34" charset="0"/>
            </a:rPr>
            <a:t>valg 3</a:t>
          </a:r>
          <a:endParaRPr lang="da-DK" sz="1000" b="1" kern="1200"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da-DK" sz="1000" kern="1200">
              <a:latin typeface="Arial" panose="020B0604020202020204" pitchFamily="34" charset="0"/>
              <a:cs typeface="Arial" panose="020B0604020202020204" pitchFamily="34" charset="0"/>
            </a:rPr>
            <a:t>Valg af AMR til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da-DK" sz="1000" b="0" kern="12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Område MED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da-DK" sz="1000" b="0" kern="12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Sektor MED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da-DK" sz="1000" b="0" kern="12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Hoved MED</a:t>
          </a:r>
        </a:p>
      </dsp:txBody>
      <dsp:txXfrm>
        <a:off x="7046882" y="250227"/>
        <a:ext cx="1625581" cy="10837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#1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04580A-58E5-48A9-A800-3490D1C82430}" type="datetimeFigureOut">
              <a:rPr lang="da-DK" smtClean="0"/>
              <a:t>26-08-2026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F188FD-1E92-4FEB-B0D3-1124C8E13F70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259045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forms.office.com/Pages/ResponsePage.aspx?id=yTkwaaQN60adNIqXJ2oFyLgXAdwUJWRLkiS7hghZjtVUOTM4SEpSU0tPOEhZUjZDNUFaVFhDUUI2RCQlQCN0PWcu" TargetMode="External"/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Mads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188948-C786-8B4D-9A2B-33588A78BAC3}" type="slidenum">
              <a:rPr lang="da-DK" smtClean="0"/>
              <a:t>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1444612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F82CD5-2F34-477F-AE84-CA9D892FD643}" type="slidenum">
              <a:rPr lang="da-DK" smtClean="0"/>
              <a:t>14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0724288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A91AA9-298F-BBC0-B6D9-15B80112E4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3BAAA1C-B67F-351E-FDD6-D0E07C2CCD1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DD1CD1C-7579-F886-6D61-A7F5F390CA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Mads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46B2F2-BB14-FBFD-47ED-86F2591B7B4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188948-C786-8B4D-9A2B-33588A78BAC3}" type="slidenum">
              <a:rPr lang="da-DK" smtClean="0"/>
              <a:t>15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042495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1000"/>
              </a:spcBef>
            </a:pPr>
            <a:r>
              <a:rPr lang="en-US" b="1" err="1"/>
              <a:t>Forberedelse</a:t>
            </a:r>
            <a:r>
              <a:rPr lang="en-US" b="1"/>
              <a:t> </a:t>
            </a:r>
            <a:r>
              <a:rPr lang="en-US"/>
              <a:t>(AMG)</a:t>
            </a:r>
          </a:p>
          <a:p>
            <a:pPr marL="285750" indent="-285750">
              <a:spcBef>
                <a:spcPts val="1000"/>
              </a:spcBef>
              <a:buFont typeface="Arial,Sans-Serif"/>
              <a:buChar char="•"/>
            </a:pPr>
            <a:r>
              <a:rPr lang="en-US" err="1"/>
              <a:t>Drøft</a:t>
            </a:r>
            <a:r>
              <a:rPr lang="en-US"/>
              <a:t> </a:t>
            </a:r>
            <a:r>
              <a:rPr lang="en-US" err="1"/>
              <a:t>spørgsmålene</a:t>
            </a:r>
            <a:r>
              <a:rPr lang="en-US"/>
              <a:t> </a:t>
            </a:r>
            <a:r>
              <a:rPr lang="en-US" err="1"/>
              <a:t>på</a:t>
            </a:r>
            <a:r>
              <a:rPr lang="en-US"/>
              <a:t> et </a:t>
            </a:r>
            <a:r>
              <a:rPr lang="en-US" err="1"/>
              <a:t>personalemøde</a:t>
            </a:r>
            <a:r>
              <a:rPr lang="en-US"/>
              <a:t> </a:t>
            </a:r>
            <a:r>
              <a:rPr lang="en-US" err="1"/>
              <a:t>forat</a:t>
            </a:r>
            <a:r>
              <a:rPr lang="en-US"/>
              <a:t> </a:t>
            </a:r>
            <a:r>
              <a:rPr lang="en-US" err="1"/>
              <a:t>opnå</a:t>
            </a:r>
            <a:r>
              <a:rPr lang="en-US"/>
              <a:t> </a:t>
            </a:r>
            <a:r>
              <a:rPr lang="en-US" err="1"/>
              <a:t>fælles</a:t>
            </a:r>
            <a:r>
              <a:rPr lang="en-US"/>
              <a:t> </a:t>
            </a:r>
            <a:r>
              <a:rPr lang="en-US" err="1"/>
              <a:t>forståelse</a:t>
            </a:r>
            <a:r>
              <a:rPr lang="en-US"/>
              <a:t> </a:t>
            </a:r>
            <a:r>
              <a:rPr lang="en-US" err="1"/>
              <a:t>og</a:t>
            </a:r>
            <a:r>
              <a:rPr lang="en-US"/>
              <a:t> </a:t>
            </a:r>
            <a:r>
              <a:rPr lang="en-US" err="1"/>
              <a:t>en</a:t>
            </a:r>
            <a:r>
              <a:rPr lang="en-US"/>
              <a:t> mere </a:t>
            </a:r>
            <a:r>
              <a:rPr lang="en-US" err="1"/>
              <a:t>ensartettilgang</a:t>
            </a:r>
            <a:endParaRPr lang="en-US"/>
          </a:p>
          <a:p>
            <a:pPr marL="285750" indent="-285750">
              <a:spcBef>
                <a:spcPts val="1000"/>
              </a:spcBef>
              <a:buFont typeface="Arial,Sans-Serif"/>
              <a:buChar char="•"/>
            </a:pPr>
            <a:r>
              <a:rPr lang="en-US" err="1"/>
              <a:t>Oplys</a:t>
            </a:r>
            <a:r>
              <a:rPr lang="en-US"/>
              <a:t> om </a:t>
            </a:r>
            <a:r>
              <a:rPr lang="en-US" err="1"/>
              <a:t>vigtigheden</a:t>
            </a:r>
            <a:r>
              <a:rPr lang="en-US"/>
              <a:t> </a:t>
            </a:r>
            <a:r>
              <a:rPr lang="en-US" err="1"/>
              <a:t>i</a:t>
            </a:r>
            <a:r>
              <a:rPr lang="en-US"/>
              <a:t> at </a:t>
            </a:r>
            <a:r>
              <a:rPr lang="en-US" err="1"/>
              <a:t>opnå</a:t>
            </a:r>
            <a:r>
              <a:rPr lang="en-US"/>
              <a:t> </a:t>
            </a:r>
            <a:r>
              <a:rPr lang="en-US" err="1"/>
              <a:t>en</a:t>
            </a:r>
            <a:r>
              <a:rPr lang="en-US"/>
              <a:t> </a:t>
            </a:r>
            <a:r>
              <a:rPr lang="en-US" b="1" err="1"/>
              <a:t>højsvarprocent</a:t>
            </a:r>
            <a:r>
              <a:rPr lang="en-US"/>
              <a:t> </a:t>
            </a:r>
            <a:r>
              <a:rPr lang="en-US" err="1"/>
              <a:t>i</a:t>
            </a:r>
            <a:r>
              <a:rPr lang="en-US"/>
              <a:t> forhold </a:t>
            </a:r>
            <a:r>
              <a:rPr lang="en-US" err="1"/>
              <a:t>til</a:t>
            </a:r>
            <a:r>
              <a:rPr lang="en-US"/>
              <a:t> det </a:t>
            </a:r>
            <a:r>
              <a:rPr lang="en-US" err="1"/>
              <a:t>videre</a:t>
            </a:r>
            <a:r>
              <a:rPr lang="en-US"/>
              <a:t> </a:t>
            </a:r>
            <a:r>
              <a:rPr lang="en-US" err="1"/>
              <a:t>arbejdemed</a:t>
            </a:r>
            <a:r>
              <a:rPr lang="en-US"/>
              <a:t> </a:t>
            </a:r>
            <a:r>
              <a:rPr lang="en-US" err="1"/>
              <a:t>arbejdsmiljøet</a:t>
            </a:r>
            <a:endParaRPr lang="en-US"/>
          </a:p>
          <a:p>
            <a:pPr marL="285750" indent="-285750">
              <a:spcBef>
                <a:spcPts val="1000"/>
              </a:spcBef>
              <a:buFont typeface="Arial,Sans-Serif"/>
              <a:buChar char="•"/>
            </a:pPr>
            <a:r>
              <a:rPr lang="en-US" err="1"/>
              <a:t>Beslut</a:t>
            </a:r>
            <a:r>
              <a:rPr lang="en-US"/>
              <a:t> </a:t>
            </a:r>
            <a:r>
              <a:rPr lang="en-US" err="1"/>
              <a:t>i</a:t>
            </a:r>
            <a:r>
              <a:rPr lang="en-US"/>
              <a:t> Lokal MED, </a:t>
            </a:r>
            <a:r>
              <a:rPr lang="en-US" err="1"/>
              <a:t>hvordan</a:t>
            </a:r>
            <a:r>
              <a:rPr lang="en-US"/>
              <a:t> </a:t>
            </a:r>
            <a:r>
              <a:rPr lang="en-US" err="1"/>
              <a:t>processen</a:t>
            </a:r>
            <a:r>
              <a:rPr lang="en-US"/>
              <a:t> </a:t>
            </a:r>
            <a:r>
              <a:rPr lang="en-US" err="1"/>
              <a:t>skalforegå</a:t>
            </a:r>
            <a:r>
              <a:rPr lang="en-US"/>
              <a:t>, </a:t>
            </a:r>
            <a:r>
              <a:rPr lang="en-US" err="1"/>
              <a:t>og</a:t>
            </a:r>
            <a:r>
              <a:rPr lang="en-US"/>
              <a:t> </a:t>
            </a:r>
            <a:r>
              <a:rPr lang="en-US" err="1"/>
              <a:t>gennemgå</a:t>
            </a:r>
            <a:r>
              <a:rPr lang="en-US"/>
              <a:t> den </a:t>
            </a:r>
            <a:r>
              <a:rPr lang="en-US" err="1"/>
              <a:t>på</a:t>
            </a:r>
            <a:r>
              <a:rPr lang="en-US"/>
              <a:t> </a:t>
            </a:r>
            <a:r>
              <a:rPr lang="en-US" err="1"/>
              <a:t>etpersonalemøde</a:t>
            </a:r>
            <a:r>
              <a:rPr lang="en-US"/>
              <a:t>.</a:t>
            </a:r>
          </a:p>
          <a:p>
            <a:endParaRPr lang="en-US">
              <a:solidFill>
                <a:srgbClr val="00206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F188FD-1E92-4FEB-B0D3-1124C8E13F70}" type="slidenum">
              <a:rPr lang="da-DK" smtClean="0"/>
              <a:t>16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155714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972719-6561-8097-E3D3-4FD02E921B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4EF1B8E-00CD-A1C6-55F1-EEC4B4D022B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135069E-AE6D-E7B9-D484-3769028062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Frisk </a:t>
            </a:r>
            <a:r>
              <a:rPr lang="en-US" err="1"/>
              <a:t>luft</a:t>
            </a:r>
            <a:r>
              <a:rPr lang="en-US"/>
              <a:t> er </a:t>
            </a:r>
            <a:r>
              <a:rPr lang="en-US" err="1"/>
              <a:t>essentiel</a:t>
            </a:r>
            <a:r>
              <a:rPr lang="en-US"/>
              <a:t> for </a:t>
            </a:r>
            <a:r>
              <a:rPr lang="en-US" err="1"/>
              <a:t>vores</a:t>
            </a:r>
            <a:r>
              <a:rPr lang="en-US"/>
              <a:t> </a:t>
            </a:r>
            <a:r>
              <a:rPr lang="en-US" err="1"/>
              <a:t>helbred</a:t>
            </a:r>
            <a:r>
              <a:rPr lang="en-US"/>
              <a:t> </a:t>
            </a:r>
            <a:r>
              <a:rPr lang="en-US" err="1"/>
              <a:t>ogrestitution</a:t>
            </a:r>
            <a:r>
              <a:rPr lang="en-US"/>
              <a:t>… …</a:t>
            </a:r>
            <a:r>
              <a:rPr lang="en-US" err="1"/>
              <a:t>luft</a:t>
            </a:r>
            <a:r>
              <a:rPr lang="en-US"/>
              <a:t> der </a:t>
            </a:r>
            <a:r>
              <a:rPr lang="en-US" err="1"/>
              <a:t>har</a:t>
            </a:r>
            <a:r>
              <a:rPr lang="en-US"/>
              <a:t> </a:t>
            </a:r>
            <a:r>
              <a:rPr lang="en-US" err="1"/>
              <a:t>været</a:t>
            </a:r>
            <a:r>
              <a:rPr lang="en-US"/>
              <a:t> </a:t>
            </a:r>
            <a:r>
              <a:rPr lang="en-US" err="1"/>
              <a:t>indåndet</a:t>
            </a:r>
            <a:r>
              <a:rPr lang="en-US"/>
              <a:t> mange </a:t>
            </a:r>
            <a:r>
              <a:rPr lang="en-US" err="1"/>
              <a:t>gange</a:t>
            </a:r>
            <a:r>
              <a:rPr lang="en-US"/>
              <a:t>, </a:t>
            </a:r>
            <a:r>
              <a:rPr lang="en-US" err="1"/>
              <a:t>ellersom</a:t>
            </a:r>
            <a:r>
              <a:rPr lang="en-US"/>
              <a:t> er </a:t>
            </a:r>
            <a:r>
              <a:rPr lang="en-US" err="1"/>
              <a:t>stillestående</a:t>
            </a:r>
            <a:r>
              <a:rPr lang="en-US"/>
              <a:t> – </a:t>
            </a:r>
            <a:r>
              <a:rPr lang="en-US" err="1"/>
              <a:t>kan</a:t>
            </a:r>
            <a:r>
              <a:rPr lang="en-US"/>
              <a:t> </a:t>
            </a:r>
            <a:r>
              <a:rPr lang="en-US" err="1"/>
              <a:t>være</a:t>
            </a:r>
            <a:r>
              <a:rPr lang="en-US"/>
              <a:t> </a:t>
            </a:r>
            <a:r>
              <a:rPr lang="en-US" err="1"/>
              <a:t>skadelig</a:t>
            </a:r>
            <a:r>
              <a:rPr lang="en-US"/>
              <a:t> </a:t>
            </a:r>
            <a:r>
              <a:rPr lang="en-US" err="1"/>
              <a:t>og</a:t>
            </a:r>
            <a:r>
              <a:rPr lang="en-US"/>
              <a:t> </a:t>
            </a:r>
            <a:r>
              <a:rPr lang="en-US" err="1"/>
              <a:t>føre</a:t>
            </a:r>
            <a:r>
              <a:rPr lang="en-US"/>
              <a:t> </a:t>
            </a:r>
            <a:r>
              <a:rPr lang="en-US" err="1"/>
              <a:t>tilsygdom</a:t>
            </a:r>
            <a:r>
              <a:rPr lang="en-US"/>
              <a:t>.”</a:t>
            </a:r>
          </a:p>
          <a:p>
            <a:r>
              <a:rPr lang="en-US" err="1">
                <a:highlight>
                  <a:srgbClr val="FFFFFF"/>
                </a:highlight>
              </a:rPr>
              <a:t>Få</a:t>
            </a:r>
            <a:r>
              <a:rPr lang="en-US">
                <a:highlight>
                  <a:srgbClr val="FFFFFF"/>
                </a:highlight>
              </a:rPr>
              <a:t> din gratis </a:t>
            </a:r>
            <a:r>
              <a:rPr lang="en-US" err="1">
                <a:highlight>
                  <a:srgbClr val="FFFFFF"/>
                </a:highlight>
              </a:rPr>
              <a:t>influenzavaccine</a:t>
            </a:r>
            <a:r>
              <a:rPr lang="en-US">
                <a:highlight>
                  <a:srgbClr val="FFFFFF"/>
                </a:highlight>
              </a:rPr>
              <a:t> – </a:t>
            </a:r>
            <a:r>
              <a:rPr lang="en-US" err="1">
                <a:highlight>
                  <a:srgbClr val="FFFFFF"/>
                </a:highlight>
              </a:rPr>
              <a:t>og</a:t>
            </a:r>
            <a:r>
              <a:rPr lang="en-US">
                <a:highlight>
                  <a:srgbClr val="FFFFFF"/>
                </a:highlight>
              </a:rPr>
              <a:t> </a:t>
            </a:r>
            <a:r>
              <a:rPr lang="en-US" err="1">
                <a:highlight>
                  <a:srgbClr val="FFFFFF"/>
                </a:highlight>
              </a:rPr>
              <a:t>vær</a:t>
            </a:r>
            <a:r>
              <a:rPr lang="en-US">
                <a:highlight>
                  <a:srgbClr val="FFFFFF"/>
                </a:highlight>
              </a:rPr>
              <a:t> med </a:t>
            </a:r>
            <a:r>
              <a:rPr lang="en-US" err="1">
                <a:highlight>
                  <a:srgbClr val="FFFFFF"/>
                </a:highlight>
              </a:rPr>
              <a:t>til</a:t>
            </a:r>
            <a:r>
              <a:rPr lang="en-US">
                <a:highlight>
                  <a:srgbClr val="FFFFFF"/>
                </a:highlight>
              </a:rPr>
              <a:t> at passe </a:t>
            </a:r>
            <a:r>
              <a:rPr lang="en-US" err="1">
                <a:highlight>
                  <a:srgbClr val="FFFFFF"/>
                </a:highlight>
              </a:rPr>
              <a:t>på</a:t>
            </a:r>
            <a:r>
              <a:rPr lang="en-US">
                <a:highlight>
                  <a:srgbClr val="FFFFFF"/>
                </a:highlight>
              </a:rPr>
              <a:t> </a:t>
            </a:r>
            <a:r>
              <a:rPr lang="en-US" err="1">
                <a:highlight>
                  <a:srgbClr val="FFFFFF"/>
                </a:highlight>
              </a:rPr>
              <a:t>både</a:t>
            </a:r>
            <a:r>
              <a:rPr lang="en-US">
                <a:highlight>
                  <a:srgbClr val="FFFFFF"/>
                </a:highlight>
              </a:rPr>
              <a:t> dig </a:t>
            </a:r>
            <a:r>
              <a:rPr lang="en-US" err="1">
                <a:highlight>
                  <a:srgbClr val="FFFFFF"/>
                </a:highlight>
              </a:rPr>
              <a:t>selv</a:t>
            </a:r>
            <a:r>
              <a:rPr lang="en-US">
                <a:highlight>
                  <a:srgbClr val="FFFFFF"/>
                </a:highlight>
              </a:rPr>
              <a:t>, dine </a:t>
            </a:r>
            <a:r>
              <a:rPr lang="en-US" err="1">
                <a:highlight>
                  <a:srgbClr val="FFFFFF"/>
                </a:highlight>
              </a:rPr>
              <a:t>kolleger</a:t>
            </a:r>
            <a:r>
              <a:rPr lang="en-US">
                <a:highlight>
                  <a:srgbClr val="FFFFFF"/>
                </a:highlight>
              </a:rPr>
              <a:t> </a:t>
            </a:r>
            <a:r>
              <a:rPr lang="en-US" err="1">
                <a:highlight>
                  <a:srgbClr val="FFFFFF"/>
                </a:highlight>
              </a:rPr>
              <a:t>og</a:t>
            </a:r>
            <a:r>
              <a:rPr lang="en-US">
                <a:highlight>
                  <a:srgbClr val="FFFFFF"/>
                </a:highlight>
              </a:rPr>
              <a:t> </a:t>
            </a:r>
            <a:r>
              <a:rPr lang="en-US" err="1">
                <a:highlight>
                  <a:srgbClr val="FFFFFF"/>
                </a:highlight>
              </a:rPr>
              <a:t>borgerne</a:t>
            </a:r>
            <a:r>
              <a:rPr lang="en-US">
                <a:highlight>
                  <a:srgbClr val="FFFFFF"/>
                </a:highlight>
              </a:rPr>
              <a:t>. </a:t>
            </a:r>
            <a:r>
              <a:rPr lang="da-DK">
                <a:highlight>
                  <a:srgbClr val="FFFFFF"/>
                </a:highlight>
              </a:rPr>
              <a:t>Vaccinationen foregår anonymt, og det eneste, du skal huske, er at medbringe dit gule sygesikringskort. Alle ledere får tilsendt et link til en plakat med en QR-kode, hvor du kan tilmelde dig – hold øje med plakaten på arbejdspladsen.</a:t>
            </a:r>
            <a:endParaRPr lang="en-US"/>
          </a:p>
          <a:p>
            <a:endParaRPr lang="en-US">
              <a:latin typeface="Calibri"/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D324C0-5FEA-7A9F-46FD-018FF42EA3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F188FD-1E92-4FEB-B0D3-1124C8E13F70}" type="slidenum">
              <a:rPr lang="da-DK" smtClean="0"/>
              <a:t>18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104515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9A01F8-724D-CE14-781E-7C46EDE034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E6C4862-6982-A884-8EBB-B42040B490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525DD03-0FB5-0BC9-5A66-C095001068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Mads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657183-1640-7B7C-E338-29D040CAD8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188948-C786-8B4D-9A2B-33588A78BAC3}" type="slidenum">
              <a:rPr lang="da-DK" smtClean="0"/>
              <a:t>19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69594934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err="1">
                <a:hlinkClick r:id="rId3"/>
              </a:rPr>
              <a:t>Evaluering</a:t>
            </a:r>
            <a:r>
              <a:rPr lang="en-US">
                <a:hlinkClick r:id="rId3"/>
              </a:rPr>
              <a:t> Kort </a:t>
            </a:r>
            <a:r>
              <a:rPr lang="en-US" err="1">
                <a:hlinkClick r:id="rId3"/>
              </a:rPr>
              <a:t>og</a:t>
            </a:r>
            <a:r>
              <a:rPr lang="en-US">
                <a:hlinkClick r:id="rId3"/>
              </a:rPr>
              <a:t> </a:t>
            </a:r>
            <a:r>
              <a:rPr lang="en-US" err="1">
                <a:hlinkClick r:id="rId3"/>
              </a:rPr>
              <a:t>vigtigt</a:t>
            </a:r>
            <a:r>
              <a:rPr lang="en-US">
                <a:hlinkClick r:id="rId3"/>
              </a:rPr>
              <a:t> 2 – </a:t>
            </a:r>
            <a:r>
              <a:rPr lang="en-US" err="1">
                <a:hlinkClick r:id="rId3"/>
              </a:rPr>
              <a:t>Udfyld</a:t>
            </a:r>
            <a:r>
              <a:rPr lang="en-US">
                <a:hlinkClick r:id="rId3"/>
              </a:rPr>
              <a:t> formular</a:t>
            </a:r>
            <a:endParaRPr lang="en-US"/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F188FD-1E92-4FEB-B0D3-1124C8E13F70}" type="slidenum">
              <a:rPr lang="da-DK" smtClean="0"/>
              <a:t>22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6260434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188948-C786-8B4D-9A2B-33588A78BAC3}" type="slidenum">
              <a:rPr lang="da-DK" smtClean="0"/>
              <a:t>23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65572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Mads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188948-C786-8B4D-9A2B-33588A78BAC3}" type="slidenum">
              <a:rPr lang="da-DK" smtClean="0"/>
              <a:t>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620700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Mads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188948-C786-8B4D-9A2B-33588A78BAC3}" type="slidenum">
              <a:rPr lang="da-DK" smtClean="0"/>
              <a:t>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662630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Mads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188948-C786-8B4D-9A2B-33588A78BAC3}" type="slidenum">
              <a:rPr lang="da-DK" smtClean="0"/>
              <a:t>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535108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Frisk </a:t>
            </a:r>
            <a:r>
              <a:rPr lang="en-US" err="1"/>
              <a:t>luft</a:t>
            </a:r>
            <a:r>
              <a:rPr lang="en-US"/>
              <a:t> er </a:t>
            </a:r>
            <a:r>
              <a:rPr lang="en-US" err="1"/>
              <a:t>essentiel</a:t>
            </a:r>
            <a:r>
              <a:rPr lang="en-US"/>
              <a:t> for </a:t>
            </a:r>
            <a:r>
              <a:rPr lang="en-US" err="1"/>
              <a:t>vores</a:t>
            </a:r>
            <a:r>
              <a:rPr lang="en-US"/>
              <a:t> </a:t>
            </a:r>
            <a:r>
              <a:rPr lang="en-US" err="1"/>
              <a:t>helbred</a:t>
            </a:r>
            <a:r>
              <a:rPr lang="en-US"/>
              <a:t> </a:t>
            </a:r>
            <a:r>
              <a:rPr lang="en-US" err="1"/>
              <a:t>ogrestitution</a:t>
            </a:r>
            <a:r>
              <a:rPr lang="en-US"/>
              <a:t>… …</a:t>
            </a:r>
            <a:r>
              <a:rPr lang="en-US" err="1"/>
              <a:t>luft</a:t>
            </a:r>
            <a:r>
              <a:rPr lang="en-US"/>
              <a:t> der </a:t>
            </a:r>
            <a:r>
              <a:rPr lang="en-US" err="1"/>
              <a:t>har</a:t>
            </a:r>
            <a:r>
              <a:rPr lang="en-US"/>
              <a:t> </a:t>
            </a:r>
            <a:r>
              <a:rPr lang="en-US" err="1"/>
              <a:t>været</a:t>
            </a:r>
            <a:r>
              <a:rPr lang="en-US"/>
              <a:t> </a:t>
            </a:r>
            <a:r>
              <a:rPr lang="en-US" err="1"/>
              <a:t>indåndet</a:t>
            </a:r>
            <a:r>
              <a:rPr lang="en-US"/>
              <a:t> mange </a:t>
            </a:r>
            <a:r>
              <a:rPr lang="en-US" err="1"/>
              <a:t>gange</a:t>
            </a:r>
            <a:r>
              <a:rPr lang="en-US"/>
              <a:t>, </a:t>
            </a:r>
            <a:r>
              <a:rPr lang="en-US" err="1"/>
              <a:t>ellersom</a:t>
            </a:r>
            <a:r>
              <a:rPr lang="en-US"/>
              <a:t> er </a:t>
            </a:r>
            <a:r>
              <a:rPr lang="en-US" err="1"/>
              <a:t>stillestående</a:t>
            </a:r>
            <a:r>
              <a:rPr lang="en-US"/>
              <a:t> – </a:t>
            </a:r>
            <a:r>
              <a:rPr lang="en-US" err="1"/>
              <a:t>kan</a:t>
            </a:r>
            <a:r>
              <a:rPr lang="en-US"/>
              <a:t> </a:t>
            </a:r>
            <a:r>
              <a:rPr lang="en-US" err="1"/>
              <a:t>være</a:t>
            </a:r>
            <a:r>
              <a:rPr lang="en-US"/>
              <a:t> </a:t>
            </a:r>
            <a:r>
              <a:rPr lang="en-US" err="1"/>
              <a:t>skadelig</a:t>
            </a:r>
            <a:r>
              <a:rPr lang="en-US"/>
              <a:t> </a:t>
            </a:r>
            <a:r>
              <a:rPr lang="en-US" err="1"/>
              <a:t>og</a:t>
            </a:r>
            <a:r>
              <a:rPr lang="en-US"/>
              <a:t> </a:t>
            </a:r>
            <a:r>
              <a:rPr lang="en-US" err="1"/>
              <a:t>føre</a:t>
            </a:r>
            <a:r>
              <a:rPr lang="en-US"/>
              <a:t> </a:t>
            </a:r>
            <a:r>
              <a:rPr lang="en-US" err="1"/>
              <a:t>tilsygdom</a:t>
            </a:r>
            <a:r>
              <a:rPr lang="en-US"/>
              <a:t>.”</a:t>
            </a:r>
          </a:p>
          <a:p>
            <a:r>
              <a:rPr lang="en-US" err="1">
                <a:highlight>
                  <a:srgbClr val="FFFFFF"/>
                </a:highlight>
              </a:rPr>
              <a:t>Få</a:t>
            </a:r>
            <a:r>
              <a:rPr lang="en-US">
                <a:highlight>
                  <a:srgbClr val="FFFFFF"/>
                </a:highlight>
              </a:rPr>
              <a:t> din gratis </a:t>
            </a:r>
            <a:r>
              <a:rPr lang="en-US" err="1">
                <a:highlight>
                  <a:srgbClr val="FFFFFF"/>
                </a:highlight>
              </a:rPr>
              <a:t>influenzavaccine</a:t>
            </a:r>
            <a:r>
              <a:rPr lang="en-US">
                <a:highlight>
                  <a:srgbClr val="FFFFFF"/>
                </a:highlight>
              </a:rPr>
              <a:t> – </a:t>
            </a:r>
            <a:r>
              <a:rPr lang="en-US" err="1">
                <a:highlight>
                  <a:srgbClr val="FFFFFF"/>
                </a:highlight>
              </a:rPr>
              <a:t>og</a:t>
            </a:r>
            <a:r>
              <a:rPr lang="en-US">
                <a:highlight>
                  <a:srgbClr val="FFFFFF"/>
                </a:highlight>
              </a:rPr>
              <a:t> </a:t>
            </a:r>
            <a:r>
              <a:rPr lang="en-US" err="1">
                <a:highlight>
                  <a:srgbClr val="FFFFFF"/>
                </a:highlight>
              </a:rPr>
              <a:t>vær</a:t>
            </a:r>
            <a:r>
              <a:rPr lang="en-US">
                <a:highlight>
                  <a:srgbClr val="FFFFFF"/>
                </a:highlight>
              </a:rPr>
              <a:t> med </a:t>
            </a:r>
            <a:r>
              <a:rPr lang="en-US" err="1">
                <a:highlight>
                  <a:srgbClr val="FFFFFF"/>
                </a:highlight>
              </a:rPr>
              <a:t>til</a:t>
            </a:r>
            <a:r>
              <a:rPr lang="en-US">
                <a:highlight>
                  <a:srgbClr val="FFFFFF"/>
                </a:highlight>
              </a:rPr>
              <a:t> at passe </a:t>
            </a:r>
            <a:r>
              <a:rPr lang="en-US" err="1">
                <a:highlight>
                  <a:srgbClr val="FFFFFF"/>
                </a:highlight>
              </a:rPr>
              <a:t>på</a:t>
            </a:r>
            <a:r>
              <a:rPr lang="en-US">
                <a:highlight>
                  <a:srgbClr val="FFFFFF"/>
                </a:highlight>
              </a:rPr>
              <a:t> </a:t>
            </a:r>
            <a:r>
              <a:rPr lang="en-US" err="1">
                <a:highlight>
                  <a:srgbClr val="FFFFFF"/>
                </a:highlight>
              </a:rPr>
              <a:t>både</a:t>
            </a:r>
            <a:r>
              <a:rPr lang="en-US">
                <a:highlight>
                  <a:srgbClr val="FFFFFF"/>
                </a:highlight>
              </a:rPr>
              <a:t> dig </a:t>
            </a:r>
            <a:r>
              <a:rPr lang="en-US" err="1">
                <a:highlight>
                  <a:srgbClr val="FFFFFF"/>
                </a:highlight>
              </a:rPr>
              <a:t>selv</a:t>
            </a:r>
            <a:r>
              <a:rPr lang="en-US">
                <a:highlight>
                  <a:srgbClr val="FFFFFF"/>
                </a:highlight>
              </a:rPr>
              <a:t>, dine </a:t>
            </a:r>
            <a:r>
              <a:rPr lang="en-US" err="1">
                <a:highlight>
                  <a:srgbClr val="FFFFFF"/>
                </a:highlight>
              </a:rPr>
              <a:t>kolleger</a:t>
            </a:r>
            <a:r>
              <a:rPr lang="en-US">
                <a:highlight>
                  <a:srgbClr val="FFFFFF"/>
                </a:highlight>
              </a:rPr>
              <a:t> </a:t>
            </a:r>
            <a:r>
              <a:rPr lang="en-US" err="1">
                <a:highlight>
                  <a:srgbClr val="FFFFFF"/>
                </a:highlight>
              </a:rPr>
              <a:t>og</a:t>
            </a:r>
            <a:r>
              <a:rPr lang="en-US">
                <a:highlight>
                  <a:srgbClr val="FFFFFF"/>
                </a:highlight>
              </a:rPr>
              <a:t> </a:t>
            </a:r>
            <a:r>
              <a:rPr lang="en-US" err="1">
                <a:highlight>
                  <a:srgbClr val="FFFFFF"/>
                </a:highlight>
              </a:rPr>
              <a:t>borgerne</a:t>
            </a:r>
            <a:r>
              <a:rPr lang="en-US">
                <a:highlight>
                  <a:srgbClr val="FFFFFF"/>
                </a:highlight>
              </a:rPr>
              <a:t>. </a:t>
            </a:r>
            <a:r>
              <a:rPr lang="da-DK">
                <a:highlight>
                  <a:srgbClr val="FFFFFF"/>
                </a:highlight>
              </a:rPr>
              <a:t>Vaccinationen foregår anonymt, og det eneste, du skal huske, er at medbringe dit gule sygesikringskort. Alle ledere får tilsendt et link til en plakat med en QR-kode, hvor du kan tilmelde dig – hold øje med plakaten på arbejdspladsen.</a:t>
            </a:r>
            <a:endParaRPr lang="en-US"/>
          </a:p>
          <a:p>
            <a:endParaRPr lang="en-US">
              <a:latin typeface="Calibri"/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F188FD-1E92-4FEB-B0D3-1124C8E13F70}" type="slidenum">
              <a:rPr lang="da-DK" smtClean="0"/>
              <a:t>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161591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C469D2-669F-C80D-3A21-96FAD749C0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65F2A13-3C07-7547-426D-4BB7BE2003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49E6DCD-5140-E6D5-B666-9D36FC14D7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Mads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ADD70D-4E33-21F4-37E7-AAF6BDFF4CD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188948-C786-8B4D-9A2B-33588A78BAC3}" type="slidenum">
              <a:rPr lang="da-DK" smtClean="0"/>
              <a:t>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870854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971B6A-19A1-2732-848A-9550195A6B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E2F11EF-90B5-EC88-83D0-D64307C3C3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0603F06-822C-6B32-188E-4246A73AE6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Mads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A599A4-C9DA-B8E4-BDB9-798F9231FAE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188948-C786-8B4D-9A2B-33588A78BAC3}" type="slidenum">
              <a:rPr lang="da-DK" smtClean="0"/>
              <a:t>11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753621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E85AF0-6267-C794-A73B-2EAE95952E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93C0BBB-2E48-DDD3-3B52-FC32EEC363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656B953-9B2E-9C6A-10AD-DD8C4EC1B4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Mads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466A95-143B-2EDF-F44C-CBC4554460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188948-C786-8B4D-9A2B-33588A78BAC3}" type="slidenum">
              <a:rPr lang="da-DK" smtClean="0"/>
              <a:t>12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851890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F7A98A-F484-88AB-DCFC-C169818F5B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94AD628-C939-D09A-ED6B-4444245286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E608CA2-9D3B-C0B1-AA29-66A19F6D51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Mads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1811B9-B290-D81E-999C-3735CA491F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188948-C786-8B4D-9A2B-33588A78BAC3}" type="slidenum">
              <a:rPr lang="da-DK" smtClean="0"/>
              <a:t>13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325656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03971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ors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g object 16">
            <a:extLst>
              <a:ext uri="{FF2B5EF4-FFF2-40B4-BE49-F238E27FC236}">
                <a16:creationId xmlns:a16="http://schemas.microsoft.com/office/drawing/2014/main" id="{EC44EA90-81BB-032A-2023-3F5721CF5AC8}"/>
              </a:ext>
            </a:extLst>
          </p:cNvPr>
          <p:cNvSpPr/>
          <p:nvPr userDrawn="1"/>
        </p:nvSpPr>
        <p:spPr>
          <a:xfrm>
            <a:off x="0" y="0"/>
            <a:ext cx="12192000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04274"/>
          </a:solidFill>
        </p:spPr>
        <p:txBody>
          <a:bodyPr wrap="square" lIns="0" tIns="0" rIns="0" bIns="0" rtlCol="0"/>
          <a:lstStyle/>
          <a:p>
            <a:endParaRPr sz="1092">
              <a:solidFill>
                <a:srgbClr val="004274"/>
              </a:solidFill>
            </a:endParaRPr>
          </a:p>
        </p:txBody>
      </p:sp>
      <p:sp>
        <p:nvSpPr>
          <p:cNvPr id="10" name="Pladsholder til tekst 9">
            <a:extLst>
              <a:ext uri="{FF2B5EF4-FFF2-40B4-BE49-F238E27FC236}">
                <a16:creationId xmlns:a16="http://schemas.microsoft.com/office/drawing/2014/main" id="{AC9177C5-4CA8-E44A-75FF-9F90BBAB09B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97764" y="2761550"/>
            <a:ext cx="5942812" cy="667450"/>
          </a:xfrm>
          <a:prstGeom prst="rect">
            <a:avLst/>
          </a:prstGeom>
        </p:spPr>
        <p:txBody>
          <a:bodyPr/>
          <a:lstStyle>
            <a:lvl1pPr>
              <a:defRPr sz="3578" b="1" i="0">
                <a:solidFill>
                  <a:schemeClr val="bg1"/>
                </a:solidFill>
                <a:latin typeface="Montserrat Black" pitchFamily="2" charset="77"/>
              </a:defRPr>
            </a:lvl1pPr>
            <a:lvl2pPr>
              <a:defRPr sz="4791" b="1" i="0">
                <a:latin typeface="Montserrat Black" pitchFamily="2" charset="77"/>
              </a:defRPr>
            </a:lvl2pPr>
            <a:lvl3pPr>
              <a:defRPr sz="4791" b="1" i="0">
                <a:latin typeface="Montserrat Black" pitchFamily="2" charset="77"/>
              </a:defRPr>
            </a:lvl3pPr>
            <a:lvl4pPr>
              <a:defRPr sz="4791" b="1" i="0">
                <a:latin typeface="Montserrat Black" pitchFamily="2" charset="77"/>
              </a:defRPr>
            </a:lvl4pPr>
            <a:lvl5pPr>
              <a:defRPr sz="4791" b="1" i="0">
                <a:latin typeface="Montserrat Black" pitchFamily="2" charset="77"/>
              </a:defRPr>
            </a:lvl5pPr>
          </a:lstStyle>
          <a:p>
            <a:pPr lvl="0"/>
            <a:r>
              <a:rPr lang="da-DK"/>
              <a:t>Forsidemulighed 3</a:t>
            </a:r>
          </a:p>
        </p:txBody>
      </p:sp>
      <p:sp>
        <p:nvSpPr>
          <p:cNvPr id="12" name="Pladsholder til tekst 11">
            <a:extLst>
              <a:ext uri="{FF2B5EF4-FFF2-40B4-BE49-F238E27FC236}">
                <a16:creationId xmlns:a16="http://schemas.microsoft.com/office/drawing/2014/main" id="{FDDD96FD-7A5B-10AA-7033-80924E9396F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91904" y="3336584"/>
            <a:ext cx="5948672" cy="872046"/>
          </a:xfrm>
          <a:prstGeom prst="rect">
            <a:avLst/>
          </a:prstGeom>
        </p:spPr>
        <p:txBody>
          <a:bodyPr/>
          <a:lstStyle>
            <a:lvl1pPr>
              <a:defRPr sz="2789" b="0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pPr lvl="0"/>
            <a:r>
              <a:rPr lang="da-DK" err="1"/>
              <a:t>Lorem</a:t>
            </a:r>
            <a:r>
              <a:rPr lang="da-DK"/>
              <a:t> </a:t>
            </a:r>
            <a:r>
              <a:rPr lang="da-DK" err="1"/>
              <a:t>ipsum</a:t>
            </a:r>
            <a:r>
              <a:rPr lang="da-DK"/>
              <a:t> </a:t>
            </a:r>
            <a:r>
              <a:rPr lang="da-DK" err="1"/>
              <a:t>dolor</a:t>
            </a:r>
            <a:r>
              <a:rPr lang="da-DK"/>
              <a:t> sit </a:t>
            </a:r>
            <a:r>
              <a:rPr lang="da-DK" err="1"/>
              <a:t>amet</a:t>
            </a:r>
            <a:endParaRPr lang="da-DK"/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6FC209FE-2D7C-189C-B077-019B963A690F}"/>
              </a:ext>
            </a:extLst>
          </p:cNvPr>
          <p:cNvPicPr>
            <a:picLocks noChangeAspect="1"/>
          </p:cNvPicPr>
          <p:nvPr userDrawn="1"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0754426" y="139715"/>
            <a:ext cx="1274693" cy="442425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8A96F8F8-9F4E-5C4F-1F06-953E73696F5F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l="71522"/>
          <a:stretch/>
        </p:blipFill>
        <p:spPr>
          <a:xfrm>
            <a:off x="1873183" y="1795919"/>
            <a:ext cx="2679546" cy="3265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2945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ekst og objekt 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45348F37-30EB-0A98-C569-A553F3A6A26D}"/>
              </a:ext>
            </a:extLst>
          </p:cNvPr>
          <p:cNvSpPr/>
          <p:nvPr userDrawn="1"/>
        </p:nvSpPr>
        <p:spPr>
          <a:xfrm>
            <a:off x="-1" y="0"/>
            <a:ext cx="6095485" cy="6858000"/>
          </a:xfrm>
          <a:prstGeom prst="rect">
            <a:avLst/>
          </a:prstGeom>
          <a:solidFill>
            <a:srgbClr val="00427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092"/>
          </a:p>
        </p:txBody>
      </p:sp>
      <p:sp>
        <p:nvSpPr>
          <p:cNvPr id="7" name="Holder 3">
            <a:extLst>
              <a:ext uri="{FF2B5EF4-FFF2-40B4-BE49-F238E27FC236}">
                <a16:creationId xmlns:a16="http://schemas.microsoft.com/office/drawing/2014/main" id="{A5C2698C-BCEA-C08E-C695-5EBCA23554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13133" y="0"/>
            <a:ext cx="5862730" cy="7755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tekst 2">
            <a:extLst>
              <a:ext uri="{FF2B5EF4-FFF2-40B4-BE49-F238E27FC236}">
                <a16:creationId xmlns:a16="http://schemas.microsoft.com/office/drawing/2014/main" id="{BA698535-0249-A51C-1A33-28F15F9ED97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7947" y="2182532"/>
            <a:ext cx="4713521" cy="366870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13" b="0" i="0">
                <a:solidFill>
                  <a:schemeClr val="bg1"/>
                </a:solidFill>
                <a:latin typeface="Montserrat" pitchFamily="2" charset="77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0525" indent="-173279">
              <a:buFont typeface="Arial" panose="020B0604020202020204" pitchFamily="34" charset="0"/>
              <a:buChar char="•"/>
              <a:defRPr sz="1213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727771" indent="-173279">
              <a:buFont typeface="Arial" panose="020B0604020202020204" pitchFamily="34" charset="0"/>
              <a:buChar char="•"/>
              <a:defRPr sz="1213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005017" indent="-173279">
              <a:buFont typeface="Arial" panose="020B0604020202020204" pitchFamily="34" charset="0"/>
              <a:buChar char="•"/>
              <a:defRPr sz="1213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82263" indent="-173279">
              <a:buFont typeface="Arial" panose="020B0604020202020204" pitchFamily="34" charset="0"/>
              <a:buChar char="•"/>
              <a:defRPr sz="1213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da-DK" err="1"/>
              <a:t>Lorem</a:t>
            </a:r>
            <a:r>
              <a:rPr lang="da-DK"/>
              <a:t> </a:t>
            </a:r>
            <a:r>
              <a:rPr lang="da-DK" err="1"/>
              <a:t>ipsum</a:t>
            </a:r>
            <a:endParaRPr lang="da-DK"/>
          </a:p>
        </p:txBody>
      </p:sp>
      <p:sp>
        <p:nvSpPr>
          <p:cNvPr id="6" name="Pladsholder til tekst 4">
            <a:extLst>
              <a:ext uri="{FF2B5EF4-FFF2-40B4-BE49-F238E27FC236}">
                <a16:creationId xmlns:a16="http://schemas.microsoft.com/office/drawing/2014/main" id="{2FA1733C-44EB-63C4-AAF0-E1A92625DD8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25764" y="1355670"/>
            <a:ext cx="4713521" cy="785532"/>
          </a:xfrm>
          <a:prstGeom prst="rect">
            <a:avLst/>
          </a:prstGeom>
        </p:spPr>
        <p:txBody>
          <a:bodyPr/>
          <a:lstStyle>
            <a:lvl1pPr>
              <a:defRPr sz="3638" b="1" i="0">
                <a:solidFill>
                  <a:schemeClr val="bg1"/>
                </a:solidFill>
                <a:latin typeface="Montserrat Black" pitchFamily="2" charset="77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da-DK"/>
              <a:t>Overskrift</a:t>
            </a:r>
          </a:p>
        </p:txBody>
      </p:sp>
      <p:sp>
        <p:nvSpPr>
          <p:cNvPr id="2" name="bg object 16">
            <a:extLst>
              <a:ext uri="{FF2B5EF4-FFF2-40B4-BE49-F238E27FC236}">
                <a16:creationId xmlns:a16="http://schemas.microsoft.com/office/drawing/2014/main" id="{5D9AE9E8-8113-5781-4494-4B06FB431900}"/>
              </a:ext>
            </a:extLst>
          </p:cNvPr>
          <p:cNvSpPr/>
          <p:nvPr userDrawn="1"/>
        </p:nvSpPr>
        <p:spPr>
          <a:xfrm>
            <a:off x="11973680" y="0"/>
            <a:ext cx="218320" cy="6857615"/>
          </a:xfrm>
          <a:custGeom>
            <a:avLst/>
            <a:gdLst/>
            <a:ahLst/>
            <a:cxnLst/>
            <a:rect l="l" t="t" r="r" b="b"/>
            <a:pathLst>
              <a:path w="354965" h="11308715">
                <a:moveTo>
                  <a:pt x="0" y="0"/>
                </a:moveTo>
                <a:lnTo>
                  <a:pt x="0" y="11308555"/>
                </a:lnTo>
                <a:lnTo>
                  <a:pt x="354447" y="11308555"/>
                </a:lnTo>
                <a:lnTo>
                  <a:pt x="354447" y="0"/>
                </a:lnTo>
                <a:lnTo>
                  <a:pt x="0" y="0"/>
                </a:lnTo>
                <a:close/>
              </a:path>
            </a:pathLst>
          </a:custGeom>
          <a:solidFill>
            <a:srgbClr val="004274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D4804BFA-10FA-6EFE-E1C1-3B2192D68BF9}"/>
              </a:ext>
            </a:extLst>
          </p:cNvPr>
          <p:cNvPicPr>
            <a:picLocks noChangeAspect="1"/>
          </p:cNvPicPr>
          <p:nvPr userDrawn="1"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536106" y="139715"/>
            <a:ext cx="1274694" cy="44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4077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Dagsorden/indhold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dsholder til tekst 2">
            <a:extLst>
              <a:ext uri="{FF2B5EF4-FFF2-40B4-BE49-F238E27FC236}">
                <a16:creationId xmlns:a16="http://schemas.microsoft.com/office/drawing/2014/main" id="{75D4CF59-C96E-F6DD-A286-BDAB803E079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75745" y="2440643"/>
            <a:ext cx="6993658" cy="3668702"/>
          </a:xfrm>
          <a:prstGeom prst="rect">
            <a:avLst/>
          </a:prstGeom>
        </p:spPr>
        <p:txBody>
          <a:bodyPr/>
          <a:lstStyle>
            <a:lvl1pPr marL="277246" indent="-277246">
              <a:lnSpc>
                <a:spcPct val="200000"/>
              </a:lnSpc>
              <a:buFont typeface="+mj-lt"/>
              <a:buAutoNum type="arabicPeriod"/>
              <a:defRPr sz="1213" b="0" i="0">
                <a:solidFill>
                  <a:srgbClr val="004274"/>
                </a:solidFill>
                <a:latin typeface="Montserrat" pitchFamily="2" charset="77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0525" indent="-173279">
              <a:buFont typeface="Arial" panose="020B0604020202020204" pitchFamily="34" charset="0"/>
              <a:buChar char="•"/>
              <a:defRPr sz="1213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727771" indent="-173279">
              <a:buFont typeface="Arial" panose="020B0604020202020204" pitchFamily="34" charset="0"/>
              <a:buChar char="•"/>
              <a:defRPr sz="1213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005017" indent="-173279">
              <a:buFont typeface="Arial" panose="020B0604020202020204" pitchFamily="34" charset="0"/>
              <a:buChar char="•"/>
              <a:defRPr sz="1213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82263" indent="-173279">
              <a:buFont typeface="Arial" panose="020B0604020202020204" pitchFamily="34" charset="0"/>
              <a:buChar char="•"/>
              <a:defRPr sz="1213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da-DK" err="1"/>
              <a:t>Lorem</a:t>
            </a:r>
            <a:r>
              <a:rPr lang="da-DK"/>
              <a:t> </a:t>
            </a:r>
            <a:r>
              <a:rPr lang="da-DK" err="1"/>
              <a:t>ipsum</a:t>
            </a:r>
            <a:endParaRPr lang="da-DK"/>
          </a:p>
        </p:txBody>
      </p:sp>
      <p:sp>
        <p:nvSpPr>
          <p:cNvPr id="8" name="Pladsholder til tekst 4">
            <a:extLst>
              <a:ext uri="{FF2B5EF4-FFF2-40B4-BE49-F238E27FC236}">
                <a16:creationId xmlns:a16="http://schemas.microsoft.com/office/drawing/2014/main" id="{311EF355-C4C9-52DD-7D98-3EFC002EFF8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73561" y="1355670"/>
            <a:ext cx="6993658" cy="785532"/>
          </a:xfrm>
          <a:prstGeom prst="rect">
            <a:avLst/>
          </a:prstGeom>
        </p:spPr>
        <p:txBody>
          <a:bodyPr/>
          <a:lstStyle>
            <a:lvl1pPr>
              <a:defRPr sz="3638" b="1" i="0">
                <a:solidFill>
                  <a:srgbClr val="004274"/>
                </a:solidFill>
                <a:latin typeface="Montserrat Black" pitchFamily="2" charset="77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da-DK"/>
              <a:t>Dagsorden/indhold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72B3BD51-E8E1-68F6-2A5E-26AB10328FE3}"/>
              </a:ext>
            </a:extLst>
          </p:cNvPr>
          <p:cNvPicPr>
            <a:picLocks noChangeAspect="1"/>
          </p:cNvPicPr>
          <p:nvPr userDrawn="1"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754426" y="139715"/>
            <a:ext cx="1274694" cy="44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754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Objekt og tekst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C8514D92-BDA6-F697-6CB9-7775DA499C3D}"/>
              </a:ext>
            </a:extLst>
          </p:cNvPr>
          <p:cNvSpPr/>
          <p:nvPr userDrawn="1"/>
        </p:nvSpPr>
        <p:spPr>
          <a:xfrm>
            <a:off x="6112950" y="0"/>
            <a:ext cx="6079051" cy="6858000"/>
          </a:xfrm>
          <a:prstGeom prst="rect">
            <a:avLst/>
          </a:prstGeom>
          <a:solidFill>
            <a:srgbClr val="00427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092"/>
          </a:p>
        </p:txBody>
      </p:sp>
      <p:sp>
        <p:nvSpPr>
          <p:cNvPr id="2" name="Pladsholder til tekst 2">
            <a:extLst>
              <a:ext uri="{FF2B5EF4-FFF2-40B4-BE49-F238E27FC236}">
                <a16:creationId xmlns:a16="http://schemas.microsoft.com/office/drawing/2014/main" id="{EC0E36C0-5080-56AC-ED24-98C119D1990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37559" y="2182532"/>
            <a:ext cx="4713521" cy="366870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13" b="0" i="0">
                <a:solidFill>
                  <a:schemeClr val="bg1"/>
                </a:solidFill>
                <a:latin typeface="Montserrat" pitchFamily="2" charset="77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0525" indent="-173279">
              <a:buFont typeface="Arial" panose="020B0604020202020204" pitchFamily="34" charset="0"/>
              <a:buChar char="•"/>
              <a:defRPr sz="1213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727771" indent="-173279">
              <a:buFont typeface="Arial" panose="020B0604020202020204" pitchFamily="34" charset="0"/>
              <a:buChar char="•"/>
              <a:defRPr sz="1213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005017" indent="-173279">
              <a:buFont typeface="Arial" panose="020B0604020202020204" pitchFamily="34" charset="0"/>
              <a:buChar char="•"/>
              <a:defRPr sz="1213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82263" indent="-173279">
              <a:buFont typeface="Arial" panose="020B0604020202020204" pitchFamily="34" charset="0"/>
              <a:buChar char="•"/>
              <a:defRPr sz="1213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da-DK" err="1"/>
              <a:t>Lorem</a:t>
            </a:r>
            <a:r>
              <a:rPr lang="da-DK"/>
              <a:t> </a:t>
            </a:r>
            <a:r>
              <a:rPr lang="da-DK" err="1"/>
              <a:t>ipsum</a:t>
            </a:r>
            <a:endParaRPr lang="da-DK"/>
          </a:p>
        </p:txBody>
      </p:sp>
      <p:sp>
        <p:nvSpPr>
          <p:cNvPr id="3" name="Pladsholder til tekst 4">
            <a:extLst>
              <a:ext uri="{FF2B5EF4-FFF2-40B4-BE49-F238E27FC236}">
                <a16:creationId xmlns:a16="http://schemas.microsoft.com/office/drawing/2014/main" id="{C82F5845-26BA-6C23-C1E1-53861E15C7D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35376" y="1355670"/>
            <a:ext cx="4713521" cy="785532"/>
          </a:xfrm>
          <a:prstGeom prst="rect">
            <a:avLst/>
          </a:prstGeom>
        </p:spPr>
        <p:txBody>
          <a:bodyPr/>
          <a:lstStyle>
            <a:lvl1pPr>
              <a:defRPr sz="3638" b="1" i="0">
                <a:solidFill>
                  <a:schemeClr val="bg1"/>
                </a:solidFill>
                <a:latin typeface="Montserrat Black" pitchFamily="2" charset="77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da-DK"/>
              <a:t>Overskrift</a:t>
            </a:r>
          </a:p>
        </p:txBody>
      </p:sp>
      <p:sp>
        <p:nvSpPr>
          <p:cNvPr id="4" name="Holder 3">
            <a:extLst>
              <a:ext uri="{FF2B5EF4-FFF2-40B4-BE49-F238E27FC236}">
                <a16:creationId xmlns:a16="http://schemas.microsoft.com/office/drawing/2014/main" id="{042017C9-0F3E-A8BF-E4E8-D0D6B88895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-1" y="0"/>
            <a:ext cx="6112950" cy="7755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EC42C0ED-24C9-2232-64B3-A62EE86232A0}"/>
              </a:ext>
            </a:extLst>
          </p:cNvPr>
          <p:cNvPicPr>
            <a:picLocks noChangeAspect="1"/>
          </p:cNvPicPr>
          <p:nvPr userDrawn="1"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0754426" y="139715"/>
            <a:ext cx="1274693" cy="44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864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kst og objekt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45348F37-30EB-0A98-C569-A553F3A6A26D}"/>
              </a:ext>
            </a:extLst>
          </p:cNvPr>
          <p:cNvSpPr/>
          <p:nvPr userDrawn="1"/>
        </p:nvSpPr>
        <p:spPr>
          <a:xfrm>
            <a:off x="-1" y="0"/>
            <a:ext cx="6095485" cy="6858000"/>
          </a:xfrm>
          <a:prstGeom prst="rect">
            <a:avLst/>
          </a:prstGeom>
          <a:solidFill>
            <a:srgbClr val="00427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7" name="Holder 3">
            <a:extLst>
              <a:ext uri="{FF2B5EF4-FFF2-40B4-BE49-F238E27FC236}">
                <a16:creationId xmlns:a16="http://schemas.microsoft.com/office/drawing/2014/main" id="{A5C2698C-BCEA-C08E-C695-5EBCA23554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13133" y="0"/>
            <a:ext cx="6078867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tekst 2">
            <a:extLst>
              <a:ext uri="{FF2B5EF4-FFF2-40B4-BE49-F238E27FC236}">
                <a16:creationId xmlns:a16="http://schemas.microsoft.com/office/drawing/2014/main" id="{BA698535-0249-A51C-1A33-28F15F9ED97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7947" y="2182532"/>
            <a:ext cx="4713521" cy="366870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13" b="0" i="0">
                <a:solidFill>
                  <a:schemeClr val="bg1"/>
                </a:solidFill>
                <a:latin typeface="Montserrat" pitchFamily="2" charset="77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0525" indent="-173279">
              <a:buFont typeface="Arial" panose="020B0604020202020204" pitchFamily="34" charset="0"/>
              <a:buChar char="•"/>
              <a:defRPr sz="1213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727771" indent="-173279">
              <a:buFont typeface="Arial" panose="020B0604020202020204" pitchFamily="34" charset="0"/>
              <a:buChar char="•"/>
              <a:defRPr sz="1213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005017" indent="-173279">
              <a:buFont typeface="Arial" panose="020B0604020202020204" pitchFamily="34" charset="0"/>
              <a:buChar char="•"/>
              <a:defRPr sz="1213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82263" indent="-173279">
              <a:buFont typeface="Arial" panose="020B0604020202020204" pitchFamily="34" charset="0"/>
              <a:buChar char="•"/>
              <a:defRPr sz="1213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da-DK" err="1"/>
              <a:t>Lorem</a:t>
            </a:r>
            <a:r>
              <a:rPr lang="da-DK"/>
              <a:t> </a:t>
            </a:r>
            <a:r>
              <a:rPr lang="da-DK" err="1"/>
              <a:t>ipsum</a:t>
            </a:r>
            <a:endParaRPr lang="da-DK"/>
          </a:p>
        </p:txBody>
      </p:sp>
      <p:sp>
        <p:nvSpPr>
          <p:cNvPr id="6" name="Pladsholder til tekst 4">
            <a:extLst>
              <a:ext uri="{FF2B5EF4-FFF2-40B4-BE49-F238E27FC236}">
                <a16:creationId xmlns:a16="http://schemas.microsoft.com/office/drawing/2014/main" id="{2FA1733C-44EB-63C4-AAF0-E1A92625DD8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25764" y="1355670"/>
            <a:ext cx="4713521" cy="785532"/>
          </a:xfrm>
          <a:prstGeom prst="rect">
            <a:avLst/>
          </a:prstGeom>
        </p:spPr>
        <p:txBody>
          <a:bodyPr/>
          <a:lstStyle>
            <a:lvl1pPr>
              <a:defRPr sz="3638" b="1" i="0">
                <a:solidFill>
                  <a:schemeClr val="bg1"/>
                </a:solidFill>
                <a:latin typeface="Montserrat Black" pitchFamily="2" charset="77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da-DK"/>
              <a:t>Overskrift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06DD875E-BA41-8B19-0532-CA2927FB2BE8}"/>
              </a:ext>
            </a:extLst>
          </p:cNvPr>
          <p:cNvPicPr>
            <a:picLocks noChangeAspect="1"/>
          </p:cNvPicPr>
          <p:nvPr userDrawn="1"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754426" y="139715"/>
            <a:ext cx="1274694" cy="44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3967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B4E58F9-559F-5B36-EA19-BCF5AC3D9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2CF3EA3A-96FB-4920-28FD-570CA0E04C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DFA861F1-188F-10FD-06FC-6342599794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9938C-D20E-4F0A-9D64-CB0AAD35274E}" type="datetimeFigureOut">
              <a:rPr lang="da-DK" smtClean="0"/>
              <a:t>26-08-2026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25DEA6D3-9909-8235-F8E7-12F87C3816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FB9F6865-05B9-6A4A-82A2-AED25DCD51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ED96C-7D22-4CBF-BF4E-EB801176C0CE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034798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12B02221-90B0-FC0C-A799-B95C1224F8A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7947" y="2182532"/>
            <a:ext cx="4713521" cy="366870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13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0540" indent="-173284">
              <a:buFont typeface="Arial" panose="020B0604020202020204" pitchFamily="34" charset="0"/>
              <a:buChar char="•"/>
              <a:defRPr sz="1213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727796" indent="-173284">
              <a:buFont typeface="Arial" panose="020B0604020202020204" pitchFamily="34" charset="0"/>
              <a:buChar char="•"/>
              <a:defRPr sz="1213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005050" indent="-173284">
              <a:buFont typeface="Arial" panose="020B0604020202020204" pitchFamily="34" charset="0"/>
              <a:buChar char="•"/>
              <a:defRPr sz="1213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82306" indent="-173284">
              <a:buFont typeface="Arial" panose="020B0604020202020204" pitchFamily="34" charset="0"/>
              <a:buChar char="•"/>
              <a:defRPr sz="1213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da-DK" err="1"/>
              <a:t>Lorem</a:t>
            </a:r>
            <a:r>
              <a:rPr lang="da-DK"/>
              <a:t> </a:t>
            </a:r>
            <a:r>
              <a:rPr lang="da-DK" err="1"/>
              <a:t>ipsum</a:t>
            </a:r>
            <a:endParaRPr lang="da-DK"/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33619502-2FED-6236-973F-BD48694F13C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25764" y="1355670"/>
            <a:ext cx="4713521" cy="785532"/>
          </a:xfrm>
          <a:prstGeom prst="rect">
            <a:avLst/>
          </a:prstGeom>
        </p:spPr>
        <p:txBody>
          <a:bodyPr/>
          <a:lstStyle>
            <a:lvl1pPr>
              <a:defRPr sz="4063" b="1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da-DK"/>
              <a:t>Overskrift</a:t>
            </a:r>
          </a:p>
        </p:txBody>
      </p:sp>
      <p:sp>
        <p:nvSpPr>
          <p:cNvPr id="12" name="Holder 3">
            <a:extLst>
              <a:ext uri="{FF2B5EF4-FFF2-40B4-BE49-F238E27FC236}">
                <a16:creationId xmlns:a16="http://schemas.microsoft.com/office/drawing/2014/main" id="{3C8B2053-B216-22C3-D903-58A21E23A1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0" y="982370"/>
            <a:ext cx="60960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da-DK"/>
              <a:t>Klik for at redigere teksttypografierne i masteren</a:t>
            </a:r>
          </a:p>
        </p:txBody>
      </p:sp>
    </p:spTree>
    <p:extLst>
      <p:ext uri="{BB962C8B-B14F-4D97-AF65-F5344CB8AC3E}">
        <p14:creationId xmlns:p14="http://schemas.microsoft.com/office/powerpoint/2010/main" val="7523470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hyperlink" Target="http://medarbejderportalen.aabenraa.dk/design" TargetMode="Externa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lede 6" descr="Et billede, der indeholder tekst, Website, Webside, skærmbillede&#10;&#10;Automatisk genereret beskrivelse">
            <a:extLst>
              <a:ext uri="{FF2B5EF4-FFF2-40B4-BE49-F238E27FC236}">
                <a16:creationId xmlns:a16="http://schemas.microsoft.com/office/drawing/2014/main" id="{E8E0149A-D050-6073-5F22-D4E26612082D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0" y="1612"/>
            <a:ext cx="12194870" cy="6856387"/>
          </a:xfrm>
          <a:prstGeom prst="rect">
            <a:avLst/>
          </a:prstGeom>
        </p:spPr>
      </p:pic>
      <p:sp>
        <p:nvSpPr>
          <p:cNvPr id="8" name="Rektangel 7">
            <a:hlinkClick r:id="rId11"/>
            <a:extLst>
              <a:ext uri="{FF2B5EF4-FFF2-40B4-BE49-F238E27FC236}">
                <a16:creationId xmlns:a16="http://schemas.microsoft.com/office/drawing/2014/main" id="{7B3E7011-622B-629D-9D23-9BF169F1B46B}"/>
              </a:ext>
            </a:extLst>
          </p:cNvPr>
          <p:cNvSpPr/>
          <p:nvPr userDrawn="1"/>
        </p:nvSpPr>
        <p:spPr>
          <a:xfrm>
            <a:off x="6553200" y="6459415"/>
            <a:ext cx="3411415" cy="3985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98902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27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Relationship Id="rId9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svg"/><Relationship Id="rId5" Type="http://schemas.openxmlformats.org/officeDocument/2006/relationships/image" Target="../media/image6.svg"/><Relationship Id="rId10" Type="http://schemas.openxmlformats.org/officeDocument/2006/relationships/image" Target="../media/image11.svg"/><Relationship Id="rId4" Type="http://schemas.openxmlformats.org/officeDocument/2006/relationships/image" Target="../media/image5.svg"/><Relationship Id="rId9" Type="http://schemas.openxmlformats.org/officeDocument/2006/relationships/image" Target="../media/image10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3.png"/><Relationship Id="rId5" Type="http://schemas.openxmlformats.org/officeDocument/2006/relationships/image" Target="../media/image42.svg"/><Relationship Id="rId4" Type="http://schemas.openxmlformats.org/officeDocument/2006/relationships/image" Target="../media/image41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2.png"/><Relationship Id="rId7" Type="http://schemas.openxmlformats.org/officeDocument/2006/relationships/image" Target="../media/image14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hyperlink" Target="mailto:svcl@aabenraa.dk" TargetMode="External"/><Relationship Id="rId11" Type="http://schemas.openxmlformats.org/officeDocument/2006/relationships/hyperlink" Target="mailto:lifma@aabenraa.dk" TargetMode="External"/><Relationship Id="rId5" Type="http://schemas.openxmlformats.org/officeDocument/2006/relationships/hyperlink" Target="mailto:mvped@aabenraa.dk" TargetMode="External"/><Relationship Id="rId10" Type="http://schemas.openxmlformats.org/officeDocument/2006/relationships/hyperlink" Target="mailto:Mail:palpe@aabenraa.dk/arbejdsskader@aabenraa.dk" TargetMode="External"/><Relationship Id="rId4" Type="http://schemas.openxmlformats.org/officeDocument/2006/relationships/image" Target="../media/image13.png"/><Relationship Id="rId9" Type="http://schemas.openxmlformats.org/officeDocument/2006/relationships/image" Target="../media/image1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hyperlink" Target="https://at.dk/faa-viden/asbest/beskyt-dine-medarbejdere-mod-asbest-som-arbejdsgiver/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ekst 1">
            <a:extLst>
              <a:ext uri="{FF2B5EF4-FFF2-40B4-BE49-F238E27FC236}">
                <a16:creationId xmlns:a16="http://schemas.microsoft.com/office/drawing/2014/main" id="{A53D84F4-B964-9428-BEB2-4FED1DEF07D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lIns="55449" tIns="27725" rIns="55449" bIns="27725" anchor="t"/>
          <a:lstStyle/>
          <a:p>
            <a:pPr marL="0" indent="0">
              <a:buNone/>
            </a:pPr>
            <a:r>
              <a:rPr lang="da-DK">
                <a:latin typeface="Montserrat Black"/>
              </a:rPr>
              <a:t>Kort og vigtigt</a:t>
            </a:r>
            <a:endParaRPr lang="da-DK"/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D81C2BC7-044E-C476-368B-A7CC936FF8C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098347" y="3336585"/>
            <a:ext cx="5941882" cy="1139737"/>
          </a:xfrm>
        </p:spPr>
        <p:txBody>
          <a:bodyPr lIns="55449" tIns="27725" rIns="55449" bIns="27725" anchor="t"/>
          <a:lstStyle/>
          <a:p>
            <a:pPr marL="0" indent="0">
              <a:buNone/>
            </a:pPr>
            <a:r>
              <a:rPr lang="da-DK">
                <a:latin typeface="Montserrat"/>
              </a:rPr>
              <a:t>For arbejdsmiljøgrupper</a:t>
            </a:r>
            <a:endParaRPr lang="da-DK"/>
          </a:p>
          <a:p>
            <a:pPr marL="0" indent="0">
              <a:buNone/>
            </a:pPr>
            <a:r>
              <a:rPr lang="da-DK" sz="1650">
                <a:latin typeface="Montserrat"/>
              </a:rPr>
              <a:t>Den 25. august 2026  - kl. 9.00-9.45</a:t>
            </a:r>
            <a:endParaRPr lang="da-DK" sz="1650"/>
          </a:p>
        </p:txBody>
      </p:sp>
    </p:spTree>
    <p:extLst>
      <p:ext uri="{BB962C8B-B14F-4D97-AF65-F5344CB8AC3E}">
        <p14:creationId xmlns:p14="http://schemas.microsoft.com/office/powerpoint/2010/main" val="14520070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E4CCAE4C-0902-7CBA-00BA-5A27EA3DF08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098967" y="2738169"/>
            <a:ext cx="5939630" cy="1115715"/>
          </a:xfrm>
          <a:prstGeom prst="rect">
            <a:avLst/>
          </a:prstGeom>
        </p:spPr>
      </p:pic>
      <p:sp>
        <p:nvSpPr>
          <p:cNvPr id="2" name="Pladsholder til tekst 1">
            <a:extLst>
              <a:ext uri="{FF2B5EF4-FFF2-40B4-BE49-F238E27FC236}">
                <a16:creationId xmlns:a16="http://schemas.microsoft.com/office/drawing/2014/main" id="{65906627-3A8F-AB44-9990-CE1221F4E2F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27947" y="2170340"/>
            <a:ext cx="4713521" cy="4247822"/>
          </a:xfrm>
        </p:spPr>
        <p:txBody>
          <a:bodyPr lIns="91440" tIns="45720" rIns="91440" bIns="45720" anchor="t"/>
          <a:lstStyle/>
          <a:p>
            <a:endParaRPr lang="da-DK"/>
          </a:p>
          <a:p>
            <a:pPr marL="285750" indent="-285750">
              <a:buChar char="•"/>
            </a:pPr>
            <a:r>
              <a:rPr lang="da-DK" sz="1600">
                <a:latin typeface="Montserrat"/>
                <a:ea typeface="Verdana"/>
              </a:rPr>
              <a:t>Registrer i </a:t>
            </a:r>
            <a:r>
              <a:rPr lang="da-DK" sz="1600" err="1">
                <a:latin typeface="Montserrat"/>
                <a:ea typeface="Verdana"/>
              </a:rPr>
              <a:t>SafetyNet</a:t>
            </a:r>
            <a:endParaRPr lang="da-DK" sz="1600">
              <a:latin typeface="Montserrat"/>
              <a:ea typeface="Verdana"/>
            </a:endParaRPr>
          </a:p>
          <a:p>
            <a:pPr marL="285750" indent="-285750">
              <a:buChar char="•"/>
            </a:pPr>
            <a:endParaRPr lang="da-DK" sz="1600"/>
          </a:p>
          <a:p>
            <a:pPr marL="285750" indent="-285750">
              <a:buChar char="•"/>
            </a:pPr>
            <a:r>
              <a:rPr lang="da-DK" sz="1600">
                <a:latin typeface="Montserrat"/>
                <a:ea typeface="Verdana"/>
              </a:rPr>
              <a:t>Arbejd aktivt med handlingsplaner</a:t>
            </a:r>
          </a:p>
          <a:p>
            <a:pPr marL="285750" indent="-285750">
              <a:buChar char="•"/>
            </a:pPr>
            <a:endParaRPr lang="da-DK" sz="1600"/>
          </a:p>
          <a:p>
            <a:pPr marL="285750" indent="-285750">
              <a:buChar char="•"/>
            </a:pPr>
            <a:r>
              <a:rPr lang="da-DK" sz="1600">
                <a:latin typeface="Montserrat"/>
                <a:ea typeface="Verdana"/>
              </a:rPr>
              <a:t>Brug registreringer til læring og forebyggelse</a:t>
            </a:r>
          </a:p>
          <a:p>
            <a:endParaRPr lang="da-DK" sz="1600"/>
          </a:p>
          <a:p>
            <a:r>
              <a:rPr lang="da-DK" sz="1600">
                <a:latin typeface="Montserrat"/>
                <a:ea typeface="Verdana"/>
              </a:rPr>
              <a:t>SafetyNet-kurser:</a:t>
            </a:r>
          </a:p>
          <a:p>
            <a:pPr marL="285750" indent="-285750">
              <a:buChar char="•"/>
            </a:pPr>
            <a:r>
              <a:rPr lang="da-DK" sz="1600">
                <a:latin typeface="Montserrat"/>
                <a:ea typeface="Verdana"/>
              </a:rPr>
              <a:t>APV: 17.09.2026</a:t>
            </a:r>
          </a:p>
          <a:p>
            <a:pPr marL="285750" indent="-285750">
              <a:buChar char="•"/>
            </a:pPr>
            <a:r>
              <a:rPr lang="da-DK" sz="1600">
                <a:latin typeface="Montserrat"/>
                <a:ea typeface="Verdana"/>
              </a:rPr>
              <a:t>Hændelser: 24.11.2026 + (film)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5F1AFDBB-7DA5-CF27-A6A3-04423262D86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lIns="91440" tIns="45720" rIns="91440" bIns="45720" anchor="t"/>
          <a:lstStyle/>
          <a:p>
            <a:pPr marL="0" indent="0">
              <a:buNone/>
            </a:pPr>
            <a:r>
              <a:rPr lang="da-DK" sz="2426"/>
              <a:t>Det vigtigste at tage med hjem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47264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B65721-B2C2-0BB7-CEA0-740B68D04E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ekst 1">
            <a:extLst>
              <a:ext uri="{FF2B5EF4-FFF2-40B4-BE49-F238E27FC236}">
                <a16:creationId xmlns:a16="http://schemas.microsoft.com/office/drawing/2014/main" id="{29DB4064-2243-1ADF-243C-F3AFD316836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lIns="55449" tIns="27725" rIns="55449" bIns="27725" anchor="t"/>
          <a:lstStyle/>
          <a:p>
            <a:pPr marL="0" indent="0">
              <a:buNone/>
            </a:pPr>
            <a:r>
              <a:rPr lang="da-DK" sz="3550">
                <a:latin typeface="Montserrat Black"/>
              </a:rPr>
              <a:t>Valg af AMR 2026</a:t>
            </a:r>
            <a:endParaRPr lang="da-DK" sz="3550"/>
          </a:p>
        </p:txBody>
      </p:sp>
    </p:spTree>
    <p:extLst>
      <p:ext uri="{BB962C8B-B14F-4D97-AF65-F5344CB8AC3E}">
        <p14:creationId xmlns:p14="http://schemas.microsoft.com/office/powerpoint/2010/main" val="38398754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51779A-811D-BB1C-6B51-D1E41DC657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E4AEFC-A28D-FD8E-9349-D0CA347CECE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26134" y="1355670"/>
            <a:ext cx="4713190" cy="785532"/>
          </a:xfrm>
        </p:spPr>
        <p:txBody>
          <a:bodyPr lIns="55449" tIns="27725" rIns="55449" bIns="27725" anchor="t">
            <a:normAutofit/>
          </a:bodyPr>
          <a:lstStyle/>
          <a:p>
            <a:pPr marL="0" indent="0">
              <a:spcAft>
                <a:spcPts val="364"/>
              </a:spcAft>
              <a:buNone/>
            </a:pPr>
            <a:r>
              <a:rPr lang="en-US" sz="3600" err="1">
                <a:latin typeface="Montserrat Black"/>
                <a:ea typeface="Verdana"/>
              </a:rPr>
              <a:t>Nyhed</a:t>
            </a:r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AEC5C01-8F47-4F63-61CB-070741EC5B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7668" y="1044801"/>
            <a:ext cx="5314950" cy="5076825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F0A6EA8-AD19-CFC9-2C60-2E2F1493207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lIns="91440" tIns="45720" rIns="91440" bIns="45720" anchor="t"/>
          <a:lstStyle/>
          <a:p>
            <a:pPr marL="342900" indent="-342900">
              <a:buChar char="•"/>
            </a:pPr>
            <a:r>
              <a:rPr lang="en-US" sz="2000" err="1">
                <a:latin typeface="Montserrat"/>
                <a:ea typeface="Verdana"/>
                <a:cs typeface="Segoe UI"/>
              </a:rPr>
              <a:t>Større</a:t>
            </a:r>
            <a:r>
              <a:rPr lang="en-US" sz="2000">
                <a:latin typeface="Montserrat"/>
                <a:ea typeface="Verdana"/>
                <a:cs typeface="Segoe UI"/>
              </a:rPr>
              <a:t> </a:t>
            </a:r>
            <a:r>
              <a:rPr lang="en-US" sz="2000" err="1">
                <a:latin typeface="Montserrat"/>
                <a:ea typeface="Verdana"/>
                <a:cs typeface="Segoe UI"/>
              </a:rPr>
              <a:t>kontinuitet</a:t>
            </a:r>
            <a:r>
              <a:rPr lang="en-US" sz="2000">
                <a:latin typeface="Montserrat"/>
                <a:ea typeface="Verdana"/>
                <a:cs typeface="Segoe UI"/>
              </a:rPr>
              <a:t> </a:t>
            </a:r>
            <a:r>
              <a:rPr lang="en-US" sz="2000" err="1">
                <a:latin typeface="Montserrat"/>
                <a:ea typeface="Verdana"/>
                <a:cs typeface="Segoe UI"/>
              </a:rPr>
              <a:t>i</a:t>
            </a:r>
            <a:r>
              <a:rPr lang="en-US" sz="2000">
                <a:latin typeface="Montserrat"/>
                <a:ea typeface="Verdana"/>
                <a:cs typeface="Segoe UI"/>
              </a:rPr>
              <a:t> </a:t>
            </a:r>
            <a:r>
              <a:rPr lang="en-US" sz="2000" err="1">
                <a:latin typeface="Montserrat"/>
                <a:ea typeface="Verdana"/>
                <a:cs typeface="Segoe UI"/>
              </a:rPr>
              <a:t>arbejdsmiljøarbejdet</a:t>
            </a:r>
            <a:endParaRPr lang="en-US" sz="2000">
              <a:latin typeface="Montserrat"/>
              <a:ea typeface="Verdana"/>
            </a:endParaRPr>
          </a:p>
          <a:p>
            <a:pPr marL="342900" indent="-342900">
              <a:buChar char="•"/>
            </a:pPr>
            <a:r>
              <a:rPr lang="en-US" sz="2000">
                <a:latin typeface="Montserrat"/>
                <a:ea typeface="Verdana"/>
                <a:cs typeface="Segoe UI"/>
              </a:rPr>
              <a:t>Mere </a:t>
            </a:r>
            <a:r>
              <a:rPr lang="en-US" sz="2000" err="1">
                <a:latin typeface="Montserrat"/>
                <a:ea typeface="Verdana"/>
                <a:cs typeface="Segoe UI"/>
              </a:rPr>
              <a:t>erfaring</a:t>
            </a:r>
            <a:r>
              <a:rPr lang="en-US" sz="2000">
                <a:latin typeface="Montserrat"/>
                <a:ea typeface="Verdana"/>
                <a:cs typeface="Segoe UI"/>
              </a:rPr>
              <a:t> </a:t>
            </a:r>
            <a:r>
              <a:rPr lang="en-US" sz="2000" err="1">
                <a:latin typeface="Montserrat"/>
                <a:ea typeface="Verdana"/>
                <a:cs typeface="Segoe UI"/>
              </a:rPr>
              <a:t>og</a:t>
            </a:r>
            <a:r>
              <a:rPr lang="en-US" sz="2000">
                <a:latin typeface="Montserrat"/>
                <a:ea typeface="Verdana"/>
                <a:cs typeface="Segoe UI"/>
              </a:rPr>
              <a:t> </a:t>
            </a:r>
            <a:r>
              <a:rPr lang="en-US" sz="2000" err="1">
                <a:latin typeface="Montserrat"/>
                <a:ea typeface="Verdana"/>
                <a:cs typeface="Segoe UI"/>
              </a:rPr>
              <a:t>kompetence</a:t>
            </a:r>
            <a:endParaRPr lang="en-US" sz="2000">
              <a:latin typeface="Montserrat"/>
            </a:endParaRPr>
          </a:p>
          <a:p>
            <a:pPr marL="342900" indent="-342900">
              <a:buChar char="•"/>
            </a:pPr>
            <a:r>
              <a:rPr lang="en-US" sz="2000" err="1">
                <a:latin typeface="Montserrat"/>
                <a:ea typeface="Verdana"/>
                <a:cs typeface="Segoe UI"/>
              </a:rPr>
              <a:t>Stærkere</a:t>
            </a:r>
            <a:r>
              <a:rPr lang="en-US" sz="2000">
                <a:latin typeface="Montserrat"/>
                <a:ea typeface="Verdana"/>
                <a:cs typeface="Segoe UI"/>
              </a:rPr>
              <a:t> </a:t>
            </a:r>
            <a:r>
              <a:rPr lang="en-US" sz="2000" err="1">
                <a:latin typeface="Montserrat"/>
                <a:ea typeface="Verdana"/>
                <a:cs typeface="Segoe UI"/>
              </a:rPr>
              <a:t>relationer</a:t>
            </a:r>
            <a:r>
              <a:rPr lang="en-US" sz="2000">
                <a:latin typeface="Montserrat"/>
                <a:ea typeface="Verdana"/>
                <a:cs typeface="Segoe UI"/>
              </a:rPr>
              <a:t> </a:t>
            </a:r>
            <a:r>
              <a:rPr lang="en-US" sz="2000" err="1">
                <a:latin typeface="Montserrat"/>
                <a:ea typeface="Verdana"/>
                <a:cs typeface="Segoe UI"/>
              </a:rPr>
              <a:t>og</a:t>
            </a:r>
            <a:r>
              <a:rPr lang="en-US" sz="2000">
                <a:latin typeface="Montserrat"/>
                <a:ea typeface="Verdana"/>
                <a:cs typeface="Segoe UI"/>
              </a:rPr>
              <a:t> </a:t>
            </a:r>
            <a:r>
              <a:rPr lang="en-US" sz="2000" err="1">
                <a:latin typeface="Montserrat"/>
                <a:ea typeface="Verdana"/>
                <a:cs typeface="Segoe UI"/>
              </a:rPr>
              <a:t>samarbejde</a:t>
            </a:r>
            <a:endParaRPr lang="en-US" sz="2000">
              <a:latin typeface="Montserrat"/>
              <a:ea typeface="Verdana"/>
            </a:endParaRPr>
          </a:p>
          <a:p>
            <a:pPr marL="342900" indent="-342900">
              <a:buChar char="•"/>
            </a:pPr>
            <a:r>
              <a:rPr lang="en-US" sz="2000" err="1">
                <a:latin typeface="Montserrat"/>
                <a:ea typeface="Verdana"/>
                <a:cs typeface="Segoe UI"/>
              </a:rPr>
              <a:t>Mindre</a:t>
            </a:r>
            <a:r>
              <a:rPr lang="en-US" sz="2000">
                <a:latin typeface="Montserrat"/>
                <a:ea typeface="Verdana"/>
                <a:cs typeface="Segoe UI"/>
              </a:rPr>
              <a:t> </a:t>
            </a:r>
            <a:r>
              <a:rPr lang="en-US" sz="2000" err="1">
                <a:latin typeface="Montserrat"/>
                <a:ea typeface="Verdana"/>
                <a:cs typeface="Segoe UI"/>
              </a:rPr>
              <a:t>ressourceforbrug</a:t>
            </a:r>
            <a:r>
              <a:rPr lang="en-US" sz="2000">
                <a:latin typeface="Montserrat"/>
                <a:ea typeface="Verdana"/>
                <a:cs typeface="Segoe UI"/>
              </a:rPr>
              <a:t> </a:t>
            </a:r>
            <a:r>
              <a:rPr lang="en-US" sz="2000" err="1">
                <a:latin typeface="Montserrat"/>
                <a:ea typeface="Verdana"/>
                <a:cs typeface="Segoe UI"/>
              </a:rPr>
              <a:t>til</a:t>
            </a:r>
            <a:r>
              <a:rPr lang="en-US" sz="2000">
                <a:latin typeface="Montserrat"/>
                <a:ea typeface="Verdana"/>
                <a:cs typeface="Segoe UI"/>
              </a:rPr>
              <a:t> </a:t>
            </a:r>
            <a:r>
              <a:rPr lang="en-US" sz="2000" err="1">
                <a:latin typeface="Montserrat"/>
                <a:ea typeface="Verdana"/>
                <a:cs typeface="Segoe UI"/>
              </a:rPr>
              <a:t>valg</a:t>
            </a:r>
            <a:endParaRPr lang="en-US" sz="2000">
              <a:latin typeface="Montserrat"/>
              <a:ea typeface="Verdana"/>
            </a:endParaRPr>
          </a:p>
          <a:p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339435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72A1BF-5F26-3B60-27F7-2EADB4C1BF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D9285FB-42FA-C012-EE19-9717E4336C4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28316" y="2220007"/>
            <a:ext cx="4960612" cy="3631227"/>
          </a:xfrm>
        </p:spPr>
        <p:txBody>
          <a:bodyPr lIns="0" tIns="0" rIns="0" bIns="0" anchor="t">
            <a:normAutofit/>
          </a:bodyPr>
          <a:lstStyle/>
          <a:p>
            <a:pPr marL="285750" indent="-285750">
              <a:spcAft>
                <a:spcPts val="364"/>
              </a:spcAft>
              <a:buChar char="•"/>
            </a:pPr>
            <a:r>
              <a:rPr lang="en-US" sz="2000">
                <a:latin typeface="Montserrat"/>
                <a:ea typeface="Verdana"/>
              </a:rPr>
              <a:t>AMR med </a:t>
            </a:r>
            <a:r>
              <a:rPr lang="en-US" sz="2000" err="1">
                <a:latin typeface="Montserrat"/>
                <a:ea typeface="Verdana"/>
              </a:rPr>
              <a:t>en</a:t>
            </a:r>
            <a:r>
              <a:rPr lang="en-US" sz="2000">
                <a:latin typeface="Montserrat"/>
                <a:ea typeface="Verdana"/>
              </a:rPr>
              <a:t> </a:t>
            </a:r>
            <a:r>
              <a:rPr lang="en-US" sz="2000" err="1">
                <a:latin typeface="Montserrat"/>
                <a:ea typeface="Verdana"/>
              </a:rPr>
              <a:t>funktionsperiode</a:t>
            </a:r>
            <a:r>
              <a:rPr lang="en-US" sz="2000">
                <a:latin typeface="Montserrat"/>
                <a:ea typeface="Verdana"/>
              </a:rPr>
              <a:t> </a:t>
            </a:r>
            <a:r>
              <a:rPr lang="en-US" sz="2000" err="1">
                <a:latin typeface="Montserrat"/>
                <a:ea typeface="Verdana"/>
              </a:rPr>
              <a:t>på</a:t>
            </a:r>
            <a:r>
              <a:rPr lang="en-US" sz="2000">
                <a:latin typeface="Montserrat"/>
                <a:ea typeface="Verdana"/>
              </a:rPr>
              <a:t> 2 </a:t>
            </a:r>
            <a:r>
              <a:rPr lang="en-US" sz="2000" err="1">
                <a:latin typeface="Montserrat"/>
                <a:ea typeface="Verdana"/>
              </a:rPr>
              <a:t>år</a:t>
            </a:r>
            <a:r>
              <a:rPr lang="en-US" sz="2000">
                <a:latin typeface="Montserrat"/>
                <a:ea typeface="Verdana"/>
              </a:rPr>
              <a:t> </a:t>
            </a:r>
            <a:r>
              <a:rPr lang="en-US" sz="2000" err="1">
                <a:latin typeface="Montserrat"/>
                <a:ea typeface="Verdana"/>
              </a:rPr>
              <a:t>og</a:t>
            </a:r>
            <a:r>
              <a:rPr lang="en-US" sz="2000">
                <a:latin typeface="Montserrat"/>
                <a:ea typeface="Verdana"/>
              </a:rPr>
              <a:t> </a:t>
            </a:r>
            <a:r>
              <a:rPr lang="en-US" sz="2000" err="1">
                <a:latin typeface="Montserrat"/>
                <a:ea typeface="Verdana"/>
              </a:rPr>
              <a:t>derover</a:t>
            </a:r>
            <a:r>
              <a:rPr lang="en-US" sz="2000">
                <a:latin typeface="Montserrat"/>
                <a:ea typeface="Verdana"/>
              </a:rPr>
              <a:t>  </a:t>
            </a:r>
            <a:r>
              <a:rPr lang="en-US" sz="2000" err="1">
                <a:latin typeface="Montserrat"/>
                <a:ea typeface="Verdana"/>
              </a:rPr>
              <a:t>til</a:t>
            </a:r>
            <a:r>
              <a:rPr lang="en-US" sz="2000">
                <a:latin typeface="Montserrat"/>
                <a:ea typeface="Verdana"/>
              </a:rPr>
              <a:t> </a:t>
            </a:r>
            <a:r>
              <a:rPr lang="en-US" sz="2000" err="1">
                <a:latin typeface="Montserrat"/>
                <a:ea typeface="Verdana"/>
              </a:rPr>
              <a:t>september</a:t>
            </a:r>
            <a:endParaRPr lang="en-US" sz="2000" err="1"/>
          </a:p>
          <a:p>
            <a:pPr>
              <a:spcAft>
                <a:spcPts val="364"/>
              </a:spcAft>
            </a:pPr>
            <a:endParaRPr lang="en-US">
              <a:latin typeface="Montserrat"/>
              <a:ea typeface="Verdana"/>
            </a:endParaRPr>
          </a:p>
          <a:p>
            <a:pPr>
              <a:spcAft>
                <a:spcPts val="364"/>
              </a:spcAft>
            </a:pP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BF059F-B1F9-EAC5-3025-4ABFF5F5975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26134" y="1355670"/>
            <a:ext cx="4713190" cy="785532"/>
          </a:xfrm>
        </p:spPr>
        <p:txBody>
          <a:bodyPr lIns="55449" tIns="27725" rIns="55449" bIns="27725" anchor="t">
            <a:normAutofit/>
          </a:bodyPr>
          <a:lstStyle/>
          <a:p>
            <a:pPr marL="0" indent="0">
              <a:spcAft>
                <a:spcPts val="364"/>
              </a:spcAft>
              <a:buNone/>
            </a:pPr>
            <a:r>
              <a:rPr lang="en-US" sz="3600" err="1">
                <a:latin typeface="Montserrat Black"/>
                <a:ea typeface="Verdana"/>
              </a:rPr>
              <a:t>Hvem</a:t>
            </a:r>
            <a:r>
              <a:rPr lang="en-US" sz="3600">
                <a:latin typeface="Montserrat Black"/>
                <a:ea typeface="Verdana"/>
              </a:rPr>
              <a:t> er </a:t>
            </a:r>
            <a:r>
              <a:rPr lang="en-US" sz="3600" err="1">
                <a:latin typeface="Montserrat Black"/>
                <a:ea typeface="Verdana"/>
              </a:rPr>
              <a:t>på</a:t>
            </a:r>
            <a:r>
              <a:rPr lang="en-US" sz="3600">
                <a:latin typeface="Montserrat Black"/>
                <a:ea typeface="Verdana"/>
              </a:rPr>
              <a:t> </a:t>
            </a:r>
            <a:r>
              <a:rPr lang="en-US" sz="3600" err="1">
                <a:latin typeface="Montserrat Black"/>
                <a:ea typeface="Verdana"/>
              </a:rPr>
              <a:t>valg</a:t>
            </a:r>
            <a:r>
              <a:rPr lang="en-US" sz="3600">
                <a:latin typeface="Montserrat Black"/>
                <a:ea typeface="Verdana"/>
              </a:rPr>
              <a:t>?</a:t>
            </a:r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51C1792-3B44-D60A-6AD1-24709FAE4F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46345" y="403225"/>
            <a:ext cx="2105025" cy="630555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67C370B-C34F-D406-203F-AFD14223DC59}"/>
              </a:ext>
            </a:extLst>
          </p:cNvPr>
          <p:cNvSpPr txBox="1"/>
          <p:nvPr/>
        </p:nvSpPr>
        <p:spPr>
          <a:xfrm>
            <a:off x="10050664" y="4788273"/>
            <a:ext cx="2000800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ea typeface="Calibri"/>
                <a:cs typeface="Calibri"/>
              </a:rPr>
              <a:t>Haft AMR-</a:t>
            </a:r>
            <a:r>
              <a:rPr lang="en-US" err="1">
                <a:ea typeface="Calibri"/>
                <a:cs typeface="Calibri"/>
              </a:rPr>
              <a:t>funktionen</a:t>
            </a:r>
            <a:r>
              <a:rPr lang="en-US">
                <a:ea typeface="Calibri"/>
                <a:cs typeface="Calibri"/>
              </a:rPr>
              <a:t> under 2 </a:t>
            </a:r>
            <a:r>
              <a:rPr lang="en-US" err="1">
                <a:ea typeface="Calibri"/>
                <a:cs typeface="Calibri"/>
              </a:rPr>
              <a:t>år</a:t>
            </a:r>
            <a:r>
              <a:rPr lang="en-US">
                <a:ea typeface="Calibri"/>
                <a:cs typeface="Calibri"/>
              </a:rPr>
              <a:t> - </a:t>
            </a:r>
            <a:r>
              <a:rPr lang="en-US" err="1">
                <a:ea typeface="Calibri"/>
                <a:cs typeface="Calibri"/>
              </a:rPr>
              <a:t>ikke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valg</a:t>
            </a:r>
            <a:endParaRPr lang="en-US">
              <a:latin typeface="Montserrat"/>
              <a:ea typeface="Verdana"/>
              <a:cs typeface="Calibri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56FB77F-68C9-F3C7-A72F-0DFFF2A9315B}"/>
              </a:ext>
            </a:extLst>
          </p:cNvPr>
          <p:cNvSpPr txBox="1"/>
          <p:nvPr/>
        </p:nvSpPr>
        <p:spPr>
          <a:xfrm>
            <a:off x="6385806" y="2148486"/>
            <a:ext cx="2000800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ea typeface="Calibri"/>
                <a:cs typeface="Calibri"/>
              </a:rPr>
              <a:t>Har haft AMR-</a:t>
            </a:r>
            <a:r>
              <a:rPr lang="en-US" dirty="0" err="1">
                <a:ea typeface="Calibri"/>
                <a:cs typeface="Calibri"/>
              </a:rPr>
              <a:t>funktionen</a:t>
            </a:r>
            <a:r>
              <a:rPr lang="en-US" dirty="0">
                <a:ea typeface="Calibri"/>
                <a:cs typeface="Calibri"/>
              </a:rPr>
              <a:t> 2 </a:t>
            </a:r>
            <a:r>
              <a:rPr lang="en-US" dirty="0" err="1">
                <a:ea typeface="Calibri"/>
                <a:cs typeface="Calibri"/>
              </a:rPr>
              <a:t>år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og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derover</a:t>
            </a:r>
            <a:r>
              <a:rPr lang="en-US" dirty="0">
                <a:ea typeface="Calibri"/>
                <a:cs typeface="Calibri"/>
              </a:rPr>
              <a:t> = </a:t>
            </a:r>
            <a:r>
              <a:rPr lang="en-US" dirty="0" err="1">
                <a:ea typeface="Calibri"/>
                <a:cs typeface="Calibri"/>
              </a:rPr>
              <a:t>valg</a:t>
            </a:r>
            <a:endParaRPr lang="en-US" dirty="0" err="1"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93038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E0CC1D63-D150-F80A-FD69-B52B52A6467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4" name="Pladsholder til indhold 4" descr="Et billede, der indeholder Grafik, Font/skrifttype, logo, grafisk design&#10;&#10;AI-genereret indhold kan være ukorrekt.">
            <a:extLst>
              <a:ext uri="{FF2B5EF4-FFF2-40B4-BE49-F238E27FC236}">
                <a16:creationId xmlns:a16="http://schemas.microsoft.com/office/drawing/2014/main" id="{C64E96CA-EE17-962B-B2EB-57EF89A29D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8146" y="365125"/>
            <a:ext cx="1639677" cy="543143"/>
          </a:xfrm>
          <a:prstGeom prst="rect">
            <a:avLst/>
          </a:prstGeom>
        </p:spPr>
      </p:pic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87B10D77-8893-82C5-C785-F6C258E15C64}"/>
              </a:ext>
            </a:extLst>
          </p:cNvPr>
          <p:cNvGraphicFramePr/>
          <p:nvPr/>
        </p:nvGraphicFramePr>
        <p:xfrm>
          <a:off x="961122" y="2359243"/>
          <a:ext cx="9217024" cy="15841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Tekstfelt 7">
            <a:extLst>
              <a:ext uri="{FF2B5EF4-FFF2-40B4-BE49-F238E27FC236}">
                <a16:creationId xmlns:a16="http://schemas.microsoft.com/office/drawing/2014/main" id="{E690E085-EA99-1B0E-8235-DC9F266F7863}"/>
              </a:ext>
            </a:extLst>
          </p:cNvPr>
          <p:cNvSpPr txBox="1"/>
          <p:nvPr/>
        </p:nvSpPr>
        <p:spPr>
          <a:xfrm>
            <a:off x="949991" y="4890820"/>
            <a:ext cx="3375151" cy="646331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da-DK" sz="1200">
                <a:latin typeface="Montserrat"/>
              </a:rPr>
              <a:t>Alle ledere modtager en e-mail med et link til registrering af valgresultater vedr. valg 1 og 2 </a:t>
            </a:r>
            <a:r>
              <a:rPr lang="da-DK" sz="1200" b="1">
                <a:latin typeface="Montserrat"/>
              </a:rPr>
              <a:t>den 1. september 2026</a:t>
            </a: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A7A443C1-DFBD-E491-4277-2608698E35CC}"/>
              </a:ext>
            </a:extLst>
          </p:cNvPr>
          <p:cNvSpPr/>
          <p:nvPr/>
        </p:nvSpPr>
        <p:spPr bwMode="auto">
          <a:xfrm>
            <a:off x="4807679" y="4748571"/>
            <a:ext cx="4886718" cy="468241"/>
          </a:xfrm>
          <a:prstGeom prst="rect">
            <a:avLst/>
          </a:prstGeom>
          <a:solidFill>
            <a:srgbClr val="87CB0E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801688" marR="0" indent="-801688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2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VALGRESULTAT</a:t>
            </a:r>
          </a:p>
          <a:p>
            <a:pPr marL="801688" marR="0" indent="-801688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00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Offentliggøres i HMU-dagsorden og referat den </a:t>
            </a:r>
            <a:r>
              <a:rPr lang="da-DK" sz="1000">
                <a:latin typeface="Arial" pitchFamily="34" charset="0"/>
                <a:cs typeface="Arial" pitchFamily="34" charset="0"/>
              </a:rPr>
              <a:t>24</a:t>
            </a:r>
            <a:r>
              <a:rPr kumimoji="0" lang="da-DK" sz="100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. november</a:t>
            </a:r>
          </a:p>
        </p:txBody>
      </p:sp>
      <p:pic>
        <p:nvPicPr>
          <p:cNvPr id="11" name="Billede 10">
            <a:extLst>
              <a:ext uri="{FF2B5EF4-FFF2-40B4-BE49-F238E27FC236}">
                <a16:creationId xmlns:a16="http://schemas.microsoft.com/office/drawing/2014/main" id="{1541F492-7188-3B4B-D155-A604758DE79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26655" y="2210950"/>
            <a:ext cx="282431" cy="400110"/>
          </a:xfrm>
          <a:prstGeom prst="rect">
            <a:avLst/>
          </a:prstGeom>
        </p:spPr>
      </p:pic>
      <p:sp>
        <p:nvSpPr>
          <p:cNvPr id="12" name="Tekstfelt 11">
            <a:extLst>
              <a:ext uri="{FF2B5EF4-FFF2-40B4-BE49-F238E27FC236}">
                <a16:creationId xmlns:a16="http://schemas.microsoft.com/office/drawing/2014/main" id="{B4415EB0-7915-5276-08DF-6D52F70622D1}"/>
              </a:ext>
            </a:extLst>
          </p:cNvPr>
          <p:cNvSpPr txBox="1"/>
          <p:nvPr/>
        </p:nvSpPr>
        <p:spPr>
          <a:xfrm>
            <a:off x="1386453" y="2206990"/>
            <a:ext cx="1741985" cy="400110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l"/>
            <a:r>
              <a:rPr lang="da-DK" sz="1000">
                <a:latin typeface="+mn-lt"/>
              </a:rPr>
              <a:t>3 måneder til tiltrækning af</a:t>
            </a:r>
          </a:p>
          <a:p>
            <a:pPr algn="l"/>
            <a:r>
              <a:rPr lang="da-DK" sz="1000">
                <a:latin typeface="+mn-lt"/>
              </a:rPr>
              <a:t>AMR-kandidater</a:t>
            </a:r>
          </a:p>
        </p:txBody>
      </p:sp>
      <p:sp>
        <p:nvSpPr>
          <p:cNvPr id="19" name="Tekstfelt 18">
            <a:extLst>
              <a:ext uri="{FF2B5EF4-FFF2-40B4-BE49-F238E27FC236}">
                <a16:creationId xmlns:a16="http://schemas.microsoft.com/office/drawing/2014/main" id="{DABB07D2-2C44-087A-F022-2A574BF85FD3}"/>
              </a:ext>
            </a:extLst>
          </p:cNvPr>
          <p:cNvSpPr txBox="1"/>
          <p:nvPr/>
        </p:nvSpPr>
        <p:spPr>
          <a:xfrm>
            <a:off x="3725461" y="2192272"/>
            <a:ext cx="1741985" cy="400110"/>
          </a:xfrm>
          <a:prstGeom prst="rect">
            <a:avLst/>
          </a:prstGeom>
          <a:solidFill>
            <a:srgbClr val="FFFFFF"/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algn="l"/>
            <a:r>
              <a:rPr lang="da-DK" sz="1000"/>
              <a:t>25</a:t>
            </a:r>
            <a:r>
              <a:rPr lang="da-DK" sz="1000">
                <a:latin typeface="+mn-lt"/>
              </a:rPr>
              <a:t> dage til afvikling af valg</a:t>
            </a:r>
          </a:p>
          <a:p>
            <a:pPr algn="l"/>
            <a:endParaRPr lang="da-DK" sz="1000">
              <a:latin typeface="+mn-lt"/>
            </a:endParaRPr>
          </a:p>
        </p:txBody>
      </p:sp>
      <p:sp>
        <p:nvSpPr>
          <p:cNvPr id="21" name="Tekstfelt 20">
            <a:extLst>
              <a:ext uri="{FF2B5EF4-FFF2-40B4-BE49-F238E27FC236}">
                <a16:creationId xmlns:a16="http://schemas.microsoft.com/office/drawing/2014/main" id="{D1457810-47A7-D1F8-F20F-568B5711066F}"/>
              </a:ext>
            </a:extLst>
          </p:cNvPr>
          <p:cNvSpPr txBox="1"/>
          <p:nvPr/>
        </p:nvSpPr>
        <p:spPr>
          <a:xfrm>
            <a:off x="5716806" y="2195857"/>
            <a:ext cx="1741985" cy="400110"/>
          </a:xfrm>
          <a:prstGeom prst="rect">
            <a:avLst/>
          </a:prstGeom>
          <a:solidFill>
            <a:srgbClr val="FFFFFF"/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algn="l"/>
            <a:r>
              <a:rPr lang="da-DK" sz="1000"/>
              <a:t>14</a:t>
            </a:r>
            <a:r>
              <a:rPr lang="da-DK" sz="1000">
                <a:latin typeface="+mn-lt"/>
              </a:rPr>
              <a:t> dage afvikling af valg</a:t>
            </a:r>
          </a:p>
          <a:p>
            <a:pPr algn="l"/>
            <a:endParaRPr lang="da-DK" sz="1000">
              <a:latin typeface="+mn-lt"/>
            </a:endParaRPr>
          </a:p>
        </p:txBody>
      </p:sp>
      <p:sp>
        <p:nvSpPr>
          <p:cNvPr id="23" name="Tekstfelt 22">
            <a:extLst>
              <a:ext uri="{FF2B5EF4-FFF2-40B4-BE49-F238E27FC236}">
                <a16:creationId xmlns:a16="http://schemas.microsoft.com/office/drawing/2014/main" id="{AAD34245-EB5E-8C24-6E77-939C2521C1E1}"/>
              </a:ext>
            </a:extLst>
          </p:cNvPr>
          <p:cNvSpPr txBox="1"/>
          <p:nvPr/>
        </p:nvSpPr>
        <p:spPr>
          <a:xfrm>
            <a:off x="7864983" y="2205195"/>
            <a:ext cx="1741985" cy="400110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l"/>
            <a:r>
              <a:rPr lang="da-DK" sz="1000">
                <a:latin typeface="+mn-lt"/>
              </a:rPr>
              <a:t>10 dage til at stille op</a:t>
            </a:r>
          </a:p>
          <a:p>
            <a:pPr algn="l"/>
            <a:r>
              <a:rPr lang="da-DK" sz="1000"/>
              <a:t>10 dage til at vælge</a:t>
            </a:r>
            <a:endParaRPr lang="da-DK" sz="1000">
              <a:latin typeface="+mn-lt"/>
            </a:endParaRPr>
          </a:p>
        </p:txBody>
      </p:sp>
      <p:sp>
        <p:nvSpPr>
          <p:cNvPr id="24" name="Rektangel 23">
            <a:extLst>
              <a:ext uri="{FF2B5EF4-FFF2-40B4-BE49-F238E27FC236}">
                <a16:creationId xmlns:a16="http://schemas.microsoft.com/office/drawing/2014/main" id="{39EBD2CF-734E-C6FA-045F-82939785344B}"/>
              </a:ext>
            </a:extLst>
          </p:cNvPr>
          <p:cNvSpPr/>
          <p:nvPr/>
        </p:nvSpPr>
        <p:spPr>
          <a:xfrm>
            <a:off x="953638" y="3678114"/>
            <a:ext cx="8645845" cy="559612"/>
          </a:xfrm>
          <a:prstGeom prst="rect">
            <a:avLst/>
          </a:prstGeom>
          <a:solidFill>
            <a:srgbClr val="F59C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5" name="Tekstfelt 24">
            <a:extLst>
              <a:ext uri="{FF2B5EF4-FFF2-40B4-BE49-F238E27FC236}">
                <a16:creationId xmlns:a16="http://schemas.microsoft.com/office/drawing/2014/main" id="{BE2D5EB9-2E81-7286-C823-333E2FE450AA}"/>
              </a:ext>
            </a:extLst>
          </p:cNvPr>
          <p:cNvSpPr txBox="1"/>
          <p:nvPr/>
        </p:nvSpPr>
        <p:spPr>
          <a:xfrm>
            <a:off x="1562179" y="3791997"/>
            <a:ext cx="20606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/>
              <a:t>TIDSFRIST</a:t>
            </a:r>
          </a:p>
        </p:txBody>
      </p:sp>
      <p:sp>
        <p:nvSpPr>
          <p:cNvPr id="26" name="Tekstfelt 25">
            <a:extLst>
              <a:ext uri="{FF2B5EF4-FFF2-40B4-BE49-F238E27FC236}">
                <a16:creationId xmlns:a16="http://schemas.microsoft.com/office/drawing/2014/main" id="{A954682A-9F3F-5832-52F0-79DD80FE902E}"/>
              </a:ext>
            </a:extLst>
          </p:cNvPr>
          <p:cNvSpPr txBox="1"/>
          <p:nvPr/>
        </p:nvSpPr>
        <p:spPr>
          <a:xfrm>
            <a:off x="4139720" y="3752726"/>
            <a:ext cx="898497" cy="400110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da-DK" sz="1000">
                <a:latin typeface="Arial"/>
                <a:cs typeface="Arial"/>
              </a:rPr>
              <a:t>DEN </a:t>
            </a:r>
            <a:r>
              <a:rPr lang="da-DK" sz="1000" b="1">
                <a:latin typeface="Arial"/>
                <a:cs typeface="Arial"/>
              </a:rPr>
              <a:t>25.9</a:t>
            </a:r>
            <a:r>
              <a:rPr lang="da-DK" sz="1000">
                <a:latin typeface="Arial"/>
                <a:cs typeface="Arial"/>
              </a:rPr>
              <a:t> KL. 12.00</a:t>
            </a:r>
          </a:p>
        </p:txBody>
      </p:sp>
      <p:sp>
        <p:nvSpPr>
          <p:cNvPr id="27" name="Tekstfelt 26">
            <a:extLst>
              <a:ext uri="{FF2B5EF4-FFF2-40B4-BE49-F238E27FC236}">
                <a16:creationId xmlns:a16="http://schemas.microsoft.com/office/drawing/2014/main" id="{D9499C04-5D94-478F-A0CB-0D1100A3EB66}"/>
              </a:ext>
            </a:extLst>
          </p:cNvPr>
          <p:cNvSpPr txBox="1"/>
          <p:nvPr/>
        </p:nvSpPr>
        <p:spPr>
          <a:xfrm>
            <a:off x="6131065" y="3745283"/>
            <a:ext cx="898497" cy="400110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da-DK" sz="1000">
                <a:latin typeface="Arial"/>
                <a:cs typeface="Arial"/>
              </a:rPr>
              <a:t>DEN </a:t>
            </a:r>
            <a:r>
              <a:rPr lang="da-DK" sz="1000" b="1">
                <a:latin typeface="Arial"/>
                <a:cs typeface="Arial"/>
              </a:rPr>
              <a:t>9.10</a:t>
            </a:r>
            <a:r>
              <a:rPr lang="da-DK" sz="1000">
                <a:latin typeface="Arial"/>
                <a:cs typeface="Arial"/>
              </a:rPr>
              <a:t> KL. 12.00</a:t>
            </a:r>
          </a:p>
        </p:txBody>
      </p:sp>
      <p:sp>
        <p:nvSpPr>
          <p:cNvPr id="28" name="Tekstfelt 27">
            <a:extLst>
              <a:ext uri="{FF2B5EF4-FFF2-40B4-BE49-F238E27FC236}">
                <a16:creationId xmlns:a16="http://schemas.microsoft.com/office/drawing/2014/main" id="{34016A7A-F67E-2C72-E1DE-BAC2582CC9B9}"/>
              </a:ext>
            </a:extLst>
          </p:cNvPr>
          <p:cNvSpPr txBox="1"/>
          <p:nvPr/>
        </p:nvSpPr>
        <p:spPr>
          <a:xfrm>
            <a:off x="7782781" y="3683728"/>
            <a:ext cx="1816702" cy="553998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a-DK" sz="1000">
                <a:latin typeface="Arial" panose="020B0604020202020204" pitchFamily="34" charset="0"/>
                <a:cs typeface="Arial" panose="020B0604020202020204" pitchFamily="34" charset="0"/>
              </a:rPr>
              <a:t>STIL OP DEN 20.10 - </a:t>
            </a:r>
            <a:r>
              <a:rPr lang="da-DK" sz="1000" b="1">
                <a:latin typeface="Arial" panose="020B0604020202020204" pitchFamily="34" charset="0"/>
                <a:cs typeface="Arial" panose="020B0604020202020204" pitchFamily="34" charset="0"/>
              </a:rPr>
              <a:t>30.10</a:t>
            </a:r>
          </a:p>
          <a:p>
            <a:pPr algn="ctr"/>
            <a:r>
              <a:rPr lang="da-DK" sz="1000">
                <a:latin typeface="Arial" panose="020B0604020202020204" pitchFamily="34" charset="0"/>
                <a:cs typeface="Arial" panose="020B0604020202020204" pitchFamily="34" charset="0"/>
              </a:rPr>
              <a:t>VALG DEN 2.11-</a:t>
            </a:r>
            <a:r>
              <a:rPr lang="da-DK" sz="1000" b="1">
                <a:latin typeface="Arial" panose="020B0604020202020204" pitchFamily="34" charset="0"/>
                <a:cs typeface="Arial" panose="020B0604020202020204" pitchFamily="34" charset="0"/>
              </a:rPr>
              <a:t>12.11</a:t>
            </a:r>
            <a:r>
              <a:rPr lang="da-DK" sz="10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da-DK" sz="1000">
                <a:latin typeface="Arial" panose="020B0604020202020204" pitchFamily="34" charset="0"/>
                <a:cs typeface="Arial" panose="020B0604020202020204" pitchFamily="34" charset="0"/>
              </a:rPr>
              <a:t>KL. 12.00</a:t>
            </a:r>
          </a:p>
        </p:txBody>
      </p:sp>
      <p:pic>
        <p:nvPicPr>
          <p:cNvPr id="52" name="Billede 19">
            <a:extLst>
              <a:ext uri="{FF2B5EF4-FFF2-40B4-BE49-F238E27FC236}">
                <a16:creationId xmlns:a16="http://schemas.microsoft.com/office/drawing/2014/main" id="{3913AE32-46EA-5FF5-FFCE-6E719759A82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81630" y="2205186"/>
            <a:ext cx="282431" cy="400110"/>
          </a:xfrm>
          <a:prstGeom prst="rect">
            <a:avLst/>
          </a:prstGeom>
        </p:spPr>
      </p:pic>
      <p:pic>
        <p:nvPicPr>
          <p:cNvPr id="20" name="Billede 19">
            <a:extLst>
              <a:ext uri="{FF2B5EF4-FFF2-40B4-BE49-F238E27FC236}">
                <a16:creationId xmlns:a16="http://schemas.microsoft.com/office/drawing/2014/main" id="{94955CA5-CF91-F96F-CF47-BFA7010F6D1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24910" y="2192272"/>
            <a:ext cx="282431" cy="400110"/>
          </a:xfrm>
          <a:prstGeom prst="rect">
            <a:avLst/>
          </a:prstGeom>
        </p:spPr>
      </p:pic>
      <p:pic>
        <p:nvPicPr>
          <p:cNvPr id="18" name="Billede 17">
            <a:extLst>
              <a:ext uri="{FF2B5EF4-FFF2-40B4-BE49-F238E27FC236}">
                <a16:creationId xmlns:a16="http://schemas.microsoft.com/office/drawing/2014/main" id="{555355F3-23DB-6018-D398-7A7A9EDA875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533565" y="2181142"/>
            <a:ext cx="282431" cy="400110"/>
          </a:xfrm>
          <a:prstGeom prst="rect">
            <a:avLst/>
          </a:prstGeom>
        </p:spPr>
      </p:pic>
      <p:sp>
        <p:nvSpPr>
          <p:cNvPr id="41" name="Pladsholder til tekst 5">
            <a:extLst>
              <a:ext uri="{FF2B5EF4-FFF2-40B4-BE49-F238E27FC236}">
                <a16:creationId xmlns:a16="http://schemas.microsoft.com/office/drawing/2014/main" id="{B96411B6-2BAC-C776-ABCD-43F991647220}"/>
              </a:ext>
            </a:extLst>
          </p:cNvPr>
          <p:cNvSpPr txBox="1">
            <a:spLocks/>
          </p:cNvSpPr>
          <p:nvPr/>
        </p:nvSpPr>
        <p:spPr>
          <a:xfrm>
            <a:off x="2151407" y="819514"/>
            <a:ext cx="7346746" cy="785532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38" b="1" i="0" kern="1200">
                <a:solidFill>
                  <a:srgbClr val="004274"/>
                </a:solidFill>
                <a:latin typeface="Montserrat Black" pitchFamily="2" charset="77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a-DK" sz="3600">
                <a:latin typeface="Montserrat Black"/>
                <a:ea typeface="Verdana"/>
              </a:rPr>
              <a:t>Her er vi</a:t>
            </a:r>
            <a:endParaRPr lang="da-DK" sz="3600"/>
          </a:p>
        </p:txBody>
      </p:sp>
      <p:sp>
        <p:nvSpPr>
          <p:cNvPr id="43" name="Title 42">
            <a:extLst>
              <a:ext uri="{FF2B5EF4-FFF2-40B4-BE49-F238E27FC236}">
                <a16:creationId xmlns:a16="http://schemas.microsoft.com/office/drawing/2014/main" id="{896FF8C4-FF2A-A928-1613-B6D000DFF4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Arrow: Down 28">
            <a:extLst>
              <a:ext uri="{FF2B5EF4-FFF2-40B4-BE49-F238E27FC236}">
                <a16:creationId xmlns:a16="http://schemas.microsoft.com/office/drawing/2014/main" id="{958488B9-957C-5ACC-E441-8A9A90A0F4D1}"/>
              </a:ext>
            </a:extLst>
          </p:cNvPr>
          <p:cNvSpPr/>
          <p:nvPr/>
        </p:nvSpPr>
        <p:spPr>
          <a:xfrm>
            <a:off x="4231450" y="1460296"/>
            <a:ext cx="578538" cy="754559"/>
          </a:xfrm>
          <a:prstGeom prst="down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036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2" grpId="0" animBg="1"/>
      <p:bldP spid="19" grpId="0" animBg="1"/>
      <p:bldP spid="21" grpId="0" animBg="1"/>
      <p:bldP spid="23" grpId="0" animBg="1"/>
      <p:bldP spid="24" grpId="0" animBg="1"/>
      <p:bldP spid="25" grpId="0"/>
      <p:bldP spid="26" grpId="0" animBg="1"/>
      <p:bldP spid="27" grpId="0" animBg="1"/>
      <p:bldP spid="2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B06979-759E-8046-91EA-645F720FCE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ekst 1">
            <a:extLst>
              <a:ext uri="{FF2B5EF4-FFF2-40B4-BE49-F238E27FC236}">
                <a16:creationId xmlns:a16="http://schemas.microsoft.com/office/drawing/2014/main" id="{3EB5A7DE-9710-3A12-E7A9-A2B92C36AF2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lIns="55449" tIns="27725" rIns="55449" bIns="27725" anchor="t"/>
          <a:lstStyle/>
          <a:p>
            <a:pPr marL="0" indent="0">
              <a:buNone/>
            </a:pPr>
            <a:r>
              <a:rPr lang="da-DK" sz="3550">
                <a:latin typeface="Montserrat Black"/>
              </a:rPr>
              <a:t>Trivselsundersøgelse 2026</a:t>
            </a:r>
            <a:endParaRPr lang="da-DK" sz="3550"/>
          </a:p>
        </p:txBody>
      </p:sp>
    </p:spTree>
    <p:extLst>
      <p:ext uri="{BB962C8B-B14F-4D97-AF65-F5344CB8AC3E}">
        <p14:creationId xmlns:p14="http://schemas.microsoft.com/office/powerpoint/2010/main" val="2395121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3FEABD-C075-B60F-6502-DB7B011513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422153E-F9C2-685B-AB1B-9D07770D69C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27947" y="1718085"/>
            <a:ext cx="4713521" cy="4530361"/>
          </a:xfrm>
        </p:spPr>
        <p:txBody>
          <a:bodyPr lIns="91440" tIns="45720" rIns="91440" bIns="45720" anchor="t"/>
          <a:lstStyle/>
          <a:p>
            <a:r>
              <a:rPr lang="en-US" sz="1400" b="1" err="1">
                <a:latin typeface="Montserrat"/>
                <a:ea typeface="Verdana"/>
              </a:rPr>
              <a:t>Udsendelse</a:t>
            </a:r>
            <a:r>
              <a:rPr lang="en-US" sz="1400" b="1">
                <a:latin typeface="Montserrat"/>
                <a:ea typeface="Verdana"/>
              </a:rPr>
              <a:t> </a:t>
            </a:r>
          </a:p>
          <a:p>
            <a:pPr marL="285750" indent="-285750">
              <a:buChar char="•"/>
            </a:pPr>
            <a:r>
              <a:rPr lang="en-US" sz="1400">
                <a:latin typeface="Montserrat"/>
                <a:ea typeface="Verdana"/>
              </a:rPr>
              <a:t>Via </a:t>
            </a:r>
            <a:r>
              <a:rPr lang="en-US" sz="1400" b="1">
                <a:latin typeface="Montserrat"/>
                <a:ea typeface="Verdana"/>
              </a:rPr>
              <a:t>SMS</a:t>
            </a:r>
            <a:r>
              <a:rPr lang="en-US" sz="1400">
                <a:latin typeface="Montserrat"/>
                <a:ea typeface="Verdana"/>
              </a:rPr>
              <a:t> </a:t>
            </a:r>
            <a:r>
              <a:rPr lang="en-US" sz="1400" b="1" err="1">
                <a:latin typeface="Montserrat"/>
                <a:ea typeface="Verdana"/>
              </a:rPr>
              <a:t>eller</a:t>
            </a:r>
            <a:r>
              <a:rPr lang="en-US" sz="1400" b="1">
                <a:latin typeface="Montserrat"/>
                <a:ea typeface="Verdana"/>
              </a:rPr>
              <a:t> Outlook </a:t>
            </a:r>
            <a:r>
              <a:rPr lang="en-US" sz="1400">
                <a:latin typeface="Montserrat"/>
                <a:ea typeface="Verdana"/>
              </a:rPr>
              <a:t>(det </a:t>
            </a:r>
            <a:r>
              <a:rPr lang="en-US" sz="1400" err="1">
                <a:latin typeface="Montserrat"/>
                <a:ea typeface="Verdana"/>
              </a:rPr>
              <a:t>leder</a:t>
            </a:r>
            <a:r>
              <a:rPr lang="en-US" sz="1400">
                <a:latin typeface="Montserrat"/>
                <a:ea typeface="Verdana"/>
              </a:rPr>
              <a:t> </a:t>
            </a:r>
            <a:r>
              <a:rPr lang="en-US" sz="1400" err="1">
                <a:latin typeface="Montserrat"/>
                <a:ea typeface="Verdana"/>
              </a:rPr>
              <a:t>har</a:t>
            </a:r>
            <a:r>
              <a:rPr lang="en-US" sz="1400">
                <a:latin typeface="Montserrat"/>
                <a:ea typeface="Verdana"/>
              </a:rPr>
              <a:t> </a:t>
            </a:r>
            <a:r>
              <a:rPr lang="en-US" sz="1400" err="1">
                <a:latin typeface="Montserrat"/>
                <a:ea typeface="Verdana"/>
              </a:rPr>
              <a:t>oplyst</a:t>
            </a:r>
            <a:r>
              <a:rPr lang="en-US" sz="1400">
                <a:latin typeface="Montserrat"/>
                <a:ea typeface="Verdana"/>
              </a:rPr>
              <a:t>)</a:t>
            </a:r>
          </a:p>
          <a:p>
            <a:pPr marL="285750" indent="-285750">
              <a:buChar char="•"/>
            </a:pPr>
            <a:r>
              <a:rPr lang="en-US" sz="1400">
                <a:latin typeface="Montserrat"/>
                <a:ea typeface="Verdana"/>
              </a:rPr>
              <a:t>Den </a:t>
            </a:r>
            <a:r>
              <a:rPr lang="en-US" sz="1400" b="1">
                <a:latin typeface="Montserrat"/>
                <a:ea typeface="Verdana"/>
              </a:rPr>
              <a:t>1. </a:t>
            </a:r>
            <a:r>
              <a:rPr lang="en-US" sz="1400" b="1" err="1">
                <a:latin typeface="Montserrat"/>
                <a:ea typeface="Verdana"/>
              </a:rPr>
              <a:t>september</a:t>
            </a:r>
            <a:endParaRPr lang="en-US" sz="1400" b="1"/>
          </a:p>
          <a:p>
            <a:pPr marL="285750" indent="-285750">
              <a:buChar char="•"/>
            </a:pPr>
            <a:r>
              <a:rPr lang="en-US" sz="1400" b="1">
                <a:latin typeface="Montserrat"/>
                <a:ea typeface="Verdana"/>
              </a:rPr>
              <a:t>3</a:t>
            </a:r>
            <a:r>
              <a:rPr lang="en-US" sz="1400">
                <a:latin typeface="Montserrat"/>
                <a:ea typeface="Verdana"/>
              </a:rPr>
              <a:t> </a:t>
            </a:r>
            <a:r>
              <a:rPr lang="en-US" sz="1400" err="1">
                <a:latin typeface="Montserrat"/>
                <a:ea typeface="Verdana"/>
              </a:rPr>
              <a:t>påmindelser</a:t>
            </a:r>
            <a:endParaRPr lang="en-US" sz="1400">
              <a:latin typeface="Montserrat"/>
              <a:ea typeface="Verdana"/>
            </a:endParaRPr>
          </a:p>
          <a:p>
            <a:pPr marL="285750" indent="-285750">
              <a:buChar char="•"/>
            </a:pPr>
            <a:r>
              <a:rPr lang="en-US" sz="1400" err="1">
                <a:latin typeface="Montserrat"/>
                <a:ea typeface="Verdana"/>
              </a:rPr>
              <a:t>Afsluttes</a:t>
            </a:r>
            <a:r>
              <a:rPr lang="en-US" sz="1400">
                <a:latin typeface="Montserrat"/>
                <a:ea typeface="Verdana"/>
              </a:rPr>
              <a:t> den </a:t>
            </a:r>
            <a:r>
              <a:rPr lang="en-US" sz="1400" b="1">
                <a:latin typeface="Montserrat"/>
                <a:ea typeface="Verdana"/>
              </a:rPr>
              <a:t>18. </a:t>
            </a:r>
            <a:r>
              <a:rPr lang="en-US" sz="1400" b="1" err="1">
                <a:latin typeface="Montserrat"/>
                <a:ea typeface="Verdana"/>
              </a:rPr>
              <a:t>september</a:t>
            </a:r>
            <a:endParaRPr lang="en-US" sz="1400" err="1">
              <a:latin typeface="Montserrat"/>
              <a:ea typeface="Verdana"/>
            </a:endParaRPr>
          </a:p>
          <a:p>
            <a:r>
              <a:rPr lang="en-US" sz="1400" b="1" err="1">
                <a:latin typeface="Montserrat"/>
                <a:ea typeface="Verdana"/>
              </a:rPr>
              <a:t>Opgave</a:t>
            </a:r>
            <a:r>
              <a:rPr lang="en-US" sz="1400" b="1">
                <a:latin typeface="Montserrat"/>
                <a:ea typeface="Verdana"/>
              </a:rPr>
              <a:t> AMG</a:t>
            </a:r>
          </a:p>
          <a:p>
            <a:pPr marL="285750" indent="-285750">
              <a:buChar char="•"/>
            </a:pPr>
            <a:r>
              <a:rPr lang="en-US" sz="1400" err="1">
                <a:latin typeface="Montserrat"/>
                <a:ea typeface="Verdana"/>
              </a:rPr>
              <a:t>Understøt</a:t>
            </a:r>
            <a:r>
              <a:rPr lang="en-US" sz="1400">
                <a:latin typeface="Montserrat"/>
                <a:ea typeface="Verdana"/>
              </a:rPr>
              <a:t> </a:t>
            </a:r>
            <a:r>
              <a:rPr lang="en-US" sz="1400" err="1">
                <a:latin typeface="Montserrat"/>
                <a:ea typeface="Verdana"/>
              </a:rPr>
              <a:t>en</a:t>
            </a:r>
            <a:r>
              <a:rPr lang="en-US" sz="1400">
                <a:latin typeface="Montserrat"/>
                <a:ea typeface="Verdana"/>
              </a:rPr>
              <a:t> </a:t>
            </a:r>
            <a:r>
              <a:rPr lang="en-US" sz="1400" err="1">
                <a:latin typeface="Montserrat"/>
                <a:ea typeface="Verdana"/>
              </a:rPr>
              <a:t>høj</a:t>
            </a:r>
            <a:r>
              <a:rPr lang="en-US" sz="1400">
                <a:latin typeface="Montserrat"/>
                <a:ea typeface="Verdana"/>
              </a:rPr>
              <a:t> </a:t>
            </a:r>
            <a:r>
              <a:rPr lang="en-US" sz="1400" err="1">
                <a:latin typeface="Montserrat"/>
                <a:ea typeface="Verdana"/>
              </a:rPr>
              <a:t>svarprocent</a:t>
            </a:r>
            <a:endParaRPr lang="en-US" sz="1400">
              <a:latin typeface="Montserrat"/>
              <a:ea typeface="Verdana"/>
            </a:endParaRPr>
          </a:p>
          <a:p>
            <a:r>
              <a:rPr lang="en-US" sz="1400" err="1">
                <a:latin typeface="Montserrat"/>
                <a:ea typeface="Verdana"/>
              </a:rPr>
              <a:t>Bidrag</a:t>
            </a:r>
            <a:r>
              <a:rPr lang="en-US" sz="1400">
                <a:latin typeface="Montserrat"/>
                <a:ea typeface="Verdana"/>
              </a:rPr>
              <a:t> </a:t>
            </a:r>
            <a:r>
              <a:rPr lang="en-US" sz="1400" err="1">
                <a:latin typeface="Montserrat"/>
                <a:ea typeface="Verdana"/>
              </a:rPr>
              <a:t>til</a:t>
            </a:r>
            <a:r>
              <a:rPr lang="en-US" sz="1400">
                <a:latin typeface="Montserrat"/>
                <a:ea typeface="Verdana"/>
              </a:rPr>
              <a:t> </a:t>
            </a:r>
            <a:r>
              <a:rPr lang="en-US" sz="1400" err="1">
                <a:latin typeface="Montserrat"/>
                <a:ea typeface="Verdana"/>
              </a:rPr>
              <a:t>arbejdspladsvurderingen</a:t>
            </a:r>
            <a:r>
              <a:rPr lang="en-US" sz="1400">
                <a:latin typeface="Montserrat"/>
                <a:ea typeface="Verdana"/>
              </a:rPr>
              <a:t> (APV), </a:t>
            </a:r>
            <a:r>
              <a:rPr lang="en-US" sz="1400" err="1">
                <a:latin typeface="Montserrat"/>
                <a:ea typeface="Verdana"/>
              </a:rPr>
              <a:t>fordi</a:t>
            </a:r>
            <a:r>
              <a:rPr lang="en-US" sz="1400">
                <a:latin typeface="Montserrat"/>
                <a:ea typeface="Verdana"/>
              </a:rPr>
              <a:t> det er </a:t>
            </a:r>
            <a:r>
              <a:rPr lang="en-US" sz="1400" err="1">
                <a:latin typeface="Montserrat"/>
                <a:ea typeface="Verdana"/>
              </a:rPr>
              <a:t>vores</a:t>
            </a:r>
            <a:r>
              <a:rPr lang="en-US" sz="1400">
                <a:latin typeface="Montserrat"/>
                <a:ea typeface="Verdana"/>
              </a:rPr>
              <a:t> </a:t>
            </a:r>
            <a:r>
              <a:rPr lang="en-US" sz="1400" err="1">
                <a:latin typeface="Montserrat"/>
                <a:ea typeface="Verdana"/>
              </a:rPr>
              <a:t>mulighed</a:t>
            </a:r>
            <a:r>
              <a:rPr lang="en-US" sz="1400">
                <a:latin typeface="Montserrat"/>
                <a:ea typeface="Verdana"/>
              </a:rPr>
              <a:t> for at </a:t>
            </a:r>
            <a:r>
              <a:rPr lang="en-US" sz="1400" err="1">
                <a:latin typeface="Montserrat"/>
                <a:ea typeface="Verdana"/>
              </a:rPr>
              <a:t>påvirke</a:t>
            </a:r>
            <a:r>
              <a:rPr lang="en-US" sz="1400">
                <a:latin typeface="Montserrat"/>
                <a:ea typeface="Verdana"/>
              </a:rPr>
              <a:t> </a:t>
            </a:r>
            <a:r>
              <a:rPr lang="en-US" sz="1400" err="1">
                <a:latin typeface="Montserrat"/>
                <a:ea typeface="Verdana"/>
              </a:rPr>
              <a:t>eget</a:t>
            </a:r>
            <a:r>
              <a:rPr lang="en-US" sz="1400">
                <a:latin typeface="Montserrat"/>
                <a:ea typeface="Verdana"/>
              </a:rPr>
              <a:t> </a:t>
            </a:r>
            <a:r>
              <a:rPr lang="en-US" sz="1400" err="1">
                <a:latin typeface="Montserrat"/>
                <a:ea typeface="Verdana"/>
              </a:rPr>
              <a:t>fysiske</a:t>
            </a:r>
            <a:r>
              <a:rPr lang="en-US" sz="1400">
                <a:latin typeface="Montserrat"/>
                <a:ea typeface="Verdana"/>
              </a:rPr>
              <a:t> </a:t>
            </a:r>
            <a:r>
              <a:rPr lang="en-US" sz="1400" err="1">
                <a:latin typeface="Montserrat"/>
                <a:ea typeface="Verdana"/>
              </a:rPr>
              <a:t>og</a:t>
            </a:r>
            <a:r>
              <a:rPr lang="en-US" sz="1400">
                <a:latin typeface="Montserrat"/>
                <a:ea typeface="Verdana"/>
              </a:rPr>
              <a:t> </a:t>
            </a:r>
            <a:r>
              <a:rPr lang="en-US" sz="1400" err="1">
                <a:latin typeface="Montserrat"/>
                <a:ea typeface="Verdana"/>
              </a:rPr>
              <a:t>psykiske</a:t>
            </a:r>
            <a:r>
              <a:rPr lang="en-US" sz="1400">
                <a:latin typeface="Montserrat"/>
                <a:ea typeface="Verdana"/>
              </a:rPr>
              <a:t> </a:t>
            </a:r>
            <a:r>
              <a:rPr lang="en-US" sz="1400" err="1">
                <a:latin typeface="Montserrat"/>
                <a:ea typeface="Verdana"/>
              </a:rPr>
              <a:t>arbejdsmiljø</a:t>
            </a:r>
            <a:r>
              <a:rPr lang="en-US" sz="1400">
                <a:latin typeface="Montserrat"/>
                <a:ea typeface="Verdana"/>
              </a:rPr>
              <a:t>. </a:t>
            </a:r>
            <a:endParaRPr lang="en-US"/>
          </a:p>
          <a:p>
            <a:r>
              <a:rPr lang="en-US" sz="1400" err="1">
                <a:latin typeface="Montserrat"/>
                <a:ea typeface="Verdana"/>
              </a:rPr>
              <a:t>Når</a:t>
            </a:r>
            <a:r>
              <a:rPr lang="en-US" sz="1400">
                <a:latin typeface="Montserrat"/>
                <a:ea typeface="Verdana"/>
              </a:rPr>
              <a:t> vi </a:t>
            </a:r>
            <a:r>
              <a:rPr lang="en-US" sz="1400" err="1">
                <a:latin typeface="Montserrat"/>
                <a:ea typeface="Verdana"/>
              </a:rPr>
              <a:t>svarer</a:t>
            </a:r>
            <a:r>
              <a:rPr lang="en-US" sz="1400">
                <a:latin typeface="Montserrat"/>
                <a:ea typeface="Verdana"/>
              </a:rPr>
              <a:t> </a:t>
            </a:r>
            <a:r>
              <a:rPr lang="en-US" sz="1400" err="1">
                <a:latin typeface="Montserrat"/>
                <a:ea typeface="Verdana"/>
              </a:rPr>
              <a:t>ærligt</a:t>
            </a:r>
            <a:r>
              <a:rPr lang="en-US" sz="1400">
                <a:latin typeface="Montserrat"/>
                <a:ea typeface="Verdana"/>
              </a:rPr>
              <a:t>, </a:t>
            </a:r>
            <a:r>
              <a:rPr lang="en-US" sz="1400" err="1">
                <a:latin typeface="Montserrat"/>
                <a:ea typeface="Verdana"/>
              </a:rPr>
              <a:t>hjælper</a:t>
            </a:r>
            <a:r>
              <a:rPr lang="en-US" sz="1400">
                <a:latin typeface="Montserrat"/>
                <a:ea typeface="Verdana"/>
              </a:rPr>
              <a:t> vi med at </a:t>
            </a:r>
            <a:r>
              <a:rPr lang="en-US" sz="1400" err="1">
                <a:latin typeface="Montserrat"/>
                <a:ea typeface="Verdana"/>
              </a:rPr>
              <a:t>synliggøre</a:t>
            </a:r>
            <a:r>
              <a:rPr lang="en-US" sz="1400">
                <a:latin typeface="Montserrat"/>
                <a:ea typeface="Verdana"/>
              </a:rPr>
              <a:t> </a:t>
            </a:r>
            <a:r>
              <a:rPr lang="en-US" sz="1400" err="1">
                <a:latin typeface="Montserrat"/>
                <a:ea typeface="Verdana"/>
              </a:rPr>
              <a:t>både</a:t>
            </a:r>
            <a:r>
              <a:rPr lang="en-US" sz="1400">
                <a:latin typeface="Montserrat"/>
                <a:ea typeface="Verdana"/>
              </a:rPr>
              <a:t> </a:t>
            </a:r>
            <a:r>
              <a:rPr lang="en-US" sz="1400" err="1">
                <a:latin typeface="Montserrat"/>
                <a:ea typeface="Verdana"/>
              </a:rPr>
              <a:t>styrker</a:t>
            </a:r>
            <a:r>
              <a:rPr lang="en-US" sz="1400">
                <a:latin typeface="Montserrat"/>
                <a:ea typeface="Verdana"/>
              </a:rPr>
              <a:t> </a:t>
            </a:r>
            <a:r>
              <a:rPr lang="en-US" sz="1400" err="1">
                <a:latin typeface="Montserrat"/>
                <a:ea typeface="Verdana"/>
              </a:rPr>
              <a:t>og</a:t>
            </a:r>
            <a:r>
              <a:rPr lang="en-US" sz="1400">
                <a:latin typeface="Montserrat"/>
                <a:ea typeface="Verdana"/>
              </a:rPr>
              <a:t> </a:t>
            </a:r>
            <a:r>
              <a:rPr lang="en-US" sz="1400" err="1">
                <a:latin typeface="Montserrat"/>
                <a:ea typeface="Verdana"/>
              </a:rPr>
              <a:t>udviklingsområder</a:t>
            </a:r>
            <a:r>
              <a:rPr lang="en-US" sz="1400">
                <a:latin typeface="Montserrat"/>
                <a:ea typeface="Verdana"/>
              </a:rPr>
              <a:t>. </a:t>
            </a:r>
            <a:endParaRPr lang="en-US" sz="1200"/>
          </a:p>
          <a:p>
            <a:r>
              <a:rPr lang="en-US" sz="1400">
                <a:latin typeface="Montserrat"/>
                <a:ea typeface="Verdana"/>
              </a:rPr>
              <a:t>Vores </a:t>
            </a:r>
            <a:r>
              <a:rPr lang="en-US" sz="1400" err="1">
                <a:latin typeface="Montserrat"/>
                <a:ea typeface="Verdana"/>
              </a:rPr>
              <a:t>svar</a:t>
            </a:r>
            <a:r>
              <a:rPr lang="en-US" sz="1400">
                <a:latin typeface="Montserrat"/>
                <a:ea typeface="Verdana"/>
              </a:rPr>
              <a:t> giver </a:t>
            </a:r>
            <a:r>
              <a:rPr lang="en-US" sz="1400" err="1">
                <a:latin typeface="Montserrat"/>
                <a:ea typeface="Verdana"/>
              </a:rPr>
              <a:t>arbejdsmiljøgruppen</a:t>
            </a:r>
            <a:r>
              <a:rPr lang="en-US" sz="1400">
                <a:latin typeface="Montserrat"/>
                <a:ea typeface="Verdana"/>
              </a:rPr>
              <a:t> et </a:t>
            </a:r>
            <a:r>
              <a:rPr lang="en-US" sz="1400" err="1">
                <a:latin typeface="Montserrat"/>
                <a:ea typeface="Verdana"/>
              </a:rPr>
              <a:t>aktuelt</a:t>
            </a:r>
            <a:r>
              <a:rPr lang="en-US" sz="1400">
                <a:latin typeface="Montserrat"/>
                <a:ea typeface="Verdana"/>
              </a:rPr>
              <a:t> </a:t>
            </a:r>
            <a:r>
              <a:rPr lang="en-US" sz="1400" err="1">
                <a:latin typeface="Montserrat"/>
                <a:ea typeface="Verdana"/>
              </a:rPr>
              <a:t>grundlag</a:t>
            </a:r>
            <a:r>
              <a:rPr lang="en-US" sz="1400">
                <a:latin typeface="Montserrat"/>
                <a:ea typeface="Verdana"/>
              </a:rPr>
              <a:t> for at </a:t>
            </a:r>
            <a:r>
              <a:rPr lang="en-US" sz="1400" err="1">
                <a:latin typeface="Montserrat"/>
                <a:ea typeface="Verdana"/>
              </a:rPr>
              <a:t>prioritere</a:t>
            </a:r>
            <a:r>
              <a:rPr lang="en-US" sz="1400">
                <a:latin typeface="Montserrat"/>
                <a:ea typeface="Verdana"/>
              </a:rPr>
              <a:t> de </a:t>
            </a:r>
            <a:r>
              <a:rPr lang="en-US" sz="1400" err="1">
                <a:latin typeface="Montserrat"/>
                <a:ea typeface="Verdana"/>
              </a:rPr>
              <a:t>indsatser</a:t>
            </a:r>
            <a:r>
              <a:rPr lang="en-US" sz="1400">
                <a:latin typeface="Montserrat"/>
                <a:ea typeface="Verdana"/>
              </a:rPr>
              <a:t>, der </a:t>
            </a:r>
            <a:r>
              <a:rPr lang="en-US" sz="1400" err="1">
                <a:latin typeface="Montserrat"/>
                <a:ea typeface="Verdana"/>
              </a:rPr>
              <a:t>kan</a:t>
            </a:r>
            <a:r>
              <a:rPr lang="en-US" sz="1400">
                <a:latin typeface="Montserrat"/>
                <a:ea typeface="Verdana"/>
              </a:rPr>
              <a:t> </a:t>
            </a:r>
            <a:r>
              <a:rPr lang="en-US" sz="1400" err="1">
                <a:latin typeface="Montserrat"/>
                <a:ea typeface="Verdana"/>
              </a:rPr>
              <a:t>gøre</a:t>
            </a:r>
            <a:r>
              <a:rPr lang="en-US" sz="1400">
                <a:latin typeface="Montserrat"/>
                <a:ea typeface="Verdana"/>
              </a:rPr>
              <a:t> </a:t>
            </a:r>
            <a:r>
              <a:rPr lang="en-US" sz="1400" err="1">
                <a:latin typeface="Montserrat"/>
                <a:ea typeface="Verdana"/>
              </a:rPr>
              <a:t>arbejdspladsen</a:t>
            </a:r>
            <a:r>
              <a:rPr lang="en-US" sz="1400">
                <a:latin typeface="Montserrat"/>
                <a:ea typeface="Verdana"/>
              </a:rPr>
              <a:t> </a:t>
            </a:r>
            <a:r>
              <a:rPr lang="en-US" sz="1400" err="1">
                <a:latin typeface="Montserrat"/>
                <a:ea typeface="Verdana"/>
              </a:rPr>
              <a:t>endnu</a:t>
            </a:r>
            <a:r>
              <a:rPr lang="en-US" sz="1400">
                <a:latin typeface="Montserrat"/>
                <a:ea typeface="Verdana"/>
              </a:rPr>
              <a:t> </a:t>
            </a:r>
            <a:r>
              <a:rPr lang="en-US" sz="1400" err="1">
                <a:latin typeface="Montserrat"/>
                <a:ea typeface="Verdana"/>
              </a:rPr>
              <a:t>sundere</a:t>
            </a:r>
            <a:r>
              <a:rPr lang="en-US" sz="1400">
                <a:latin typeface="Montserrat"/>
                <a:ea typeface="Verdana"/>
              </a:rPr>
              <a:t>, </a:t>
            </a:r>
            <a:r>
              <a:rPr lang="en-US" sz="1400" err="1">
                <a:latin typeface="Montserrat"/>
                <a:ea typeface="Verdana"/>
              </a:rPr>
              <a:t>tryggere</a:t>
            </a:r>
            <a:r>
              <a:rPr lang="en-US" sz="1400">
                <a:latin typeface="Montserrat"/>
                <a:ea typeface="Verdana"/>
              </a:rPr>
              <a:t> </a:t>
            </a:r>
            <a:r>
              <a:rPr lang="en-US" sz="1400" err="1">
                <a:latin typeface="Montserrat"/>
                <a:ea typeface="Verdana"/>
              </a:rPr>
              <a:t>og</a:t>
            </a:r>
            <a:r>
              <a:rPr lang="en-US" sz="1400">
                <a:latin typeface="Montserrat"/>
                <a:ea typeface="Verdana"/>
              </a:rPr>
              <a:t> </a:t>
            </a:r>
            <a:r>
              <a:rPr lang="en-US" sz="1400" err="1">
                <a:latin typeface="Montserrat"/>
                <a:ea typeface="Verdana"/>
              </a:rPr>
              <a:t>bedre</a:t>
            </a:r>
            <a:r>
              <a:rPr lang="en-US" sz="1400">
                <a:latin typeface="Montserrat"/>
                <a:ea typeface="Verdana"/>
              </a:rPr>
              <a:t> for dig </a:t>
            </a:r>
            <a:r>
              <a:rPr lang="en-US" sz="1400" err="1">
                <a:latin typeface="Montserrat"/>
                <a:ea typeface="Verdana"/>
              </a:rPr>
              <a:t>og</a:t>
            </a:r>
            <a:r>
              <a:rPr lang="en-US" sz="1400">
                <a:latin typeface="Montserrat"/>
                <a:ea typeface="Verdana"/>
              </a:rPr>
              <a:t> dine </a:t>
            </a:r>
            <a:r>
              <a:rPr lang="en-US" sz="1400" err="1">
                <a:latin typeface="Montserrat"/>
                <a:ea typeface="Verdana"/>
              </a:rPr>
              <a:t>kolleger</a:t>
            </a:r>
            <a:r>
              <a:rPr lang="en-US" sz="1400">
                <a:latin typeface="Montserrat"/>
                <a:ea typeface="Verdana"/>
              </a:rPr>
              <a:t>.</a:t>
            </a:r>
            <a:endParaRPr lang="en-US" sz="120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29ACBB-267E-E3B7-7FFD-C0B95F48D2A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25764" y="627288"/>
            <a:ext cx="5049697" cy="785532"/>
          </a:xfrm>
        </p:spPr>
        <p:txBody>
          <a:bodyPr lIns="91440" tIns="45720" rIns="91440" bIns="45720" anchor="t"/>
          <a:lstStyle/>
          <a:p>
            <a:pPr marL="0" indent="0">
              <a:buNone/>
            </a:pPr>
            <a:r>
              <a:rPr lang="en-US" sz="3000" err="1">
                <a:latin typeface="Montserrat Black"/>
                <a:ea typeface="Verdana"/>
              </a:rPr>
              <a:t>Trivselsundersøgelsen</a:t>
            </a:r>
            <a:r>
              <a:rPr lang="en-US" sz="3000">
                <a:latin typeface="Montserrat Black"/>
                <a:ea typeface="Verdana"/>
              </a:rPr>
              <a:t> 2026</a:t>
            </a:r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4E182DB-A594-9019-D0F4-7CE7A8D18E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3142" y="1274366"/>
            <a:ext cx="5872801" cy="5095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785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2D7C6CB-FAA0-A097-BCBF-01365EF6AE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3163" y="4724055"/>
            <a:ext cx="2449953" cy="1776960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2C5A08B-3596-111D-C1F7-095D8A16310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27947" y="1734297"/>
            <a:ext cx="4713521" cy="4116937"/>
          </a:xfrm>
        </p:spPr>
        <p:txBody>
          <a:bodyPr lIns="91440" tIns="45720" rIns="91440" bIns="45720" anchor="t"/>
          <a:lstStyle/>
          <a:p>
            <a:r>
              <a:rPr lang="en-US" sz="1400" b="1">
                <a:latin typeface="Montserrat"/>
                <a:ea typeface="Verdana"/>
              </a:rPr>
              <a:t>Den 25. </a:t>
            </a:r>
            <a:r>
              <a:rPr lang="en-US" sz="1400" b="1" err="1">
                <a:latin typeface="Montserrat"/>
                <a:ea typeface="Verdana"/>
              </a:rPr>
              <a:t>september</a:t>
            </a:r>
            <a:endParaRPr lang="en-US" sz="1400" b="1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err="1">
                <a:latin typeface="Montserrat"/>
                <a:ea typeface="Verdana"/>
              </a:rPr>
              <a:t>Direktionsrapport</a:t>
            </a:r>
            <a:endParaRPr lang="en-US" sz="1400" err="1"/>
          </a:p>
          <a:p>
            <a:r>
              <a:rPr lang="en-US" sz="1400">
                <a:latin typeface="Montserrat"/>
                <a:ea typeface="Verdana"/>
              </a:rPr>
              <a:t>       -  </a:t>
            </a:r>
            <a:r>
              <a:rPr lang="en-US" sz="1400" err="1">
                <a:latin typeface="Montserrat"/>
                <a:ea typeface="Verdana"/>
              </a:rPr>
              <a:t>organisation</a:t>
            </a:r>
            <a:endParaRPr lang="en-US" sz="1400" err="1"/>
          </a:p>
          <a:p>
            <a:r>
              <a:rPr lang="en-US" sz="1400">
                <a:latin typeface="Montserrat"/>
                <a:ea typeface="Verdana"/>
              </a:rPr>
              <a:t>       - </a:t>
            </a:r>
            <a:r>
              <a:rPr lang="en-US" sz="1400" err="1">
                <a:latin typeface="Montserrat"/>
                <a:ea typeface="Verdana"/>
              </a:rPr>
              <a:t>forvaltninger</a:t>
            </a:r>
            <a:r>
              <a:rPr lang="en-US" sz="1400">
                <a:latin typeface="Montserrat"/>
                <a:ea typeface="Verdana"/>
              </a:rPr>
              <a:t> </a:t>
            </a:r>
            <a:r>
              <a:rPr lang="en-US" sz="1400" err="1">
                <a:latin typeface="Montserrat"/>
                <a:ea typeface="Verdana"/>
              </a:rPr>
              <a:t>og</a:t>
            </a:r>
            <a:r>
              <a:rPr lang="en-US" sz="1400">
                <a:latin typeface="Montserrat"/>
                <a:ea typeface="Verdana"/>
              </a:rPr>
              <a:t> stab</a:t>
            </a:r>
            <a:endParaRPr lang="en-US" sz="1400"/>
          </a:p>
          <a:p>
            <a:endParaRPr lang="en-US" sz="1400" b="1">
              <a:latin typeface="Montserrat"/>
              <a:ea typeface="Verdana"/>
            </a:endParaRPr>
          </a:p>
          <a:p>
            <a:r>
              <a:rPr lang="en-US" sz="1400" b="1">
                <a:latin typeface="Montserrat"/>
                <a:ea typeface="Verdana"/>
              </a:rPr>
              <a:t>Den 5.  </a:t>
            </a:r>
            <a:r>
              <a:rPr lang="en-US" sz="1400" b="1" err="1">
                <a:latin typeface="Montserrat"/>
                <a:ea typeface="Verdana"/>
              </a:rPr>
              <a:t>oktober</a:t>
            </a:r>
            <a:endParaRPr lang="en-US" sz="1400" b="1" err="1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latin typeface="Montserrat"/>
                <a:ea typeface="Verdana"/>
              </a:rPr>
              <a:t>Chefrapport</a:t>
            </a:r>
            <a:r>
              <a:rPr lang="en-US" sz="1400">
                <a:latin typeface="Montserrat"/>
                <a:ea typeface="Verdana"/>
              </a:rPr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latin typeface="Montserrat"/>
                <a:ea typeface="Verdana"/>
              </a:rPr>
              <a:t>Niveau</a:t>
            </a:r>
            <a:r>
              <a:rPr lang="en-US" sz="1400">
                <a:latin typeface="Montserrat"/>
                <a:ea typeface="Verdana"/>
              </a:rPr>
              <a:t> 3 </a:t>
            </a:r>
            <a:r>
              <a:rPr lang="en-US" sz="1400" err="1">
                <a:latin typeface="Montserrat"/>
                <a:ea typeface="Verdana"/>
              </a:rPr>
              <a:t>og</a:t>
            </a:r>
            <a:r>
              <a:rPr lang="en-US" sz="1400">
                <a:latin typeface="Montserrat"/>
                <a:ea typeface="Verdana"/>
              </a:rPr>
              <a:t> 4 </a:t>
            </a:r>
            <a:r>
              <a:rPr lang="en-US" sz="1400" err="1">
                <a:latin typeface="Montserrat"/>
                <a:ea typeface="Verdana"/>
              </a:rPr>
              <a:t>lederrapport</a:t>
            </a:r>
            <a:endParaRPr lang="en-US" sz="1400">
              <a:latin typeface="Montserrat"/>
              <a:ea typeface="Verdana"/>
            </a:endParaRPr>
          </a:p>
          <a:p>
            <a:endParaRPr lang="en-US" sz="1200">
              <a:latin typeface="Montserrat"/>
              <a:ea typeface="Verdana"/>
            </a:endParaRPr>
          </a:p>
          <a:p>
            <a:endParaRPr lang="en-US" sz="1200">
              <a:latin typeface="Montserrat"/>
              <a:ea typeface="Verdana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F16766-D168-09EA-44A2-3D3147BF526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25764" y="627288"/>
            <a:ext cx="5049697" cy="785532"/>
          </a:xfrm>
        </p:spPr>
        <p:txBody>
          <a:bodyPr lIns="91440" tIns="45720" rIns="91440" bIns="45720" anchor="t"/>
          <a:lstStyle/>
          <a:p>
            <a:pPr marL="0" indent="0">
              <a:buNone/>
            </a:pPr>
            <a:r>
              <a:rPr lang="en-US" sz="3000">
                <a:latin typeface="Montserrat Black"/>
                <a:ea typeface="Verdana"/>
              </a:rPr>
              <a:t>Rapport</a:t>
            </a:r>
            <a:endParaRPr lang="en-US" err="1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6B3FC19-5244-BBBE-E21A-DA4CE856A0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">
            <a:off x="7220163" y="1166095"/>
            <a:ext cx="3452378" cy="4717143"/>
          </a:xfrm>
          <a:prstGeom prst="rect">
            <a:avLst/>
          </a:prstGeom>
          <a:ln>
            <a:solidFill>
              <a:srgbClr val="4472C4"/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E82E19A-7E8B-2806-7077-7F16122E3E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8668" y="3992007"/>
            <a:ext cx="1187180" cy="111199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15ECB7D-D59F-1B23-BD05-E2CD2EAEC35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76663" y="5698808"/>
            <a:ext cx="1895475" cy="428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141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4FD294-9E82-EBA8-1A11-29BA6AA930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273BB9-CE55-6FBD-2E0D-D64B8D9FEE8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473561" y="1355670"/>
            <a:ext cx="8416576" cy="1570858"/>
          </a:xfrm>
        </p:spPr>
        <p:txBody>
          <a:bodyPr lIns="91440" tIns="45720" rIns="91440" bIns="45720" anchor="t"/>
          <a:lstStyle/>
          <a:p>
            <a:pPr marL="0" indent="0">
              <a:buNone/>
            </a:pPr>
            <a:r>
              <a:rPr lang="en-US" sz="3600">
                <a:latin typeface="Montserrat Black"/>
                <a:ea typeface="Verdana"/>
              </a:rPr>
              <a:t>AMG - </a:t>
            </a:r>
            <a:r>
              <a:rPr lang="en-US" sz="3600" err="1">
                <a:latin typeface="Montserrat Black"/>
                <a:ea typeface="Verdana"/>
              </a:rPr>
              <a:t>arbejde</a:t>
            </a:r>
            <a:r>
              <a:rPr lang="en-US" sz="3600">
                <a:latin typeface="Montserrat Black"/>
                <a:ea typeface="Verdana"/>
              </a:rPr>
              <a:t> med </a:t>
            </a:r>
            <a:r>
              <a:rPr lang="en-US" sz="3600" err="1">
                <a:latin typeface="Montserrat Black"/>
                <a:ea typeface="Verdana"/>
              </a:rPr>
              <a:t>rapporten</a:t>
            </a:r>
            <a:endParaRPr lang="en-US" sz="1400" b="0" err="1">
              <a:latin typeface="Montserrat Black"/>
              <a:ea typeface="Verdana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FC6DC73-5B0A-45FB-1E36-69D0E3C248C4}"/>
              </a:ext>
            </a:extLst>
          </p:cNvPr>
          <p:cNvSpPr txBox="1"/>
          <p:nvPr/>
        </p:nvSpPr>
        <p:spPr>
          <a:xfrm>
            <a:off x="1755452" y="4791339"/>
            <a:ext cx="3147949" cy="181588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AutoNum type="arabicPeriod"/>
            </a:pPr>
            <a:r>
              <a:rPr lang="en-US" sz="1400" err="1">
                <a:solidFill>
                  <a:srgbClr val="002060"/>
                </a:solidFill>
                <a:latin typeface="Montserrat"/>
                <a:ea typeface="Calibri"/>
                <a:cs typeface="Calibri"/>
              </a:rPr>
              <a:t>Analyserer</a:t>
            </a:r>
            <a:r>
              <a:rPr lang="en-US" sz="1400">
                <a:solidFill>
                  <a:srgbClr val="002060"/>
                </a:solidFill>
                <a:latin typeface="Montserrat"/>
                <a:ea typeface="Calibri"/>
                <a:cs typeface="Calibri"/>
              </a:rPr>
              <a:t> </a:t>
            </a:r>
            <a:r>
              <a:rPr lang="en-US" sz="1400" err="1">
                <a:solidFill>
                  <a:srgbClr val="002060"/>
                </a:solidFill>
                <a:latin typeface="Montserrat"/>
                <a:ea typeface="Calibri"/>
                <a:cs typeface="Calibri"/>
              </a:rPr>
              <a:t>rapporten</a:t>
            </a:r>
            <a:r>
              <a:rPr lang="en-US" sz="1400">
                <a:solidFill>
                  <a:srgbClr val="002060"/>
                </a:solidFill>
                <a:latin typeface="Montserrat"/>
                <a:ea typeface="Calibri"/>
                <a:cs typeface="Calibri"/>
              </a:rPr>
              <a:t> for </a:t>
            </a:r>
            <a:r>
              <a:rPr lang="en-US" sz="1400" err="1">
                <a:solidFill>
                  <a:srgbClr val="002060"/>
                </a:solidFill>
                <a:latin typeface="Montserrat"/>
                <a:ea typeface="Calibri"/>
                <a:cs typeface="Calibri"/>
              </a:rPr>
              <a:t>udviklingspotentiale</a:t>
            </a:r>
            <a:r>
              <a:rPr lang="en-US" sz="1400">
                <a:solidFill>
                  <a:srgbClr val="002060"/>
                </a:solidFill>
                <a:latin typeface="Montserrat"/>
                <a:ea typeface="Calibri"/>
                <a:cs typeface="Calibri"/>
              </a:rPr>
              <a:t> </a:t>
            </a:r>
            <a:r>
              <a:rPr lang="en-US" sz="1400" err="1">
                <a:solidFill>
                  <a:srgbClr val="002060"/>
                </a:solidFill>
                <a:latin typeface="Montserrat"/>
                <a:ea typeface="Calibri"/>
                <a:cs typeface="Calibri"/>
              </a:rPr>
              <a:t>og</a:t>
            </a:r>
            <a:r>
              <a:rPr lang="en-US" sz="1400">
                <a:solidFill>
                  <a:srgbClr val="002060"/>
                </a:solidFill>
                <a:latin typeface="Montserrat"/>
                <a:ea typeface="Calibri"/>
                <a:cs typeface="Calibri"/>
              </a:rPr>
              <a:t> </a:t>
            </a:r>
            <a:r>
              <a:rPr lang="en-US" sz="1400" err="1">
                <a:solidFill>
                  <a:srgbClr val="002060"/>
                </a:solidFill>
                <a:latin typeface="Montserrat"/>
                <a:ea typeface="Calibri"/>
                <a:cs typeface="Calibri"/>
              </a:rPr>
              <a:t>styrker</a:t>
            </a:r>
            <a:endParaRPr lang="en-US" sz="1400">
              <a:solidFill>
                <a:srgbClr val="002060"/>
              </a:solidFill>
              <a:latin typeface="Montserrat"/>
              <a:ea typeface="Calibri"/>
              <a:cs typeface="Calibri"/>
            </a:endParaRPr>
          </a:p>
          <a:p>
            <a:endParaRPr lang="en-US" sz="1400">
              <a:solidFill>
                <a:srgbClr val="002060"/>
              </a:solidFill>
              <a:latin typeface="Montserrat"/>
              <a:ea typeface="Calibri"/>
              <a:cs typeface="Calibri"/>
            </a:endParaRPr>
          </a:p>
          <a:p>
            <a:r>
              <a:rPr lang="en-US" sz="1400">
                <a:solidFill>
                  <a:srgbClr val="002060"/>
                </a:solidFill>
                <a:latin typeface="Montserrat"/>
                <a:ea typeface="Calibri"/>
                <a:cs typeface="Calibri"/>
              </a:rPr>
              <a:t>2.    </a:t>
            </a:r>
            <a:r>
              <a:rPr lang="en-US" sz="1400" err="1">
                <a:solidFill>
                  <a:srgbClr val="002060"/>
                </a:solidFill>
                <a:latin typeface="Montserrat"/>
                <a:ea typeface="Calibri"/>
                <a:cs typeface="Calibri"/>
              </a:rPr>
              <a:t>Udarbejder</a:t>
            </a:r>
            <a:r>
              <a:rPr lang="en-US" sz="1400">
                <a:solidFill>
                  <a:srgbClr val="002060"/>
                </a:solidFill>
                <a:latin typeface="Montserrat"/>
                <a:ea typeface="Calibri"/>
                <a:cs typeface="Calibri"/>
              </a:rPr>
              <a:t> </a:t>
            </a:r>
            <a:r>
              <a:rPr lang="en-US" sz="1400" err="1">
                <a:solidFill>
                  <a:srgbClr val="002060"/>
                </a:solidFill>
                <a:latin typeface="Montserrat"/>
                <a:ea typeface="Calibri"/>
                <a:cs typeface="Calibri"/>
              </a:rPr>
              <a:t>en</a:t>
            </a:r>
            <a:r>
              <a:rPr lang="en-US" sz="1400">
                <a:solidFill>
                  <a:srgbClr val="002060"/>
                </a:solidFill>
                <a:latin typeface="Montserrat"/>
                <a:ea typeface="Calibri"/>
                <a:cs typeface="Calibri"/>
              </a:rPr>
              <a:t> </a:t>
            </a:r>
            <a:r>
              <a:rPr lang="en-US" sz="1400" err="1">
                <a:solidFill>
                  <a:srgbClr val="002060"/>
                </a:solidFill>
                <a:latin typeface="Montserrat"/>
                <a:ea typeface="Calibri"/>
                <a:cs typeface="Calibri"/>
              </a:rPr>
              <a:t>redegørelse</a:t>
            </a:r>
            <a:endParaRPr lang="en-US" sz="1400">
              <a:solidFill>
                <a:srgbClr val="002060"/>
              </a:solidFill>
              <a:latin typeface="Montserrat"/>
              <a:ea typeface="Calibri"/>
              <a:cs typeface="Calibri"/>
            </a:endParaRPr>
          </a:p>
          <a:p>
            <a:r>
              <a:rPr lang="en-US" sz="1400">
                <a:solidFill>
                  <a:srgbClr val="002060"/>
                </a:solidFill>
                <a:latin typeface="Montserrat"/>
                <a:ea typeface="Calibri"/>
                <a:cs typeface="Calibri"/>
              </a:rPr>
              <a:t>       med </a:t>
            </a:r>
            <a:r>
              <a:rPr lang="en-US" sz="1400" err="1">
                <a:solidFill>
                  <a:srgbClr val="002060"/>
                </a:solidFill>
                <a:latin typeface="Montserrat"/>
                <a:ea typeface="Calibri"/>
                <a:cs typeface="Calibri"/>
              </a:rPr>
              <a:t>forslag</a:t>
            </a:r>
            <a:r>
              <a:rPr lang="en-US" sz="1400">
                <a:solidFill>
                  <a:srgbClr val="002060"/>
                </a:solidFill>
                <a:latin typeface="Montserrat"/>
                <a:ea typeface="Calibri"/>
                <a:cs typeface="Calibri"/>
              </a:rPr>
              <a:t> </a:t>
            </a:r>
            <a:r>
              <a:rPr lang="en-US" sz="1400" err="1">
                <a:solidFill>
                  <a:srgbClr val="002060"/>
                </a:solidFill>
                <a:latin typeface="Montserrat"/>
                <a:ea typeface="Calibri"/>
                <a:cs typeface="Calibri"/>
              </a:rPr>
              <a:t>til</a:t>
            </a:r>
            <a:r>
              <a:rPr lang="en-US" sz="1400">
                <a:solidFill>
                  <a:srgbClr val="002060"/>
                </a:solidFill>
                <a:latin typeface="Montserrat"/>
                <a:ea typeface="Calibri"/>
                <a:cs typeface="Calibri"/>
              </a:rPr>
              <a:t> </a:t>
            </a:r>
            <a:r>
              <a:rPr lang="en-US" sz="1400" err="1">
                <a:solidFill>
                  <a:srgbClr val="002060"/>
                </a:solidFill>
                <a:latin typeface="Montserrat"/>
                <a:ea typeface="Calibri"/>
                <a:cs typeface="Calibri"/>
              </a:rPr>
              <a:t>indsats</a:t>
            </a:r>
            <a:r>
              <a:rPr lang="en-US" sz="1400">
                <a:solidFill>
                  <a:srgbClr val="002060"/>
                </a:solidFill>
                <a:latin typeface="Montserrat"/>
                <a:ea typeface="Calibri"/>
                <a:cs typeface="Calibri"/>
              </a:rPr>
              <a:t>-</a:t>
            </a:r>
          </a:p>
          <a:p>
            <a:r>
              <a:rPr lang="en-US" sz="1400">
                <a:solidFill>
                  <a:srgbClr val="002060"/>
                </a:solidFill>
                <a:latin typeface="Montserrat"/>
                <a:ea typeface="Calibri"/>
                <a:cs typeface="Calibri"/>
              </a:rPr>
              <a:t>       </a:t>
            </a:r>
            <a:r>
              <a:rPr lang="en-US" sz="1400" err="1">
                <a:solidFill>
                  <a:srgbClr val="002060"/>
                </a:solidFill>
                <a:latin typeface="Montserrat"/>
                <a:ea typeface="Calibri"/>
                <a:cs typeface="Calibri"/>
              </a:rPr>
              <a:t>prioriteter</a:t>
            </a:r>
            <a:r>
              <a:rPr lang="en-US" sz="1400">
                <a:solidFill>
                  <a:srgbClr val="002060"/>
                </a:solidFill>
                <a:latin typeface="Montserrat"/>
                <a:ea typeface="Calibri"/>
                <a:cs typeface="Calibri"/>
              </a:rPr>
              <a:t> </a:t>
            </a:r>
            <a:r>
              <a:rPr lang="en-US" sz="1400" err="1">
                <a:solidFill>
                  <a:srgbClr val="002060"/>
                </a:solidFill>
                <a:latin typeface="Montserrat"/>
                <a:ea typeface="Calibri"/>
                <a:cs typeface="Calibri"/>
              </a:rPr>
              <a:t>i</a:t>
            </a:r>
            <a:r>
              <a:rPr lang="en-US" sz="1400">
                <a:solidFill>
                  <a:srgbClr val="002060"/>
                </a:solidFill>
                <a:latin typeface="Montserrat"/>
                <a:ea typeface="Calibri"/>
                <a:cs typeface="Calibri"/>
              </a:rPr>
              <a:t> et </a:t>
            </a:r>
            <a:r>
              <a:rPr lang="en-US" sz="1400" err="1">
                <a:solidFill>
                  <a:srgbClr val="002060"/>
                </a:solidFill>
                <a:latin typeface="Montserrat"/>
                <a:ea typeface="Calibri"/>
                <a:cs typeface="Calibri"/>
              </a:rPr>
              <a:t>dagsordens</a:t>
            </a:r>
            <a:r>
              <a:rPr lang="en-US" sz="1400">
                <a:solidFill>
                  <a:srgbClr val="002060"/>
                </a:solidFill>
                <a:latin typeface="Montserrat"/>
                <a:ea typeface="Calibri"/>
                <a:cs typeface="Calibri"/>
              </a:rPr>
              <a:t>-       </a:t>
            </a:r>
            <a:r>
              <a:rPr lang="en-US" sz="1400" err="1">
                <a:solidFill>
                  <a:srgbClr val="002060"/>
                </a:solidFill>
                <a:latin typeface="Montserrat"/>
                <a:ea typeface="Calibri"/>
                <a:cs typeface="Calibri"/>
              </a:rPr>
              <a:t>punkt</a:t>
            </a:r>
            <a:r>
              <a:rPr lang="en-US" sz="1400">
                <a:solidFill>
                  <a:srgbClr val="002060"/>
                </a:solidFill>
                <a:latin typeface="Montserrat"/>
                <a:ea typeface="Calibri"/>
                <a:cs typeface="Calibri"/>
              </a:rPr>
              <a:t> </a:t>
            </a:r>
            <a:r>
              <a:rPr lang="en-US" sz="1400" err="1">
                <a:solidFill>
                  <a:srgbClr val="002060"/>
                </a:solidFill>
                <a:latin typeface="Montserrat"/>
                <a:ea typeface="Calibri"/>
                <a:cs typeface="Calibri"/>
              </a:rPr>
              <a:t>til</a:t>
            </a:r>
            <a:r>
              <a:rPr lang="en-US" sz="1400">
                <a:solidFill>
                  <a:srgbClr val="002060"/>
                </a:solidFill>
                <a:latin typeface="Montserrat"/>
                <a:ea typeface="Calibri"/>
                <a:cs typeface="Calibri"/>
              </a:rPr>
              <a:t> Lokal MED-</a:t>
            </a:r>
            <a:r>
              <a:rPr lang="en-US" sz="1400" err="1">
                <a:solidFill>
                  <a:srgbClr val="002060"/>
                </a:solidFill>
                <a:latin typeface="Montserrat"/>
                <a:ea typeface="Calibri"/>
                <a:cs typeface="Calibri"/>
              </a:rPr>
              <a:t>udvalget</a:t>
            </a:r>
            <a:endParaRPr lang="en-US" sz="1400">
              <a:solidFill>
                <a:srgbClr val="002060"/>
              </a:solidFill>
              <a:latin typeface="Montserrat"/>
              <a:ea typeface="Calibri"/>
              <a:cs typeface="Calibri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8D68783-ACED-E5B4-24CA-C6357753C4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353" y="2850788"/>
            <a:ext cx="1461848" cy="1941287"/>
          </a:xfrm>
          <a:prstGeom prst="rect">
            <a:avLst/>
          </a:prstGeom>
          <a:ln>
            <a:solidFill>
              <a:srgbClr val="4472C4"/>
            </a:solidFill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E56825F-EDD7-6B1A-784C-3D80A710A9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47963" y="3194705"/>
            <a:ext cx="1361298" cy="159417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0A47BD9-5513-53BF-DA0F-F167C449A77A}"/>
              </a:ext>
            </a:extLst>
          </p:cNvPr>
          <p:cNvSpPr txBox="1"/>
          <p:nvPr/>
        </p:nvSpPr>
        <p:spPr>
          <a:xfrm>
            <a:off x="6476224" y="4550506"/>
            <a:ext cx="3147949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AutoNum type="arabicPeriod"/>
            </a:pPr>
            <a:r>
              <a:rPr lang="en-US" sz="1400" err="1">
                <a:solidFill>
                  <a:srgbClr val="002060"/>
                </a:solidFill>
                <a:latin typeface="Montserrat"/>
                <a:ea typeface="Calibri"/>
                <a:cs typeface="Calibri"/>
              </a:rPr>
              <a:t>Drøfter</a:t>
            </a:r>
            <a:r>
              <a:rPr lang="en-US" sz="1400">
                <a:solidFill>
                  <a:srgbClr val="002060"/>
                </a:solidFill>
                <a:latin typeface="Montserrat"/>
                <a:ea typeface="Calibri"/>
                <a:cs typeface="Calibri"/>
              </a:rPr>
              <a:t> </a:t>
            </a:r>
            <a:r>
              <a:rPr lang="en-US" sz="1400" err="1">
                <a:solidFill>
                  <a:srgbClr val="002060"/>
                </a:solidFill>
                <a:latin typeface="Montserrat"/>
                <a:ea typeface="Calibri"/>
                <a:cs typeface="Calibri"/>
              </a:rPr>
              <a:t>redegørelsen</a:t>
            </a:r>
          </a:p>
          <a:p>
            <a:pPr marL="342900" indent="-342900">
              <a:buAutoNum type="arabicPeriod"/>
            </a:pPr>
            <a:r>
              <a:rPr lang="en-US" sz="1400" err="1">
                <a:solidFill>
                  <a:srgbClr val="002060"/>
                </a:solidFill>
                <a:latin typeface="Montserrat"/>
                <a:ea typeface="Calibri"/>
                <a:cs typeface="Calibri"/>
              </a:rPr>
              <a:t>Vedtager</a:t>
            </a:r>
            <a:r>
              <a:rPr lang="en-US" sz="1400">
                <a:solidFill>
                  <a:srgbClr val="002060"/>
                </a:solidFill>
                <a:latin typeface="Montserrat"/>
                <a:ea typeface="Calibri"/>
                <a:cs typeface="Calibri"/>
              </a:rPr>
              <a:t> </a:t>
            </a:r>
            <a:r>
              <a:rPr lang="en-US" sz="1400" err="1">
                <a:solidFill>
                  <a:srgbClr val="002060"/>
                </a:solidFill>
                <a:latin typeface="Montserrat"/>
                <a:ea typeface="Calibri"/>
                <a:cs typeface="Calibri"/>
              </a:rPr>
              <a:t>en</a:t>
            </a:r>
            <a:r>
              <a:rPr lang="en-US" sz="1400">
                <a:solidFill>
                  <a:srgbClr val="002060"/>
                </a:solidFill>
                <a:latin typeface="Montserrat"/>
                <a:ea typeface="Calibri"/>
                <a:cs typeface="Calibri"/>
              </a:rPr>
              <a:t> </a:t>
            </a:r>
            <a:r>
              <a:rPr lang="en-US" sz="1400" err="1">
                <a:solidFill>
                  <a:srgbClr val="002060"/>
                </a:solidFill>
                <a:latin typeface="Montserrat"/>
                <a:ea typeface="Calibri"/>
                <a:cs typeface="Calibri"/>
              </a:rPr>
              <a:t>indsats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D714D5E-3D33-F7E0-743F-73CFA086D89E}"/>
              </a:ext>
            </a:extLst>
          </p:cNvPr>
          <p:cNvSpPr txBox="1"/>
          <p:nvPr/>
        </p:nvSpPr>
        <p:spPr>
          <a:xfrm>
            <a:off x="9161781" y="4780039"/>
            <a:ext cx="3147949" cy="181588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AutoNum type="arabicPeriod"/>
            </a:pPr>
            <a:r>
              <a:rPr lang="en-US" sz="1400" err="1">
                <a:solidFill>
                  <a:srgbClr val="002060"/>
                </a:solidFill>
                <a:latin typeface="Montserrat"/>
                <a:ea typeface="Calibri"/>
                <a:cs typeface="Calibri"/>
              </a:rPr>
              <a:t>Udarbejder</a:t>
            </a:r>
            <a:r>
              <a:rPr lang="en-US" sz="1400">
                <a:solidFill>
                  <a:srgbClr val="002060"/>
                </a:solidFill>
                <a:latin typeface="Montserrat"/>
                <a:ea typeface="Calibri"/>
                <a:cs typeface="Calibri"/>
              </a:rPr>
              <a:t> </a:t>
            </a:r>
            <a:r>
              <a:rPr lang="en-US" sz="1400" err="1">
                <a:solidFill>
                  <a:srgbClr val="002060"/>
                </a:solidFill>
                <a:latin typeface="Montserrat"/>
                <a:ea typeface="Calibri"/>
                <a:cs typeface="Calibri"/>
              </a:rPr>
              <a:t>en</a:t>
            </a:r>
            <a:r>
              <a:rPr lang="en-US" sz="1400">
                <a:solidFill>
                  <a:srgbClr val="002060"/>
                </a:solidFill>
                <a:latin typeface="Montserrat"/>
                <a:ea typeface="Calibri"/>
                <a:cs typeface="Calibri"/>
              </a:rPr>
              <a:t> </a:t>
            </a:r>
            <a:r>
              <a:rPr lang="en-US" sz="1400" err="1">
                <a:solidFill>
                  <a:srgbClr val="002060"/>
                </a:solidFill>
                <a:latin typeface="Montserrat"/>
                <a:ea typeface="Calibri"/>
                <a:cs typeface="Calibri"/>
              </a:rPr>
              <a:t>handlingsplan</a:t>
            </a:r>
            <a:r>
              <a:rPr lang="en-US" sz="1400">
                <a:solidFill>
                  <a:srgbClr val="002060"/>
                </a:solidFill>
                <a:latin typeface="Montserrat"/>
                <a:ea typeface="Calibri"/>
                <a:cs typeface="Calibri"/>
              </a:rPr>
              <a:t> I SafetyNet </a:t>
            </a:r>
            <a:endParaRPr lang="en-US" sz="1400" err="1">
              <a:solidFill>
                <a:srgbClr val="002060"/>
              </a:solidFill>
              <a:latin typeface="Montserrat"/>
              <a:ea typeface="Calibri"/>
              <a:cs typeface="Calibri"/>
            </a:endParaRPr>
          </a:p>
          <a:p>
            <a:r>
              <a:rPr lang="en-US" sz="1400">
                <a:solidFill>
                  <a:srgbClr val="002060"/>
                </a:solidFill>
                <a:latin typeface="Montserrat"/>
                <a:ea typeface="Calibri"/>
                <a:cs typeface="Calibri"/>
              </a:rPr>
              <a:t>        </a:t>
            </a:r>
            <a:r>
              <a:rPr lang="en-US" sz="1400" err="1">
                <a:solidFill>
                  <a:srgbClr val="002060"/>
                </a:solidFill>
                <a:latin typeface="Montserrat"/>
                <a:ea typeface="Calibri"/>
                <a:cs typeface="Calibri"/>
              </a:rPr>
              <a:t>og</a:t>
            </a:r>
            <a:r>
              <a:rPr lang="en-US" sz="1400">
                <a:solidFill>
                  <a:srgbClr val="002060"/>
                </a:solidFill>
                <a:latin typeface="Montserrat"/>
                <a:ea typeface="Calibri"/>
                <a:cs typeface="Calibri"/>
              </a:rPr>
              <a:t> </a:t>
            </a:r>
            <a:r>
              <a:rPr lang="en-US" sz="1400" err="1">
                <a:solidFill>
                  <a:srgbClr val="002060"/>
                </a:solidFill>
                <a:latin typeface="Montserrat"/>
                <a:ea typeface="Calibri"/>
                <a:cs typeface="Calibri"/>
              </a:rPr>
              <a:t>iværsætter</a:t>
            </a:r>
            <a:r>
              <a:rPr lang="en-US" sz="1400">
                <a:solidFill>
                  <a:srgbClr val="002060"/>
                </a:solidFill>
                <a:latin typeface="Montserrat"/>
                <a:ea typeface="Calibri"/>
                <a:cs typeface="Calibri"/>
              </a:rPr>
              <a:t> </a:t>
            </a:r>
            <a:r>
              <a:rPr lang="en-US" sz="1400" err="1">
                <a:solidFill>
                  <a:srgbClr val="002060"/>
                </a:solidFill>
                <a:latin typeface="Montserrat"/>
                <a:ea typeface="Calibri"/>
                <a:cs typeface="Calibri"/>
              </a:rPr>
              <a:t>indsatsen</a:t>
            </a:r>
            <a:r>
              <a:rPr lang="en-US" sz="1400">
                <a:solidFill>
                  <a:srgbClr val="002060"/>
                </a:solidFill>
                <a:latin typeface="Montserrat"/>
                <a:ea typeface="Calibri"/>
                <a:cs typeface="Calibri"/>
              </a:rPr>
              <a:t> </a:t>
            </a:r>
          </a:p>
          <a:p>
            <a:endParaRPr lang="en-US" sz="1400">
              <a:solidFill>
                <a:srgbClr val="002060"/>
              </a:solidFill>
              <a:latin typeface="Montserrat"/>
              <a:ea typeface="Calibri"/>
              <a:cs typeface="Calibri"/>
            </a:endParaRPr>
          </a:p>
          <a:p>
            <a:r>
              <a:rPr lang="en-US" sz="1400">
                <a:solidFill>
                  <a:srgbClr val="002060"/>
                </a:solidFill>
                <a:latin typeface="Montserrat"/>
                <a:ea typeface="Calibri"/>
                <a:cs typeface="Calibri"/>
              </a:rPr>
              <a:t>2.   </a:t>
            </a:r>
            <a:r>
              <a:rPr lang="en-US" sz="1400" err="1">
                <a:solidFill>
                  <a:srgbClr val="002060"/>
                </a:solidFill>
                <a:latin typeface="Montserrat"/>
                <a:ea typeface="Calibri"/>
                <a:cs typeface="Calibri"/>
              </a:rPr>
              <a:t>Oplyser</a:t>
            </a:r>
            <a:r>
              <a:rPr lang="en-US" sz="1400">
                <a:solidFill>
                  <a:srgbClr val="002060"/>
                </a:solidFill>
                <a:latin typeface="Montserrat"/>
                <a:ea typeface="Calibri"/>
                <a:cs typeface="Calibri"/>
              </a:rPr>
              <a:t> </a:t>
            </a:r>
            <a:r>
              <a:rPr lang="en-US" sz="1400" err="1">
                <a:solidFill>
                  <a:srgbClr val="002060"/>
                </a:solidFill>
                <a:latin typeface="Montserrat"/>
                <a:ea typeface="Calibri"/>
                <a:cs typeface="Calibri"/>
              </a:rPr>
              <a:t>løbende</a:t>
            </a:r>
            <a:r>
              <a:rPr lang="en-US" sz="1400">
                <a:solidFill>
                  <a:srgbClr val="002060"/>
                </a:solidFill>
                <a:latin typeface="Montserrat"/>
                <a:ea typeface="Calibri"/>
                <a:cs typeface="Calibri"/>
              </a:rPr>
              <a:t> status </a:t>
            </a:r>
            <a:r>
              <a:rPr lang="en-US" sz="1400" err="1">
                <a:solidFill>
                  <a:srgbClr val="002060"/>
                </a:solidFill>
                <a:latin typeface="Montserrat"/>
                <a:ea typeface="Calibri"/>
                <a:cs typeface="Calibri"/>
              </a:rPr>
              <a:t>til</a:t>
            </a:r>
          </a:p>
          <a:p>
            <a:r>
              <a:rPr lang="en-US" sz="1400">
                <a:solidFill>
                  <a:srgbClr val="002060"/>
                </a:solidFill>
                <a:latin typeface="Montserrat"/>
                <a:ea typeface="Calibri"/>
                <a:cs typeface="Calibri"/>
              </a:rPr>
              <a:t>      Lokal MED-</a:t>
            </a:r>
            <a:r>
              <a:rPr lang="en-US" sz="1400" err="1">
                <a:solidFill>
                  <a:srgbClr val="002060"/>
                </a:solidFill>
                <a:latin typeface="Montserrat"/>
                <a:ea typeface="Calibri"/>
                <a:cs typeface="Calibri"/>
              </a:rPr>
              <a:t>udvalget</a:t>
            </a:r>
            <a:endParaRPr lang="en-US" err="1">
              <a:solidFill>
                <a:srgbClr val="000000"/>
              </a:solidFill>
              <a:latin typeface="Calibri" panose="020F0502020204030204"/>
              <a:ea typeface="Calibri"/>
              <a:cs typeface="Calibri"/>
            </a:endParaRPr>
          </a:p>
          <a:p>
            <a:r>
              <a:rPr lang="en-US" sz="1400">
                <a:solidFill>
                  <a:srgbClr val="002060"/>
                </a:solidFill>
                <a:latin typeface="Montserrat"/>
                <a:ea typeface="Calibri"/>
                <a:cs typeface="Calibri"/>
              </a:rPr>
              <a:t>      (</a:t>
            </a:r>
            <a:r>
              <a:rPr lang="en-US" sz="1400" err="1">
                <a:solidFill>
                  <a:srgbClr val="002060"/>
                </a:solidFill>
                <a:latin typeface="Montserrat"/>
                <a:ea typeface="Calibri"/>
                <a:cs typeface="Calibri"/>
              </a:rPr>
              <a:t>dagsordenspunkt</a:t>
            </a:r>
            <a:r>
              <a:rPr lang="en-US" sz="1400">
                <a:solidFill>
                  <a:srgbClr val="002060"/>
                </a:solidFill>
                <a:latin typeface="Montserrat"/>
                <a:ea typeface="Calibri"/>
                <a:cs typeface="Calibri"/>
              </a:rPr>
              <a:t>)</a:t>
            </a:r>
            <a:endParaRPr lang="en-US">
              <a:ea typeface="Calibri"/>
              <a:cs typeface="Calibri"/>
            </a:endParaRPr>
          </a:p>
          <a:p>
            <a:pPr marL="342900" indent="-342900">
              <a:buAutoNum type="arabicPeriod"/>
            </a:pPr>
            <a:endParaRPr lang="en-US" sz="1400">
              <a:solidFill>
                <a:srgbClr val="002060"/>
              </a:solidFill>
              <a:latin typeface="Montserrat"/>
              <a:ea typeface="Calibri"/>
              <a:cs typeface="Calibri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28820793-AB38-C66B-9F92-A87EDE117E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41851" y="3170964"/>
            <a:ext cx="1361298" cy="159417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B37332D-F10B-E3FE-2F46-8354882EDD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74142" y="3061970"/>
            <a:ext cx="2535555" cy="144526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CDCC9C7-A112-F68E-4D9C-165E0A9E285F}"/>
              </a:ext>
            </a:extLst>
          </p:cNvPr>
          <p:cNvSpPr txBox="1"/>
          <p:nvPr/>
        </p:nvSpPr>
        <p:spPr>
          <a:xfrm>
            <a:off x="6184694" y="1985624"/>
            <a:ext cx="3156555" cy="98488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>
                <a:solidFill>
                  <a:srgbClr val="002060"/>
                </a:solidFill>
                <a:latin typeface="Montserrat"/>
                <a:ea typeface="Calibri"/>
                <a:cs typeface="Calibri"/>
              </a:rPr>
              <a:t>Lokal MED-</a:t>
            </a:r>
            <a:r>
              <a:rPr lang="en-US" sz="1600" err="1">
                <a:solidFill>
                  <a:srgbClr val="002060"/>
                </a:solidFill>
                <a:latin typeface="Montserrat"/>
                <a:ea typeface="Calibri"/>
                <a:cs typeface="Calibri"/>
              </a:rPr>
              <a:t>udvalget</a:t>
            </a:r>
            <a:r>
              <a:rPr lang="en-US" sz="1600">
                <a:solidFill>
                  <a:srgbClr val="002060"/>
                </a:solidFill>
                <a:latin typeface="Montserrat"/>
                <a:ea typeface="Calibri"/>
                <a:cs typeface="Calibri"/>
              </a:rPr>
              <a:t>/</a:t>
            </a:r>
            <a:r>
              <a:rPr lang="en-US" sz="1600" err="1">
                <a:solidFill>
                  <a:srgbClr val="002060"/>
                </a:solidFill>
                <a:latin typeface="Montserrat"/>
                <a:ea typeface="Calibri"/>
                <a:cs typeface="Calibri"/>
              </a:rPr>
              <a:t>Personale-møde</a:t>
            </a:r>
            <a:r>
              <a:rPr lang="en-US" sz="1600">
                <a:solidFill>
                  <a:srgbClr val="002060"/>
                </a:solidFill>
                <a:latin typeface="Montserrat"/>
                <a:ea typeface="Calibri"/>
                <a:cs typeface="Calibri"/>
              </a:rPr>
              <a:t> med MED-status</a:t>
            </a:r>
            <a:endParaRPr lang="en-US" sz="1600"/>
          </a:p>
          <a:p>
            <a:pPr algn="ctr"/>
            <a:r>
              <a:rPr lang="en-US" sz="1000" err="1">
                <a:solidFill>
                  <a:srgbClr val="002060"/>
                </a:solidFill>
                <a:latin typeface="Montserrat"/>
                <a:ea typeface="Calibri"/>
                <a:cs typeface="Calibri"/>
              </a:rPr>
              <a:t>møde</a:t>
            </a:r>
            <a:endParaRPr lang="en-US" sz="1000">
              <a:solidFill>
                <a:srgbClr val="002060"/>
              </a:solidFill>
              <a:latin typeface="Montserrat"/>
              <a:ea typeface="Calibri"/>
              <a:cs typeface="Calibri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DC80A20-5DE3-7A52-DC49-25B2418343D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71352" y="3125788"/>
            <a:ext cx="1491615" cy="154114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71652F4-3F39-626F-4C71-BD786D1F6685}"/>
              </a:ext>
            </a:extLst>
          </p:cNvPr>
          <p:cNvSpPr txBox="1"/>
          <p:nvPr/>
        </p:nvSpPr>
        <p:spPr>
          <a:xfrm>
            <a:off x="4224125" y="2545564"/>
            <a:ext cx="1927195" cy="49244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>
                <a:solidFill>
                  <a:srgbClr val="002060"/>
                </a:solidFill>
                <a:latin typeface="Montserrat"/>
                <a:ea typeface="Calibri"/>
                <a:cs typeface="Calibri"/>
              </a:rPr>
              <a:t>AMO/AMG </a:t>
            </a:r>
          </a:p>
          <a:p>
            <a:pPr algn="ctr"/>
            <a:r>
              <a:rPr lang="en-US" sz="1000" err="1">
                <a:solidFill>
                  <a:srgbClr val="002060"/>
                </a:solidFill>
                <a:latin typeface="Montserrat"/>
                <a:ea typeface="Calibri"/>
                <a:cs typeface="Calibri"/>
              </a:rPr>
              <a:t>deltager</a:t>
            </a:r>
            <a:r>
              <a:rPr lang="en-US" sz="1000">
                <a:solidFill>
                  <a:srgbClr val="002060"/>
                </a:solidFill>
                <a:latin typeface="Montserrat"/>
                <a:ea typeface="Calibri"/>
                <a:cs typeface="Calibri"/>
              </a:rPr>
              <a:t> </a:t>
            </a:r>
            <a:r>
              <a:rPr lang="en-US" sz="1000" err="1">
                <a:solidFill>
                  <a:srgbClr val="002060"/>
                </a:solidFill>
                <a:latin typeface="Montserrat"/>
                <a:ea typeface="Calibri"/>
                <a:cs typeface="Calibri"/>
              </a:rPr>
              <a:t>i</a:t>
            </a:r>
            <a:r>
              <a:rPr lang="en-US" sz="1000">
                <a:solidFill>
                  <a:srgbClr val="002060"/>
                </a:solidFill>
                <a:latin typeface="Montserrat"/>
                <a:ea typeface="Calibri"/>
                <a:cs typeface="Calibri"/>
              </a:rPr>
              <a:t> workshop</a:t>
            </a:r>
            <a:endParaRPr lang="en-US" sz="1000">
              <a:latin typeface="Montserrat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33DA704-603F-E630-9257-4F0ECFD7817A}"/>
              </a:ext>
            </a:extLst>
          </p:cNvPr>
          <p:cNvSpPr txBox="1"/>
          <p:nvPr/>
        </p:nvSpPr>
        <p:spPr>
          <a:xfrm>
            <a:off x="2070205" y="2555724"/>
            <a:ext cx="1927195" cy="49244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>
                <a:solidFill>
                  <a:srgbClr val="002060"/>
                </a:solidFill>
                <a:latin typeface="Montserrat"/>
                <a:ea typeface="Calibri"/>
                <a:cs typeface="Calibri"/>
              </a:rPr>
              <a:t>AMG </a:t>
            </a:r>
            <a:endParaRPr lang="en-US" sz="1600">
              <a:solidFill>
                <a:srgbClr val="000000"/>
              </a:solidFill>
              <a:latin typeface="Montserrat"/>
              <a:ea typeface="Calibri"/>
              <a:cs typeface="Calibri"/>
            </a:endParaRPr>
          </a:p>
          <a:p>
            <a:pPr algn="ctr"/>
            <a:r>
              <a:rPr lang="en-US" sz="1000" err="1">
                <a:solidFill>
                  <a:srgbClr val="002060"/>
                </a:solidFill>
                <a:latin typeface="Montserrat"/>
                <a:ea typeface="Calibri"/>
                <a:cs typeface="Calibri"/>
              </a:rPr>
              <a:t>møde</a:t>
            </a:r>
            <a:endParaRPr lang="en-US" sz="1000">
              <a:solidFill>
                <a:srgbClr val="002060"/>
              </a:solidFill>
              <a:latin typeface="Montserrat"/>
              <a:ea typeface="Calibri"/>
              <a:cs typeface="Calibri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68658CF-079D-26A7-FE53-E1C4DC5693EB}"/>
              </a:ext>
            </a:extLst>
          </p:cNvPr>
          <p:cNvSpPr txBox="1"/>
          <p:nvPr/>
        </p:nvSpPr>
        <p:spPr>
          <a:xfrm>
            <a:off x="9466685" y="2586204"/>
            <a:ext cx="1927195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>
                <a:solidFill>
                  <a:srgbClr val="002060"/>
                </a:solidFill>
                <a:latin typeface="Montserrat"/>
                <a:ea typeface="Calibri"/>
                <a:cs typeface="Calibri"/>
              </a:rPr>
              <a:t>AMG</a:t>
            </a:r>
            <a:r>
              <a:rPr lang="en-US">
                <a:solidFill>
                  <a:srgbClr val="002060"/>
                </a:solidFill>
                <a:latin typeface="Montserrat"/>
                <a:ea typeface="Calibri"/>
                <a:cs typeface="Calibri"/>
              </a:rPr>
              <a:t> </a:t>
            </a:r>
            <a:endParaRPr lang="en-US" sz="1000">
              <a:solidFill>
                <a:srgbClr val="000000"/>
              </a:solidFill>
              <a:latin typeface="Montserrat"/>
              <a:ea typeface="Calibri"/>
              <a:cs typeface="Calibri"/>
            </a:endParaRPr>
          </a:p>
          <a:p>
            <a:pPr algn="ctr"/>
            <a:r>
              <a:rPr lang="en-US" sz="1000" err="1">
                <a:solidFill>
                  <a:srgbClr val="002060"/>
                </a:solidFill>
                <a:latin typeface="Montserrat"/>
                <a:ea typeface="Calibri"/>
                <a:cs typeface="Calibri"/>
              </a:rPr>
              <a:t>møde</a:t>
            </a:r>
            <a:endParaRPr lang="en-US" sz="1000">
              <a:solidFill>
                <a:srgbClr val="002060"/>
              </a:solidFill>
              <a:latin typeface="Montserrat"/>
              <a:ea typeface="Calibri"/>
              <a:cs typeface="Calibri"/>
            </a:endParaRPr>
          </a:p>
        </p:txBody>
      </p:sp>
      <p:sp>
        <p:nvSpPr>
          <p:cNvPr id="25" name="Arrow: Right 24">
            <a:extLst>
              <a:ext uri="{FF2B5EF4-FFF2-40B4-BE49-F238E27FC236}">
                <a16:creationId xmlns:a16="http://schemas.microsoft.com/office/drawing/2014/main" id="{5E94733C-2E3B-4913-4FEA-31B7097CEF49}"/>
              </a:ext>
            </a:extLst>
          </p:cNvPr>
          <p:cNvSpPr/>
          <p:nvPr/>
        </p:nvSpPr>
        <p:spPr>
          <a:xfrm>
            <a:off x="1830946" y="3619950"/>
            <a:ext cx="366521" cy="39016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Arrow: Right 25">
            <a:extLst>
              <a:ext uri="{FF2B5EF4-FFF2-40B4-BE49-F238E27FC236}">
                <a16:creationId xmlns:a16="http://schemas.microsoft.com/office/drawing/2014/main" id="{3B379453-3891-7BBF-94D0-3EE314F30FE3}"/>
              </a:ext>
            </a:extLst>
          </p:cNvPr>
          <p:cNvSpPr/>
          <p:nvPr/>
        </p:nvSpPr>
        <p:spPr>
          <a:xfrm>
            <a:off x="4005185" y="3619949"/>
            <a:ext cx="366521" cy="39016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Arrow: Right 26">
            <a:extLst>
              <a:ext uri="{FF2B5EF4-FFF2-40B4-BE49-F238E27FC236}">
                <a16:creationId xmlns:a16="http://schemas.microsoft.com/office/drawing/2014/main" id="{BD2C7E7F-514D-6AA2-4D62-6FC97C5738E2}"/>
              </a:ext>
            </a:extLst>
          </p:cNvPr>
          <p:cNvSpPr/>
          <p:nvPr/>
        </p:nvSpPr>
        <p:spPr>
          <a:xfrm>
            <a:off x="6027025" y="3619949"/>
            <a:ext cx="366521" cy="39016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Arrow: Right 27">
            <a:extLst>
              <a:ext uri="{FF2B5EF4-FFF2-40B4-BE49-F238E27FC236}">
                <a16:creationId xmlns:a16="http://schemas.microsoft.com/office/drawing/2014/main" id="{0874DB2A-DD8D-FDA7-2090-61CFFC422A7E}"/>
              </a:ext>
            </a:extLst>
          </p:cNvPr>
          <p:cNvSpPr/>
          <p:nvPr/>
        </p:nvSpPr>
        <p:spPr>
          <a:xfrm>
            <a:off x="9156305" y="3619949"/>
            <a:ext cx="366521" cy="39016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351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5" grpId="0"/>
      <p:bldP spid="20" grpId="0"/>
      <p:bldP spid="9" grpId="0"/>
      <p:bldP spid="16" grpId="0"/>
      <p:bldP spid="22" grpId="0"/>
      <p:bldP spid="24" grpId="0"/>
      <p:bldP spid="25" grpId="0" animBg="1"/>
      <p:bldP spid="26" grpId="0" animBg="1"/>
      <p:bldP spid="27" grpId="0" animBg="1"/>
      <p:bldP spid="2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F8276B-521F-1072-0E12-31D904BA9B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ekst 1">
            <a:extLst>
              <a:ext uri="{FF2B5EF4-FFF2-40B4-BE49-F238E27FC236}">
                <a16:creationId xmlns:a16="http://schemas.microsoft.com/office/drawing/2014/main" id="{457CAC0E-C640-7FCC-48D2-0A61E0A870E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lIns="55449" tIns="27725" rIns="55449" bIns="27725" anchor="t"/>
          <a:lstStyle/>
          <a:p>
            <a:pPr marL="0" indent="0">
              <a:buNone/>
            </a:pPr>
            <a:r>
              <a:rPr lang="da-DK" sz="3550">
                <a:latin typeface="Montserrat Black"/>
              </a:rPr>
              <a:t>Kompetenceudvikling </a:t>
            </a:r>
          </a:p>
          <a:p>
            <a:pPr>
              <a:buFont typeface="Calibri" panose="020B0604020202020204" pitchFamily="34" charset="0"/>
              <a:buChar char="-"/>
            </a:pPr>
            <a:r>
              <a:rPr lang="da-DK" sz="2000" b="0">
                <a:latin typeface="Montserrat"/>
              </a:rPr>
              <a:t>Arbejdsmiljøuge 43</a:t>
            </a:r>
          </a:p>
          <a:p>
            <a:pPr>
              <a:buFont typeface="Calibri" panose="020B0604020202020204" pitchFamily="34" charset="0"/>
              <a:buChar char="-"/>
            </a:pPr>
            <a:r>
              <a:rPr lang="da-DK" sz="2000" b="0">
                <a:latin typeface="Montserrat"/>
              </a:rPr>
              <a:t>Konference den 28. januar</a:t>
            </a:r>
            <a:r>
              <a:rPr lang="da-DK" sz="2000">
                <a:latin typeface="Montserra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221970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18" descr="Decorative" title="Decorative">
            <a:extLst>
              <a:ext uri="{FF2B5EF4-FFF2-40B4-BE49-F238E27FC236}">
                <a16:creationId xmlns:a16="http://schemas.microsoft.com/office/drawing/2014/main" id="{E8B21CF4-7730-026B-9201-05F5A3E08A52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10118" y="1983249"/>
            <a:ext cx="1173961" cy="1174840"/>
          </a:xfrm>
          <a:prstGeom prst="rect">
            <a:avLst/>
          </a:prstGeom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A298121-9B88-C214-7491-25A28ED1C22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28316" y="2220007"/>
            <a:ext cx="4960612" cy="3631227"/>
          </a:xfrm>
        </p:spPr>
        <p:txBody>
          <a:bodyPr lIns="0" tIns="0" rIns="0" bIns="0" anchor="t">
            <a:normAutofit/>
          </a:bodyPr>
          <a:lstStyle/>
          <a:p>
            <a:pPr>
              <a:spcAft>
                <a:spcPts val="364"/>
              </a:spcAft>
            </a:pPr>
            <a:r>
              <a:rPr lang="en-US" sz="1400">
                <a:latin typeface="Montserrat"/>
                <a:ea typeface="Verdana"/>
              </a:rPr>
              <a:t>Webinar-</a:t>
            </a:r>
            <a:r>
              <a:rPr lang="en-US" sz="1400" err="1">
                <a:latin typeface="Montserrat"/>
                <a:ea typeface="Verdana"/>
              </a:rPr>
              <a:t>formen</a:t>
            </a:r>
            <a:endParaRPr lang="en-US" sz="1400"/>
          </a:p>
          <a:p>
            <a:pPr marL="285750" indent="-285750">
              <a:spcAft>
                <a:spcPts val="364"/>
              </a:spcAft>
              <a:buChar char="•"/>
            </a:pPr>
            <a:r>
              <a:rPr lang="en-US" sz="1400" dirty="0">
                <a:latin typeface="Montserrat"/>
                <a:ea typeface="Verdana"/>
              </a:rPr>
              <a:t>Kamera </a:t>
            </a:r>
            <a:r>
              <a:rPr lang="en-US" sz="1400" dirty="0" err="1">
                <a:latin typeface="Montserrat"/>
                <a:ea typeface="Verdana"/>
              </a:rPr>
              <a:t>og</a:t>
            </a:r>
            <a:r>
              <a:rPr lang="en-US" sz="1400" dirty="0">
                <a:latin typeface="Montserrat"/>
                <a:ea typeface="Verdana"/>
              </a:rPr>
              <a:t> </a:t>
            </a:r>
            <a:r>
              <a:rPr lang="en-US" sz="1400" dirty="0" err="1">
                <a:latin typeface="Montserrat"/>
                <a:ea typeface="Verdana"/>
              </a:rPr>
              <a:t>mikrofon</a:t>
            </a:r>
            <a:r>
              <a:rPr lang="en-US" sz="1400" dirty="0">
                <a:latin typeface="Montserrat"/>
                <a:ea typeface="Verdana"/>
              </a:rPr>
              <a:t> er </a:t>
            </a:r>
            <a:r>
              <a:rPr lang="en-US" sz="1400" dirty="0" err="1">
                <a:latin typeface="Montserrat"/>
                <a:ea typeface="Verdana"/>
              </a:rPr>
              <a:t>slukket</a:t>
            </a:r>
            <a:r>
              <a:rPr lang="en-US" sz="1400" dirty="0">
                <a:latin typeface="Montserrat"/>
                <a:ea typeface="Verdana"/>
              </a:rPr>
              <a:t> </a:t>
            </a:r>
          </a:p>
          <a:p>
            <a:pPr marL="285750" indent="-285750">
              <a:spcAft>
                <a:spcPts val="364"/>
              </a:spcAft>
              <a:buChar char="•"/>
            </a:pPr>
            <a:r>
              <a:rPr lang="en-US" sz="1400" dirty="0" err="1">
                <a:latin typeface="Montserrat"/>
                <a:ea typeface="Verdana"/>
              </a:rPr>
              <a:t>Skriv</a:t>
            </a:r>
            <a:r>
              <a:rPr lang="en-US" sz="1400" dirty="0">
                <a:latin typeface="Montserrat"/>
                <a:ea typeface="Verdana"/>
              </a:rPr>
              <a:t> </a:t>
            </a:r>
            <a:r>
              <a:rPr lang="en-US" sz="1400" dirty="0" err="1">
                <a:latin typeface="Montserrat"/>
                <a:ea typeface="Verdana"/>
              </a:rPr>
              <a:t>spørgsmål</a:t>
            </a:r>
            <a:r>
              <a:rPr lang="en-US" sz="1400" dirty="0">
                <a:latin typeface="Montserrat"/>
                <a:ea typeface="Verdana"/>
              </a:rPr>
              <a:t> </a:t>
            </a:r>
            <a:r>
              <a:rPr lang="en-US" sz="1400" dirty="0" err="1">
                <a:latin typeface="Montserrat"/>
                <a:ea typeface="Verdana"/>
              </a:rPr>
              <a:t>i</a:t>
            </a:r>
            <a:r>
              <a:rPr lang="en-US" sz="1400" dirty="0">
                <a:latin typeface="Montserrat"/>
                <a:ea typeface="Verdana"/>
              </a:rPr>
              <a:t> </a:t>
            </a:r>
            <a:r>
              <a:rPr lang="en-US" sz="1400" dirty="0" err="1">
                <a:latin typeface="Montserrat"/>
                <a:ea typeface="Verdana"/>
              </a:rPr>
              <a:t>chatten</a:t>
            </a:r>
            <a:endParaRPr lang="en-US" sz="1400" dirty="0">
              <a:latin typeface="Montserrat"/>
              <a:ea typeface="Verdana"/>
            </a:endParaRPr>
          </a:p>
          <a:p>
            <a:pPr marL="285750" indent="-285750">
              <a:spcAft>
                <a:spcPts val="364"/>
              </a:spcAft>
              <a:buChar char="•"/>
            </a:pPr>
            <a:r>
              <a:rPr lang="en-US" sz="1400" dirty="0" err="1">
                <a:latin typeface="Montserrat"/>
                <a:ea typeface="Verdana"/>
                <a:cs typeface="Segoe UI"/>
              </a:rPr>
              <a:t>Hvis</a:t>
            </a:r>
            <a:r>
              <a:rPr lang="en-US" sz="1400" dirty="0">
                <a:latin typeface="Montserrat"/>
                <a:ea typeface="Verdana"/>
                <a:cs typeface="Segoe UI"/>
              </a:rPr>
              <a:t> der </a:t>
            </a:r>
            <a:r>
              <a:rPr lang="en-US" sz="1400" dirty="0" err="1">
                <a:latin typeface="Montserrat"/>
                <a:ea typeface="Verdana"/>
                <a:cs typeface="Segoe UI"/>
              </a:rPr>
              <a:t>ikke</a:t>
            </a:r>
            <a:r>
              <a:rPr lang="en-US" sz="1400" dirty="0">
                <a:latin typeface="Montserrat"/>
                <a:ea typeface="Verdana"/>
                <a:cs typeface="Segoe UI"/>
              </a:rPr>
              <a:t> </a:t>
            </a:r>
            <a:r>
              <a:rPr lang="en-US" sz="1400" dirty="0" err="1">
                <a:latin typeface="Montserrat"/>
                <a:ea typeface="Verdana"/>
                <a:cs typeface="Segoe UI"/>
              </a:rPr>
              <a:t>ønskes</a:t>
            </a:r>
            <a:r>
              <a:rPr lang="en-US" sz="1400" dirty="0">
                <a:latin typeface="Montserrat"/>
                <a:ea typeface="Verdana"/>
                <a:cs typeface="Segoe UI"/>
              </a:rPr>
              <a:t> </a:t>
            </a:r>
            <a:r>
              <a:rPr lang="en-US" sz="1400" dirty="0" err="1">
                <a:latin typeface="Montserrat"/>
                <a:ea typeface="Verdana"/>
                <a:cs typeface="Segoe UI"/>
              </a:rPr>
              <a:t>offentlighed</a:t>
            </a:r>
            <a:r>
              <a:rPr lang="en-US" sz="1400" dirty="0">
                <a:latin typeface="Montserrat"/>
                <a:ea typeface="Verdana"/>
                <a:cs typeface="Segoe UI"/>
              </a:rPr>
              <a:t> om </a:t>
            </a:r>
            <a:r>
              <a:rPr lang="en-US" sz="1400" dirty="0" err="1">
                <a:latin typeface="Montserrat"/>
                <a:ea typeface="Verdana"/>
                <a:cs typeface="Segoe UI"/>
              </a:rPr>
              <a:t>spørgsmålet</a:t>
            </a:r>
            <a:r>
              <a:rPr lang="en-US" sz="1400" dirty="0">
                <a:latin typeface="Montserrat"/>
                <a:ea typeface="Verdana"/>
                <a:cs typeface="Segoe UI"/>
              </a:rPr>
              <a:t>, </a:t>
            </a:r>
            <a:r>
              <a:rPr lang="en-US" sz="1400" dirty="0" err="1">
                <a:latin typeface="Montserrat"/>
                <a:ea typeface="Verdana"/>
                <a:cs typeface="Segoe UI"/>
              </a:rPr>
              <a:t>kan</a:t>
            </a:r>
            <a:r>
              <a:rPr lang="en-US" sz="1400" dirty="0">
                <a:latin typeface="Montserrat"/>
                <a:ea typeface="Verdana"/>
                <a:cs typeface="Segoe UI"/>
              </a:rPr>
              <a:t> MED- </a:t>
            </a:r>
            <a:r>
              <a:rPr lang="en-US" sz="1400" dirty="0" err="1">
                <a:latin typeface="Montserrat"/>
                <a:ea typeface="Verdana"/>
                <a:cs typeface="Segoe UI"/>
              </a:rPr>
              <a:t>og</a:t>
            </a:r>
            <a:r>
              <a:rPr lang="en-US" sz="1400" dirty="0">
                <a:latin typeface="Montserrat"/>
                <a:ea typeface="Verdana"/>
                <a:cs typeface="Segoe UI"/>
              </a:rPr>
              <a:t> </a:t>
            </a:r>
            <a:r>
              <a:rPr lang="en-US" sz="1400" dirty="0" err="1">
                <a:latin typeface="Montserrat"/>
                <a:ea typeface="Verdana"/>
                <a:cs typeface="Segoe UI"/>
              </a:rPr>
              <a:t>arbejdsmiljøteamet</a:t>
            </a:r>
            <a:r>
              <a:rPr lang="en-US" sz="1400" dirty="0">
                <a:latin typeface="Montserrat"/>
                <a:ea typeface="Verdana"/>
                <a:cs typeface="Segoe UI"/>
              </a:rPr>
              <a:t> </a:t>
            </a:r>
            <a:r>
              <a:rPr lang="en-US" sz="1400" dirty="0" err="1">
                <a:latin typeface="Montserrat"/>
                <a:ea typeface="Verdana"/>
                <a:cs typeface="Segoe UI"/>
              </a:rPr>
              <a:t>kontaktes</a:t>
            </a:r>
            <a:r>
              <a:rPr lang="en-US" sz="1400" dirty="0">
                <a:latin typeface="Montserrat"/>
                <a:ea typeface="Verdana"/>
                <a:cs typeface="Segoe UI"/>
              </a:rPr>
              <a:t> </a:t>
            </a:r>
            <a:r>
              <a:rPr lang="en-US" sz="1400" dirty="0" err="1">
                <a:latin typeface="Montserrat"/>
                <a:ea typeface="Verdana"/>
                <a:cs typeface="Segoe UI"/>
              </a:rPr>
              <a:t>efterfølgende</a:t>
            </a:r>
            <a:r>
              <a:rPr lang="en-US" sz="1400" dirty="0">
                <a:latin typeface="Montserrat"/>
                <a:ea typeface="Verdana"/>
                <a:cs typeface="Segoe UI"/>
              </a:rPr>
              <a:t>.</a:t>
            </a:r>
            <a:endParaRPr lang="en-US" sz="1400" dirty="0">
              <a:latin typeface="Montserrat"/>
            </a:endParaRPr>
          </a:p>
          <a:p>
            <a:pPr marL="285750" indent="-285750">
              <a:spcAft>
                <a:spcPts val="364"/>
              </a:spcAft>
              <a:buChar char="•"/>
            </a:pPr>
            <a:r>
              <a:rPr lang="en-US" sz="1400" dirty="0">
                <a:latin typeface="Montserrat"/>
                <a:ea typeface="Verdana"/>
              </a:rPr>
              <a:t>Vi </a:t>
            </a:r>
            <a:r>
              <a:rPr lang="en-US" sz="1400" dirty="0" err="1">
                <a:latin typeface="Montserrat"/>
                <a:ea typeface="Verdana"/>
              </a:rPr>
              <a:t>bliver</a:t>
            </a:r>
            <a:r>
              <a:rPr lang="en-US" sz="1400" dirty="0">
                <a:latin typeface="Montserrat"/>
                <a:ea typeface="Verdana"/>
              </a:rPr>
              <a:t> </a:t>
            </a:r>
            <a:r>
              <a:rPr lang="en-US" sz="1400" dirty="0" err="1">
                <a:latin typeface="Montserrat"/>
                <a:ea typeface="Verdana"/>
              </a:rPr>
              <a:t>i</a:t>
            </a:r>
            <a:r>
              <a:rPr lang="en-US" sz="1400" dirty="0">
                <a:latin typeface="Montserrat"/>
                <a:ea typeface="Verdana"/>
              </a:rPr>
              <a:t> </a:t>
            </a:r>
            <a:r>
              <a:rPr lang="en-US" sz="1400" dirty="0" err="1">
                <a:latin typeface="Montserrat"/>
                <a:ea typeface="Verdana"/>
              </a:rPr>
              <a:t>chatfunktionen</a:t>
            </a:r>
            <a:r>
              <a:rPr lang="en-US" sz="1400" dirty="0">
                <a:latin typeface="Montserrat"/>
                <a:ea typeface="Verdana"/>
              </a:rPr>
              <a:t> 10 min. </a:t>
            </a:r>
            <a:r>
              <a:rPr lang="en-US" sz="1400" dirty="0" err="1">
                <a:latin typeface="Montserrat"/>
                <a:ea typeface="Verdana"/>
              </a:rPr>
              <a:t>efter</a:t>
            </a:r>
            <a:r>
              <a:rPr lang="en-US" sz="1400" dirty="0">
                <a:latin typeface="Montserrat"/>
                <a:ea typeface="Verdana"/>
              </a:rPr>
              <a:t> </a:t>
            </a:r>
            <a:r>
              <a:rPr lang="en-US" sz="1400" dirty="0" err="1">
                <a:latin typeface="Montserrat"/>
                <a:ea typeface="Verdana"/>
              </a:rPr>
              <a:t>webinaret</a:t>
            </a:r>
            <a:endParaRPr lang="en-US" sz="1400" dirty="0">
              <a:latin typeface="Montserrat"/>
              <a:ea typeface="Verdana"/>
            </a:endParaRPr>
          </a:p>
          <a:p>
            <a:pPr marL="285750" indent="-285750">
              <a:spcAft>
                <a:spcPts val="364"/>
              </a:spcAft>
              <a:buChar char="•"/>
            </a:pPr>
            <a:r>
              <a:rPr lang="en-US" sz="1400" dirty="0">
                <a:latin typeface="Montserrat"/>
                <a:ea typeface="Verdana"/>
              </a:rPr>
              <a:t>Webinaret </a:t>
            </a:r>
            <a:r>
              <a:rPr lang="en-US" sz="1400" dirty="0" err="1">
                <a:latin typeface="Montserrat"/>
                <a:ea typeface="Verdana"/>
              </a:rPr>
              <a:t>bliver</a:t>
            </a:r>
            <a:r>
              <a:rPr lang="en-US" sz="1400" dirty="0">
                <a:latin typeface="Montserrat"/>
                <a:ea typeface="Verdana"/>
              </a:rPr>
              <a:t> </a:t>
            </a:r>
            <a:r>
              <a:rPr lang="en-US" sz="1400" dirty="0" err="1">
                <a:latin typeface="Montserrat"/>
                <a:ea typeface="Verdana"/>
              </a:rPr>
              <a:t>optaget</a:t>
            </a:r>
            <a:r>
              <a:rPr lang="en-US" sz="1400" dirty="0">
                <a:latin typeface="Montserrat"/>
                <a:ea typeface="Verdana"/>
              </a:rPr>
              <a:t> </a:t>
            </a:r>
            <a:r>
              <a:rPr lang="en-US" sz="1400" dirty="0" err="1">
                <a:latin typeface="Montserrat"/>
                <a:ea typeface="Verdana"/>
              </a:rPr>
              <a:t>og</a:t>
            </a:r>
            <a:r>
              <a:rPr lang="en-US" sz="1400" dirty="0">
                <a:latin typeface="Montserrat"/>
                <a:ea typeface="Verdana"/>
              </a:rPr>
              <a:t> </a:t>
            </a:r>
            <a:r>
              <a:rPr lang="en-US" sz="1400" dirty="0" err="1">
                <a:latin typeface="Montserrat"/>
                <a:ea typeface="Verdana"/>
              </a:rPr>
              <a:t>kan</a:t>
            </a:r>
            <a:r>
              <a:rPr lang="en-US" sz="1400" dirty="0">
                <a:latin typeface="Montserrat"/>
                <a:ea typeface="Verdana"/>
              </a:rPr>
              <a:t> </a:t>
            </a:r>
            <a:r>
              <a:rPr lang="en-US" sz="1400" dirty="0" err="1">
                <a:latin typeface="Montserrat"/>
                <a:ea typeface="Verdana"/>
              </a:rPr>
              <a:t>tilgås</a:t>
            </a:r>
            <a:r>
              <a:rPr lang="en-US" sz="1400" dirty="0">
                <a:latin typeface="Montserrat"/>
                <a:ea typeface="Verdana"/>
              </a:rPr>
              <a:t> </a:t>
            </a:r>
            <a:r>
              <a:rPr lang="en-US" sz="1400" dirty="0" err="1">
                <a:latin typeface="Montserrat"/>
                <a:ea typeface="Verdana"/>
              </a:rPr>
              <a:t>på</a:t>
            </a:r>
            <a:r>
              <a:rPr lang="en-US" sz="1400" dirty="0">
                <a:latin typeface="Montserrat"/>
                <a:ea typeface="Verdana"/>
              </a:rPr>
              <a:t> </a:t>
            </a:r>
            <a:r>
              <a:rPr lang="en-US" sz="1400" dirty="0" err="1">
                <a:latin typeface="Montserrat"/>
                <a:ea typeface="Verdana"/>
              </a:rPr>
              <a:t>Medarbejderportalen</a:t>
            </a:r>
            <a:endParaRPr lang="en-US" sz="1400" dirty="0">
              <a:latin typeface="Montserrat"/>
              <a:ea typeface="Verdana"/>
            </a:endParaRPr>
          </a:p>
          <a:p>
            <a:pPr>
              <a:spcAft>
                <a:spcPts val="364"/>
              </a:spcAft>
            </a:pPr>
            <a:endParaRPr lang="en-US">
              <a:latin typeface="Montserrat"/>
              <a:ea typeface="Verdana"/>
            </a:endParaRPr>
          </a:p>
          <a:p>
            <a:pPr>
              <a:spcAft>
                <a:spcPts val="364"/>
              </a:spcAft>
            </a:pP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3B23F8-7212-5464-9964-42C5ABC7C33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26134" y="1355670"/>
            <a:ext cx="4713190" cy="785532"/>
          </a:xfrm>
        </p:spPr>
        <p:txBody>
          <a:bodyPr lIns="55449" tIns="27725" rIns="55449" bIns="27725">
            <a:normAutofit/>
          </a:bodyPr>
          <a:lstStyle/>
          <a:p>
            <a:pPr marL="0" indent="0">
              <a:spcAft>
                <a:spcPts val="364"/>
              </a:spcAft>
              <a:buNone/>
            </a:pPr>
            <a:r>
              <a:rPr lang="en-US" err="1"/>
              <a:t>Praktisk</a:t>
            </a:r>
            <a:endParaRPr lang="en-US"/>
          </a:p>
        </p:txBody>
      </p:sp>
      <p:pic>
        <p:nvPicPr>
          <p:cNvPr id="9" name="Grafik 12" descr="Decorative" title="Decorative">
            <a:extLst>
              <a:ext uri="{FF2B5EF4-FFF2-40B4-BE49-F238E27FC236}">
                <a16:creationId xmlns:a16="http://schemas.microsoft.com/office/drawing/2014/main" id="{FF8890FE-6C75-C5EF-DD62-7FFB05B18F80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31379" y="4310008"/>
            <a:ext cx="565006" cy="564998"/>
          </a:xfrm>
          <a:prstGeom prst="rect">
            <a:avLst/>
          </a:prstGeom>
        </p:spPr>
      </p:pic>
      <p:pic>
        <p:nvPicPr>
          <p:cNvPr id="8" name="Graphic 7" descr="Radiomikrofon med massiv udfyldning">
            <a:extLst>
              <a:ext uri="{FF2B5EF4-FFF2-40B4-BE49-F238E27FC236}">
                <a16:creationId xmlns:a16="http://schemas.microsoft.com/office/drawing/2014/main" id="{F2B07F55-9000-31E7-AE8B-934FA859250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063745" y="2203449"/>
            <a:ext cx="554597" cy="554493"/>
          </a:xfrm>
          <a:prstGeom prst="rect">
            <a:avLst/>
          </a:prstGeom>
        </p:spPr>
      </p:pic>
      <p:pic>
        <p:nvPicPr>
          <p:cNvPr id="10" name="Graphic 9" descr="Chatboble med massiv udfyldning">
            <a:extLst>
              <a:ext uri="{FF2B5EF4-FFF2-40B4-BE49-F238E27FC236}">
                <a16:creationId xmlns:a16="http://schemas.microsoft.com/office/drawing/2014/main" id="{1233ACFF-31A6-9559-E563-A2A27106172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517028" y="4307600"/>
            <a:ext cx="554519" cy="554493"/>
          </a:xfrm>
          <a:prstGeom prst="rect">
            <a:avLst/>
          </a:prstGeom>
        </p:spPr>
      </p:pic>
      <p:pic>
        <p:nvPicPr>
          <p:cNvPr id="11" name="Graphic 10" descr="Webkamera med massiv udfyldning">
            <a:extLst>
              <a:ext uri="{FF2B5EF4-FFF2-40B4-BE49-F238E27FC236}">
                <a16:creationId xmlns:a16="http://schemas.microsoft.com/office/drawing/2014/main" id="{5B97142D-AEEF-E418-595C-BAA07465A07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024102" y="2395675"/>
            <a:ext cx="554519" cy="55449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811A3BC-1810-6CE0-9DA0-D7DCCA59A10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16266" y="3422968"/>
            <a:ext cx="2995034" cy="576087"/>
          </a:xfrm>
          <a:prstGeom prst="rect">
            <a:avLst/>
          </a:prstGeom>
        </p:spPr>
      </p:pic>
      <p:pic>
        <p:nvPicPr>
          <p:cNvPr id="15" name="Graphic 14" descr="Spørgsmål med massiv udfyldning">
            <a:extLst>
              <a:ext uri="{FF2B5EF4-FFF2-40B4-BE49-F238E27FC236}">
                <a16:creationId xmlns:a16="http://schemas.microsoft.com/office/drawing/2014/main" id="{0EAD7854-B22F-54F4-E457-BB2D681AD76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296865" y="4305143"/>
            <a:ext cx="554519" cy="554493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627DEDC-701C-ABBB-1F20-DB88662652AB}"/>
              </a:ext>
            </a:extLst>
          </p:cNvPr>
          <p:cNvSpPr/>
          <p:nvPr/>
        </p:nvSpPr>
        <p:spPr>
          <a:xfrm rot="2700000">
            <a:off x="9112131" y="2549576"/>
            <a:ext cx="1462902" cy="353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92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B33C0D8-3607-3BDE-7675-798FCABC9408}"/>
              </a:ext>
            </a:extLst>
          </p:cNvPr>
          <p:cNvSpPr/>
          <p:nvPr/>
        </p:nvSpPr>
        <p:spPr>
          <a:xfrm rot="18840000">
            <a:off x="9118110" y="2549576"/>
            <a:ext cx="1462902" cy="353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92"/>
          </a:p>
        </p:txBody>
      </p:sp>
      <p:pic>
        <p:nvPicPr>
          <p:cNvPr id="18" name="Graphic 17" descr="Tommelfingeren opad med massiv udfyldning">
            <a:extLst>
              <a:ext uri="{FF2B5EF4-FFF2-40B4-BE49-F238E27FC236}">
                <a16:creationId xmlns:a16="http://schemas.microsoft.com/office/drawing/2014/main" id="{453D0745-765B-891D-817A-5FDD2F7454D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034057" y="4306623"/>
            <a:ext cx="554519" cy="554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203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142248D-D051-6500-0D78-1029E26ACBD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837559" y="1897423"/>
            <a:ext cx="5370464" cy="4634425"/>
          </a:xfrm>
        </p:spPr>
        <p:txBody>
          <a:bodyPr lIns="91440" tIns="45720" rIns="91440" bIns="45720" anchor="t">
            <a:normAutofit fontScale="85000" lnSpcReduction="20000"/>
          </a:bodyPr>
          <a:lstStyle/>
          <a:p>
            <a:pPr marL="342900" indent="-342900">
              <a:lnSpc>
                <a:spcPct val="90000"/>
              </a:lnSpc>
              <a:buChar char="•"/>
            </a:pPr>
            <a:r>
              <a:rPr lang="en-US" sz="2000" dirty="0" err="1">
                <a:latin typeface="Montserrat"/>
                <a:ea typeface="Verdana"/>
              </a:rPr>
              <a:t>Psykisk</a:t>
            </a:r>
            <a:r>
              <a:rPr lang="en-US" sz="2000" dirty="0">
                <a:latin typeface="Montserrat"/>
                <a:ea typeface="Verdana"/>
              </a:rPr>
              <a:t> </a:t>
            </a:r>
            <a:r>
              <a:rPr lang="en-US" sz="2000">
                <a:latin typeface="Montserrat"/>
                <a:ea typeface="Verdana"/>
              </a:rPr>
              <a:t>førstehjælp</a:t>
            </a:r>
            <a:endParaRPr lang="en-US" sz="2000" dirty="0">
              <a:latin typeface="Montserrat"/>
              <a:ea typeface="Verdana"/>
            </a:endParaRPr>
          </a:p>
          <a:p>
            <a:pPr marL="342900" indent="-342900">
              <a:lnSpc>
                <a:spcPct val="90000"/>
              </a:lnSpc>
              <a:buChar char="•"/>
            </a:pPr>
            <a:r>
              <a:rPr lang="en-US" sz="2000" dirty="0" err="1">
                <a:latin typeface="Montserrat"/>
                <a:ea typeface="Verdana"/>
              </a:rPr>
              <a:t>Sammen</a:t>
            </a:r>
            <a:r>
              <a:rPr lang="en-US" sz="2000" dirty="0">
                <a:latin typeface="Montserrat"/>
                <a:ea typeface="Verdana"/>
              </a:rPr>
              <a:t> mod </a:t>
            </a:r>
            <a:r>
              <a:rPr lang="en-US" sz="2000" dirty="0" err="1">
                <a:latin typeface="Montserrat"/>
                <a:ea typeface="Verdana"/>
              </a:rPr>
              <a:t>vold</a:t>
            </a:r>
            <a:r>
              <a:rPr lang="en-US" sz="2000" dirty="0">
                <a:latin typeface="Montserrat"/>
                <a:ea typeface="Verdana"/>
              </a:rPr>
              <a:t> – </a:t>
            </a:r>
            <a:r>
              <a:rPr lang="en-US" sz="2000" dirty="0" err="1">
                <a:latin typeface="Montserrat"/>
                <a:ea typeface="Verdana"/>
              </a:rPr>
              <a:t>forebyg</a:t>
            </a:r>
            <a:r>
              <a:rPr lang="en-US" sz="2000" dirty="0">
                <a:latin typeface="Montserrat"/>
                <a:ea typeface="Verdana"/>
              </a:rPr>
              <a:t> </a:t>
            </a:r>
            <a:r>
              <a:rPr lang="en-US" sz="2000" dirty="0" err="1">
                <a:latin typeface="Montserrat"/>
                <a:ea typeface="Verdana"/>
              </a:rPr>
              <a:t>arbejdsrelateret</a:t>
            </a:r>
            <a:r>
              <a:rPr lang="en-US" sz="2000" dirty="0">
                <a:latin typeface="Montserrat"/>
                <a:ea typeface="Verdana"/>
              </a:rPr>
              <a:t> </a:t>
            </a:r>
            <a:r>
              <a:rPr lang="en-US" sz="2000" dirty="0" err="1">
                <a:latin typeface="Montserrat"/>
                <a:ea typeface="Verdana"/>
              </a:rPr>
              <a:t>vold</a:t>
            </a:r>
            <a:endParaRPr lang="en-US" sz="2000" dirty="0">
              <a:latin typeface="Montserrat"/>
              <a:ea typeface="Verdana"/>
            </a:endParaRPr>
          </a:p>
          <a:p>
            <a:pPr>
              <a:lnSpc>
                <a:spcPct val="90000"/>
              </a:lnSpc>
            </a:pPr>
            <a:endParaRPr lang="en-US" sz="2000" dirty="0">
              <a:latin typeface="Montserrat"/>
              <a:ea typeface="Verdana"/>
            </a:endParaRPr>
          </a:p>
          <a:p>
            <a:pPr>
              <a:lnSpc>
                <a:spcPct val="90000"/>
              </a:lnSpc>
            </a:pPr>
            <a:r>
              <a:rPr lang="en-US" sz="2000" dirty="0" err="1">
                <a:latin typeface="Montserrat"/>
                <a:ea typeface="Verdana"/>
              </a:rPr>
              <a:t>Arbejde</a:t>
            </a:r>
            <a:r>
              <a:rPr lang="en-US" sz="2000" dirty="0">
                <a:latin typeface="Montserrat"/>
                <a:ea typeface="Verdana"/>
              </a:rPr>
              <a:t> med </a:t>
            </a:r>
            <a:r>
              <a:rPr lang="en-US" sz="2000" dirty="0" err="1">
                <a:latin typeface="Montserrat"/>
                <a:ea typeface="Verdana"/>
              </a:rPr>
              <a:t>trivselsundersøgelsen</a:t>
            </a:r>
            <a:endParaRPr lang="en-US" sz="2000" dirty="0">
              <a:latin typeface="Montserrat"/>
              <a:ea typeface="Verdana"/>
            </a:endParaRPr>
          </a:p>
          <a:p>
            <a:pPr marL="17145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dirty="0" err="1">
                <a:latin typeface="Montserrat"/>
                <a:ea typeface="Verdana"/>
              </a:rPr>
              <a:t>Dagtilbud</a:t>
            </a:r>
            <a:endParaRPr lang="en-US" sz="2000" dirty="0">
              <a:latin typeface="Montserrat"/>
              <a:ea typeface="Verdana"/>
            </a:endParaRPr>
          </a:p>
          <a:p>
            <a:pPr marL="17145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Montserrat"/>
                <a:ea typeface="Verdana"/>
              </a:rPr>
              <a:t>Skole </a:t>
            </a:r>
            <a:r>
              <a:rPr lang="en-US" sz="2000" dirty="0" err="1">
                <a:latin typeface="Montserrat"/>
                <a:ea typeface="Verdana"/>
              </a:rPr>
              <a:t>og</a:t>
            </a:r>
            <a:r>
              <a:rPr lang="en-US" sz="2000" dirty="0">
                <a:latin typeface="Montserrat"/>
                <a:ea typeface="Verdana"/>
              </a:rPr>
              <a:t> </a:t>
            </a:r>
            <a:r>
              <a:rPr lang="en-US" sz="2000" dirty="0" err="1">
                <a:latin typeface="Montserrat"/>
                <a:ea typeface="Verdana"/>
              </a:rPr>
              <a:t>Undervisning</a:t>
            </a:r>
            <a:endParaRPr lang="en-US" sz="2000" dirty="0">
              <a:latin typeface="Montserrat"/>
              <a:ea typeface="Verdana"/>
            </a:endParaRPr>
          </a:p>
          <a:p>
            <a:pPr marL="17145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>
                <a:latin typeface="Montserrat"/>
                <a:ea typeface="Verdana"/>
              </a:rPr>
              <a:t>Social</a:t>
            </a:r>
            <a:endParaRPr lang="en-US" sz="2000" dirty="0">
              <a:latin typeface="Montserrat"/>
              <a:ea typeface="Verdana"/>
            </a:endParaRPr>
          </a:p>
          <a:p>
            <a:pPr marL="17145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dirty="0" err="1">
                <a:latin typeface="Montserrat"/>
                <a:ea typeface="Verdana"/>
              </a:rPr>
              <a:t>Jobcenter</a:t>
            </a:r>
            <a:r>
              <a:rPr lang="en-US" sz="2000" dirty="0">
                <a:latin typeface="Montserrat"/>
                <a:ea typeface="Verdana"/>
              </a:rPr>
              <a:t>, </a:t>
            </a:r>
            <a:r>
              <a:rPr lang="en-US" sz="2000" dirty="0" err="1">
                <a:latin typeface="Montserrat"/>
                <a:ea typeface="Verdana"/>
              </a:rPr>
              <a:t>Borgerservice</a:t>
            </a:r>
            <a:r>
              <a:rPr lang="en-US" sz="2000" dirty="0">
                <a:latin typeface="Montserrat"/>
                <a:ea typeface="Verdana"/>
              </a:rPr>
              <a:t>, PTM, Staben </a:t>
            </a:r>
            <a:r>
              <a:rPr lang="en-US" sz="2000" dirty="0" err="1">
                <a:latin typeface="Montserrat"/>
                <a:ea typeface="Verdana"/>
              </a:rPr>
              <a:t>og</a:t>
            </a:r>
            <a:r>
              <a:rPr lang="en-US" sz="2000" dirty="0">
                <a:latin typeface="Montserrat"/>
                <a:ea typeface="Verdana"/>
              </a:rPr>
              <a:t> IT</a:t>
            </a:r>
          </a:p>
          <a:p>
            <a:pPr marL="17145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dirty="0" err="1">
                <a:latin typeface="Montserrat"/>
                <a:ea typeface="Verdana"/>
              </a:rPr>
              <a:t>Børn</a:t>
            </a:r>
            <a:r>
              <a:rPr lang="en-US" sz="2000" dirty="0">
                <a:latin typeface="Montserrat"/>
                <a:ea typeface="Verdana"/>
              </a:rPr>
              <a:t> </a:t>
            </a:r>
            <a:r>
              <a:rPr lang="en-US" sz="2000" dirty="0" err="1">
                <a:latin typeface="Montserrat"/>
                <a:ea typeface="Verdana"/>
              </a:rPr>
              <a:t>og</a:t>
            </a:r>
            <a:r>
              <a:rPr lang="en-US" sz="2000" dirty="0">
                <a:latin typeface="Montserrat"/>
                <a:ea typeface="Verdana"/>
              </a:rPr>
              <a:t> </a:t>
            </a:r>
            <a:r>
              <a:rPr lang="en-US" sz="2000" dirty="0" err="1">
                <a:latin typeface="Montserrat"/>
                <a:ea typeface="Verdana"/>
              </a:rPr>
              <a:t>Familie</a:t>
            </a:r>
            <a:r>
              <a:rPr lang="en-US" sz="2000" dirty="0">
                <a:latin typeface="Montserrat"/>
                <a:ea typeface="Verdana"/>
              </a:rPr>
              <a:t>, Kultur </a:t>
            </a:r>
            <a:r>
              <a:rPr lang="en-US" sz="2000" dirty="0" err="1">
                <a:latin typeface="Montserrat"/>
                <a:ea typeface="Verdana"/>
              </a:rPr>
              <a:t>og</a:t>
            </a:r>
            <a:r>
              <a:rPr lang="en-US" sz="2000" dirty="0">
                <a:latin typeface="Montserrat"/>
                <a:ea typeface="Verdana"/>
              </a:rPr>
              <a:t> </a:t>
            </a:r>
            <a:r>
              <a:rPr lang="en-US" sz="2000" dirty="0" err="1">
                <a:latin typeface="Montserrat"/>
                <a:ea typeface="Verdana"/>
              </a:rPr>
              <a:t>Fritid</a:t>
            </a:r>
            <a:endParaRPr lang="en-US" sz="2000" dirty="0">
              <a:latin typeface="Montserrat"/>
              <a:ea typeface="Verdana"/>
            </a:endParaRPr>
          </a:p>
          <a:p>
            <a:pPr marL="17145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dirty="0" err="1">
                <a:latin typeface="Montserrat"/>
                <a:ea typeface="Verdana"/>
              </a:rPr>
              <a:t>Sundhed</a:t>
            </a:r>
            <a:r>
              <a:rPr lang="en-US" sz="2000" dirty="0">
                <a:latin typeface="Montserrat"/>
                <a:ea typeface="Verdana"/>
              </a:rPr>
              <a:t> </a:t>
            </a:r>
            <a:r>
              <a:rPr lang="en-US" sz="2000" dirty="0" err="1">
                <a:latin typeface="Montserrat"/>
                <a:ea typeface="Verdana"/>
              </a:rPr>
              <a:t>og</a:t>
            </a:r>
            <a:r>
              <a:rPr lang="en-US" sz="2000" dirty="0">
                <a:latin typeface="Montserrat"/>
                <a:ea typeface="Verdana"/>
              </a:rPr>
              <a:t> Senior</a:t>
            </a:r>
          </a:p>
          <a:p>
            <a:pPr marL="17145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000" dirty="0"/>
          </a:p>
          <a:p>
            <a:pPr>
              <a:lnSpc>
                <a:spcPct val="90000"/>
              </a:lnSpc>
            </a:pPr>
            <a:r>
              <a:rPr lang="en-US" sz="2000" dirty="0" err="1">
                <a:latin typeface="Montserrat"/>
                <a:ea typeface="Verdana"/>
              </a:rPr>
              <a:t>Tilmelding</a:t>
            </a:r>
            <a:r>
              <a:rPr lang="en-US" sz="2000" dirty="0">
                <a:latin typeface="Montserrat"/>
                <a:ea typeface="Verdana"/>
              </a:rPr>
              <a:t> via </a:t>
            </a:r>
            <a:r>
              <a:rPr lang="en-US" sz="2000" dirty="0" err="1">
                <a:latin typeface="Montserrat"/>
                <a:ea typeface="Verdana"/>
              </a:rPr>
              <a:t>Medarbejderportalen</a:t>
            </a:r>
            <a:endParaRPr lang="en-US" sz="2000" dirty="0"/>
          </a:p>
          <a:p>
            <a:pPr>
              <a:lnSpc>
                <a:spcPct val="90000"/>
              </a:lnSpc>
            </a:pPr>
            <a:r>
              <a:rPr lang="en-US" sz="2000">
                <a:latin typeface="Montserrat"/>
                <a:ea typeface="Verdana"/>
              </a:rPr>
              <a:t> </a:t>
            </a:r>
            <a:endParaRPr lang="en-US" sz="2000" dirty="0">
              <a:latin typeface="Montserrat"/>
              <a:ea typeface="Verdana"/>
            </a:endParaRPr>
          </a:p>
          <a:p>
            <a:pPr>
              <a:lnSpc>
                <a:spcPct val="90000"/>
              </a:lnSpc>
            </a:pPr>
            <a:r>
              <a:rPr lang="en-US" sz="2000" dirty="0" err="1">
                <a:latin typeface="Montserrat"/>
                <a:ea typeface="Verdana"/>
              </a:rPr>
              <a:t>Målgruppe</a:t>
            </a:r>
            <a:r>
              <a:rPr lang="en-US" sz="2000" dirty="0">
                <a:latin typeface="Montserrat"/>
                <a:ea typeface="Verdana"/>
              </a:rPr>
              <a:t>: AMG</a:t>
            </a:r>
            <a:r>
              <a:rPr lang="en-US" sz="1400" dirty="0">
                <a:latin typeface="Montserrat"/>
                <a:ea typeface="Verdana"/>
              </a:rPr>
              <a:t> </a:t>
            </a:r>
            <a:endParaRPr lang="en-US" sz="1400" dirty="0"/>
          </a:p>
          <a:p>
            <a:pPr>
              <a:lnSpc>
                <a:spcPct val="90000"/>
              </a:lnSpc>
            </a:pP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F64BF8-EAC7-F9DA-3C27-A0C8B9BC69B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835376" y="1355670"/>
            <a:ext cx="4713521" cy="785532"/>
          </a:xfrm>
        </p:spPr>
        <p:txBody>
          <a:bodyPr lIns="91440" tIns="45720" rIns="91440" bIns="45720" anchor="t">
            <a:normAutofit/>
          </a:bodyPr>
          <a:lstStyle/>
          <a:p>
            <a:pPr marL="0" indent="0">
              <a:buNone/>
            </a:pPr>
            <a:r>
              <a:rPr lang="en-US" sz="2500" err="1"/>
              <a:t>Arbejdsmiljøugen</a:t>
            </a:r>
            <a:r>
              <a:rPr lang="en-US" sz="2500"/>
              <a:t> </a:t>
            </a:r>
            <a:r>
              <a:rPr lang="en-US" sz="2500" err="1"/>
              <a:t>uge</a:t>
            </a:r>
            <a:r>
              <a:rPr lang="en-US" sz="2500"/>
              <a:t> 43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0DB045E-FDDA-D893-BCAB-0FE9071E60A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9245" r="10459" b="-230"/>
          <a:stretch>
            <a:fillRect/>
          </a:stretch>
        </p:blipFill>
        <p:spPr>
          <a:xfrm>
            <a:off x="-274027" y="-1"/>
            <a:ext cx="6456810" cy="6863678"/>
          </a:xfrm>
          <a:prstGeom prst="rect">
            <a:avLst/>
          </a:prstGeo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79B109B9-3B01-F6FB-DEFD-268E4161B06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-38784" y="3258666"/>
            <a:ext cx="5985591" cy="247166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50594CB9-EB23-EED2-E380-9539B89B933E}"/>
              </a:ext>
            </a:extLst>
          </p:cNvPr>
          <p:cNvSpPr/>
          <p:nvPr/>
        </p:nvSpPr>
        <p:spPr>
          <a:xfrm>
            <a:off x="4621850" y="4045009"/>
            <a:ext cx="1296112" cy="1566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CC7962A-7406-E3B2-4E77-30787B1FA4E9}"/>
              </a:ext>
            </a:extLst>
          </p:cNvPr>
          <p:cNvSpPr txBox="1"/>
          <p:nvPr/>
        </p:nvSpPr>
        <p:spPr>
          <a:xfrm>
            <a:off x="4623844" y="3994675"/>
            <a:ext cx="1146076" cy="26037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1050">
                <a:ea typeface="Calibri"/>
                <a:cs typeface="Calibri"/>
              </a:rPr>
              <a:t>Kl.12.30-16.00</a:t>
            </a:r>
          </a:p>
        </p:txBody>
      </p:sp>
    </p:spTree>
    <p:extLst>
      <p:ext uri="{BB962C8B-B14F-4D97-AF65-F5344CB8AC3E}">
        <p14:creationId xmlns:p14="http://schemas.microsoft.com/office/powerpoint/2010/main" val="22920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C401DE3-775C-ED8F-31EA-C0988DA2000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619924" y="612743"/>
            <a:ext cx="4562520" cy="6058771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164FDF-A7E1-B2FB-5524-DC9E1591912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27947" y="2152052"/>
            <a:ext cx="5185961" cy="3683942"/>
          </a:xfrm>
        </p:spPr>
        <p:txBody>
          <a:bodyPr lIns="91440" tIns="45720" rIns="91440" bIns="45720" anchor="t"/>
          <a:lstStyle/>
          <a:p>
            <a:r>
              <a:rPr lang="en-US" sz="2000" dirty="0" err="1">
                <a:latin typeface="Montserrat"/>
                <a:ea typeface="Verdana"/>
              </a:rPr>
              <a:t>Torsdag</a:t>
            </a:r>
            <a:r>
              <a:rPr lang="en-US" sz="2000" dirty="0">
                <a:latin typeface="Montserrat"/>
                <a:ea typeface="Verdana"/>
              </a:rPr>
              <a:t> den 28. </a:t>
            </a:r>
            <a:r>
              <a:rPr lang="en-US" sz="2000" dirty="0" err="1">
                <a:latin typeface="Montserrat"/>
                <a:ea typeface="Verdana"/>
              </a:rPr>
              <a:t>januar</a:t>
            </a:r>
            <a:r>
              <a:rPr lang="en-US" sz="2000" dirty="0">
                <a:latin typeface="Montserrat"/>
                <a:ea typeface="Verdana"/>
              </a:rPr>
              <a:t> 2027</a:t>
            </a:r>
          </a:p>
          <a:p>
            <a:r>
              <a:rPr lang="en-US" sz="2000" dirty="0" err="1">
                <a:latin typeface="Montserrat"/>
                <a:ea typeface="Verdana"/>
              </a:rPr>
              <a:t>Målgruppe</a:t>
            </a:r>
            <a:r>
              <a:rPr lang="en-US" sz="2000" dirty="0">
                <a:latin typeface="Montserrat"/>
                <a:ea typeface="Verdana"/>
              </a:rPr>
              <a:t>: TR, AMR </a:t>
            </a:r>
            <a:r>
              <a:rPr lang="en-US" sz="2000" dirty="0" err="1">
                <a:latin typeface="Montserrat"/>
                <a:ea typeface="Verdana"/>
              </a:rPr>
              <a:t>og</a:t>
            </a:r>
            <a:r>
              <a:rPr lang="en-US" sz="2000" dirty="0">
                <a:latin typeface="Montserrat"/>
                <a:ea typeface="Verdana"/>
              </a:rPr>
              <a:t> AL</a:t>
            </a:r>
          </a:p>
          <a:p>
            <a:r>
              <a:rPr lang="en-US" sz="2000" dirty="0" err="1">
                <a:latin typeface="Montserrat"/>
                <a:ea typeface="Verdana"/>
              </a:rPr>
              <a:t>Lokation</a:t>
            </a:r>
            <a:r>
              <a:rPr lang="en-US" sz="2000" dirty="0">
                <a:latin typeface="Montserrat"/>
                <a:ea typeface="Verdana"/>
              </a:rPr>
              <a:t>: </a:t>
            </a:r>
            <a:r>
              <a:rPr lang="en-US" sz="2000" dirty="0" err="1">
                <a:latin typeface="Montserrat"/>
                <a:ea typeface="Verdana"/>
              </a:rPr>
              <a:t>Sønderjyllandshallen</a:t>
            </a:r>
            <a:r>
              <a:rPr lang="en-US" sz="2000" dirty="0">
                <a:latin typeface="Montserrat"/>
                <a:ea typeface="Verdana"/>
              </a:rPr>
              <a:t> (NYT!!)</a:t>
            </a:r>
          </a:p>
          <a:p>
            <a:endParaRPr lang="en-US" sz="2000">
              <a:latin typeface="Montserrat"/>
              <a:ea typeface="Verdana"/>
            </a:endParaRPr>
          </a:p>
          <a:p>
            <a:r>
              <a:rPr lang="en-US" sz="2000" dirty="0">
                <a:latin typeface="Montserrat"/>
                <a:ea typeface="Verdana"/>
              </a:rPr>
              <a:t>Program </a:t>
            </a:r>
            <a:r>
              <a:rPr lang="en-US" sz="2000" dirty="0" err="1">
                <a:latin typeface="Montserrat"/>
                <a:ea typeface="Verdana"/>
              </a:rPr>
              <a:t>emner</a:t>
            </a:r>
            <a:r>
              <a:rPr lang="en-US" sz="2000" dirty="0">
                <a:latin typeface="Montserrat"/>
                <a:ea typeface="Verdana"/>
              </a:rPr>
              <a:t> </a:t>
            </a:r>
            <a:endParaRPr lang="en-US" sz="2000" dirty="0"/>
          </a:p>
          <a:p>
            <a:endParaRPr lang="en-US" sz="120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77B148-904D-FF78-2C4D-FE61C8280E7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lIns="91440" tIns="45720" rIns="91440" bIns="45720" anchor="t"/>
          <a:lstStyle/>
          <a:p>
            <a:pPr marL="0" indent="0">
              <a:buNone/>
            </a:pPr>
            <a:r>
              <a:rPr lang="en-US" sz="3600" err="1">
                <a:latin typeface="Montserrat Black"/>
                <a:ea typeface="Verdana"/>
              </a:rPr>
              <a:t>Konferencen</a:t>
            </a:r>
            <a:endParaRPr lang="en-US" err="1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7C06544-B9C0-DD73-A82A-152BD384F3DF}"/>
              </a:ext>
            </a:extLst>
          </p:cNvPr>
          <p:cNvSpPr txBox="1"/>
          <p:nvPr/>
        </p:nvSpPr>
        <p:spPr>
          <a:xfrm>
            <a:off x="8379053" y="4020748"/>
            <a:ext cx="2804315" cy="181588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>
                <a:latin typeface="Montserrat"/>
                <a:ea typeface="Calibri"/>
                <a:cs typeface="Calibri"/>
              </a:rPr>
              <a:t>Sunde </a:t>
            </a:r>
            <a:r>
              <a:rPr lang="en-US" sz="1400" err="1">
                <a:latin typeface="Montserrat"/>
                <a:ea typeface="Calibri"/>
                <a:cs typeface="Calibri"/>
              </a:rPr>
              <a:t>arbejds</a:t>
            </a:r>
            <a:r>
              <a:rPr lang="en-US" sz="1400" err="1">
                <a:latin typeface="Montserrat"/>
              </a:rPr>
              <a:t>rytmer</a:t>
            </a:r>
            <a:endParaRPr lang="en-US" sz="1400">
              <a:latin typeface="Montserrat"/>
            </a:endParaRPr>
          </a:p>
          <a:p>
            <a:endParaRPr lang="en-US" sz="1400">
              <a:latin typeface="Montserrat"/>
              <a:ea typeface="Calibri"/>
              <a:cs typeface="Calibri"/>
            </a:endParaRPr>
          </a:p>
          <a:p>
            <a:endParaRPr lang="en-US" sz="1400">
              <a:latin typeface="Montserrat"/>
              <a:ea typeface="Calibri"/>
              <a:cs typeface="Calibri"/>
            </a:endParaRPr>
          </a:p>
          <a:p>
            <a:r>
              <a:rPr lang="en-US" sz="1400" err="1">
                <a:latin typeface="Montserrat"/>
                <a:ea typeface="Calibri"/>
                <a:cs typeface="Calibri"/>
              </a:rPr>
              <a:t>Læring</a:t>
            </a:r>
            <a:r>
              <a:rPr lang="en-US" sz="1400">
                <a:latin typeface="Montserrat"/>
                <a:ea typeface="Calibri"/>
                <a:cs typeface="Calibri"/>
              </a:rPr>
              <a:t> </a:t>
            </a:r>
            <a:r>
              <a:rPr lang="en-US" sz="1400" err="1">
                <a:latin typeface="Montserrat"/>
                <a:ea typeface="Calibri"/>
                <a:cs typeface="Calibri"/>
              </a:rPr>
              <a:t>af</a:t>
            </a:r>
            <a:r>
              <a:rPr lang="en-US" sz="1400">
                <a:latin typeface="Montserrat"/>
                <a:ea typeface="Calibri"/>
                <a:cs typeface="Calibri"/>
              </a:rPr>
              <a:t> </a:t>
            </a:r>
            <a:r>
              <a:rPr lang="en-US" sz="1400" err="1">
                <a:latin typeface="Montserrat"/>
                <a:ea typeface="Calibri"/>
                <a:cs typeface="Calibri"/>
              </a:rPr>
              <a:t>hændelser</a:t>
            </a:r>
            <a:endParaRPr lang="en-US" sz="1400">
              <a:latin typeface="Montserrat"/>
              <a:ea typeface="Calibri"/>
              <a:cs typeface="Calibri"/>
            </a:endParaRPr>
          </a:p>
          <a:p>
            <a:endParaRPr lang="en-US" sz="1400">
              <a:latin typeface="Montserrat"/>
              <a:ea typeface="Calibri"/>
              <a:cs typeface="Calibri"/>
            </a:endParaRPr>
          </a:p>
          <a:p>
            <a:endParaRPr lang="en-US" sz="1400">
              <a:latin typeface="Montserrat"/>
              <a:ea typeface="Calibri"/>
              <a:cs typeface="Calibri"/>
            </a:endParaRPr>
          </a:p>
          <a:p>
            <a:r>
              <a:rPr lang="en-US" sz="1400" err="1">
                <a:latin typeface="Montserrat"/>
                <a:ea typeface="Calibri"/>
                <a:cs typeface="Calibri"/>
              </a:rPr>
              <a:t>Små</a:t>
            </a:r>
            <a:r>
              <a:rPr lang="en-US" sz="1400">
                <a:latin typeface="Montserrat"/>
                <a:ea typeface="Calibri"/>
                <a:cs typeface="Calibri"/>
              </a:rPr>
              <a:t> </a:t>
            </a:r>
            <a:r>
              <a:rPr lang="en-US" sz="1400" err="1">
                <a:latin typeface="Montserrat"/>
                <a:ea typeface="Calibri"/>
                <a:cs typeface="Calibri"/>
              </a:rPr>
              <a:t>greb</a:t>
            </a:r>
            <a:r>
              <a:rPr lang="en-US" sz="1400">
                <a:latin typeface="Montserrat"/>
                <a:ea typeface="Calibri"/>
                <a:cs typeface="Calibri"/>
              </a:rPr>
              <a:t> med </a:t>
            </a:r>
            <a:r>
              <a:rPr lang="en-US" sz="1400" err="1">
                <a:latin typeface="Montserrat"/>
                <a:ea typeface="Calibri"/>
                <a:cs typeface="Calibri"/>
              </a:rPr>
              <a:t>stor</a:t>
            </a:r>
            <a:r>
              <a:rPr lang="en-US" sz="1400">
                <a:latin typeface="Montserrat"/>
                <a:ea typeface="Calibri"/>
                <a:cs typeface="Calibri"/>
              </a:rPr>
              <a:t> </a:t>
            </a:r>
          </a:p>
          <a:p>
            <a:r>
              <a:rPr lang="en-US" sz="1400" err="1">
                <a:latin typeface="Montserrat"/>
                <a:ea typeface="Calibri"/>
                <a:cs typeface="Calibri"/>
              </a:rPr>
              <a:t>effekt</a:t>
            </a:r>
          </a:p>
        </p:txBody>
      </p:sp>
    </p:spTree>
    <p:extLst>
      <p:ext uri="{BB962C8B-B14F-4D97-AF65-F5344CB8AC3E}">
        <p14:creationId xmlns:p14="http://schemas.microsoft.com/office/powerpoint/2010/main" val="4153016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FA959F7-B945-C61A-3F02-1404047C372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8858840" y="5511508"/>
            <a:ext cx="2468634" cy="1343700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8F4400-F621-C038-4C28-56849305B4C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28317" y="2259510"/>
            <a:ext cx="4713190" cy="3258590"/>
          </a:xfrm>
        </p:spPr>
        <p:txBody>
          <a:bodyPr lIns="55449" tIns="27725" rIns="55449" bIns="27725" anchor="t"/>
          <a:lstStyle/>
          <a:p>
            <a:pPr marL="207645" indent="-207645">
              <a:buFont typeface="Calibri" panose="020B0604020202020204" pitchFamily="34" charset="0"/>
              <a:buChar char="-"/>
            </a:pPr>
            <a:r>
              <a:rPr lang="en-US" sz="1800" dirty="0" err="1">
                <a:latin typeface="Montserrat"/>
                <a:ea typeface="Verdana"/>
              </a:rPr>
              <a:t>Klik</a:t>
            </a:r>
            <a:r>
              <a:rPr lang="en-US" sz="1800" dirty="0">
                <a:latin typeface="Montserrat"/>
                <a:ea typeface="Verdana"/>
              </a:rPr>
              <a:t> </a:t>
            </a:r>
            <a:r>
              <a:rPr lang="en-US" sz="1800" dirty="0" err="1">
                <a:latin typeface="Montserrat"/>
                <a:ea typeface="Verdana"/>
              </a:rPr>
              <a:t>på</a:t>
            </a:r>
            <a:r>
              <a:rPr lang="en-US" sz="1800" dirty="0">
                <a:latin typeface="Montserrat"/>
                <a:ea typeface="Verdana"/>
              </a:rPr>
              <a:t> </a:t>
            </a:r>
            <a:r>
              <a:rPr lang="en-US" sz="1800" dirty="0" err="1">
                <a:latin typeface="Montserrat"/>
                <a:ea typeface="Verdana"/>
              </a:rPr>
              <a:t>linket</a:t>
            </a:r>
            <a:r>
              <a:rPr lang="en-US" sz="1800" dirty="0">
                <a:latin typeface="Montserrat"/>
                <a:ea typeface="Verdana"/>
              </a:rPr>
              <a:t> </a:t>
            </a:r>
            <a:r>
              <a:rPr lang="en-US" sz="1800" dirty="0" err="1">
                <a:latin typeface="Montserrat"/>
                <a:ea typeface="Verdana"/>
              </a:rPr>
              <a:t>i</a:t>
            </a:r>
            <a:r>
              <a:rPr lang="en-US" sz="1800" dirty="0">
                <a:latin typeface="Montserrat"/>
                <a:ea typeface="Verdana"/>
              </a:rPr>
              <a:t> </a:t>
            </a:r>
            <a:r>
              <a:rPr lang="en-US" sz="1800" dirty="0" err="1">
                <a:latin typeface="Montserrat"/>
                <a:ea typeface="Verdana"/>
              </a:rPr>
              <a:t>chatten</a:t>
            </a:r>
            <a:endParaRPr lang="en-US" sz="1800" dirty="0"/>
          </a:p>
          <a:p>
            <a:pPr marL="207645" indent="-207645">
              <a:buFont typeface="Calibri" panose="020B0604020202020204" pitchFamily="34" charset="0"/>
              <a:buChar char="-"/>
            </a:pPr>
            <a:r>
              <a:rPr lang="en-US" sz="1800" dirty="0">
                <a:latin typeface="Montserrat"/>
                <a:ea typeface="Verdana"/>
              </a:rPr>
              <a:t>Der er </a:t>
            </a:r>
            <a:r>
              <a:rPr lang="en-US" sz="1800" dirty="0" err="1">
                <a:latin typeface="Montserrat"/>
                <a:ea typeface="Verdana"/>
              </a:rPr>
              <a:t>i</a:t>
            </a:r>
            <a:r>
              <a:rPr lang="en-US" sz="1800" dirty="0">
                <a:latin typeface="Montserrat"/>
                <a:ea typeface="Verdana"/>
              </a:rPr>
              <a:t> </a:t>
            </a:r>
            <a:r>
              <a:rPr lang="en-US" sz="1800" dirty="0" err="1">
                <a:latin typeface="Montserrat"/>
                <a:ea typeface="Verdana"/>
              </a:rPr>
              <a:t>denne</a:t>
            </a:r>
            <a:r>
              <a:rPr lang="en-US" sz="1800" dirty="0">
                <a:latin typeface="Montserrat"/>
                <a:ea typeface="Verdana"/>
              </a:rPr>
              <a:t> </a:t>
            </a:r>
            <a:r>
              <a:rPr lang="en-US" sz="1800" dirty="0" err="1">
                <a:latin typeface="Montserrat"/>
                <a:ea typeface="Verdana"/>
              </a:rPr>
              <a:t>evaluering</a:t>
            </a:r>
            <a:r>
              <a:rPr lang="en-US" sz="1800" dirty="0">
                <a:latin typeface="Montserrat"/>
                <a:ea typeface="Verdana"/>
              </a:rPr>
              <a:t> </a:t>
            </a:r>
            <a:r>
              <a:rPr lang="en-US" sz="1800" dirty="0" err="1">
                <a:latin typeface="Montserrat"/>
                <a:ea typeface="Verdana"/>
              </a:rPr>
              <a:t>mulighed</a:t>
            </a:r>
            <a:r>
              <a:rPr lang="en-US" sz="1800" dirty="0">
                <a:latin typeface="Montserrat"/>
                <a:ea typeface="Verdana"/>
              </a:rPr>
              <a:t> for at </a:t>
            </a:r>
            <a:r>
              <a:rPr lang="en-US" sz="1800" dirty="0" err="1">
                <a:latin typeface="Montserrat"/>
                <a:ea typeface="Verdana"/>
              </a:rPr>
              <a:t>komme</a:t>
            </a:r>
            <a:r>
              <a:rPr lang="en-US" sz="1800" dirty="0">
                <a:latin typeface="Montserrat"/>
                <a:ea typeface="Verdana"/>
              </a:rPr>
              <a:t> med </a:t>
            </a:r>
            <a:r>
              <a:rPr lang="en-US" sz="1800" dirty="0" err="1">
                <a:latin typeface="Montserrat"/>
                <a:ea typeface="Verdana"/>
              </a:rPr>
              <a:t>ønsker</a:t>
            </a:r>
            <a:r>
              <a:rPr lang="en-US" sz="1800" dirty="0">
                <a:latin typeface="Montserrat"/>
                <a:ea typeface="Verdana"/>
              </a:rPr>
              <a:t> </a:t>
            </a:r>
            <a:r>
              <a:rPr lang="en-US" sz="1800" dirty="0" err="1">
                <a:latin typeface="Montserrat"/>
                <a:ea typeface="Verdana"/>
              </a:rPr>
              <a:t>ift</a:t>
            </a:r>
            <a:r>
              <a:rPr lang="en-US" sz="1800" dirty="0">
                <a:latin typeface="Montserrat"/>
                <a:ea typeface="Verdana"/>
              </a:rPr>
              <a:t>. </a:t>
            </a:r>
            <a:r>
              <a:rPr lang="en-US" sz="1800" dirty="0" err="1">
                <a:latin typeface="Montserrat"/>
                <a:ea typeface="Verdana"/>
              </a:rPr>
              <a:t>indhold</a:t>
            </a:r>
            <a:r>
              <a:rPr lang="en-US" sz="1800" dirty="0">
                <a:latin typeface="Montserrat"/>
                <a:ea typeface="Verdana"/>
              </a:rPr>
              <a:t> </a:t>
            </a:r>
            <a:r>
              <a:rPr lang="en-US" sz="1800" dirty="0" err="1">
                <a:latin typeface="Montserrat"/>
                <a:ea typeface="Verdana"/>
              </a:rPr>
              <a:t>til</a:t>
            </a:r>
            <a:r>
              <a:rPr lang="en-US" sz="1800" dirty="0">
                <a:latin typeface="Montserrat"/>
                <a:ea typeface="Verdana"/>
              </a:rPr>
              <a:t> </a:t>
            </a:r>
            <a:r>
              <a:rPr lang="en-US" sz="1800" dirty="0" err="1">
                <a:latin typeface="Montserrat"/>
                <a:ea typeface="Verdana"/>
              </a:rPr>
              <a:t>næste</a:t>
            </a:r>
            <a:r>
              <a:rPr lang="en-US" sz="1800" dirty="0">
                <a:latin typeface="Montserrat"/>
                <a:ea typeface="Verdana"/>
              </a:rPr>
              <a:t> webinar</a:t>
            </a:r>
          </a:p>
          <a:p>
            <a:pPr marL="207645" indent="-207645">
              <a:buFont typeface="Calibri" panose="020B0604020202020204" pitchFamily="34" charset="0"/>
              <a:buChar char="-"/>
            </a:pPr>
            <a:r>
              <a:rPr lang="en-US" sz="1800" dirty="0" err="1">
                <a:latin typeface="Montserrat"/>
                <a:ea typeface="Verdana"/>
              </a:rPr>
              <a:t>Udfyld</a:t>
            </a:r>
            <a:r>
              <a:rPr lang="en-US" sz="1800" dirty="0">
                <a:latin typeface="Montserrat"/>
                <a:ea typeface="Verdana"/>
              </a:rPr>
              <a:t> det </a:t>
            </a:r>
            <a:r>
              <a:rPr lang="en-US" sz="1800" dirty="0" err="1">
                <a:latin typeface="Montserrat"/>
                <a:ea typeface="Verdana"/>
              </a:rPr>
              <a:t>korte</a:t>
            </a:r>
            <a:r>
              <a:rPr lang="en-US" sz="1800" dirty="0">
                <a:latin typeface="Montserrat"/>
                <a:ea typeface="Verdana"/>
              </a:rPr>
              <a:t> </a:t>
            </a:r>
            <a:r>
              <a:rPr lang="en-US" sz="1800" dirty="0" err="1">
                <a:latin typeface="Montserrat"/>
                <a:ea typeface="Verdana"/>
              </a:rPr>
              <a:t>spørgeskema</a:t>
            </a:r>
            <a:r>
              <a:rPr lang="en-US" sz="1800" dirty="0">
                <a:latin typeface="Montserrat"/>
                <a:ea typeface="Verdana"/>
              </a:rPr>
              <a:t> </a:t>
            </a:r>
            <a:r>
              <a:rPr lang="en-US" sz="1800" dirty="0" err="1">
                <a:latin typeface="Montserrat"/>
                <a:ea typeface="Verdana"/>
              </a:rPr>
              <a:t>og</a:t>
            </a:r>
            <a:r>
              <a:rPr lang="en-US" sz="1800" dirty="0">
                <a:latin typeface="Montserrat"/>
                <a:ea typeface="Verdana"/>
              </a:rPr>
              <a:t> </a:t>
            </a:r>
            <a:r>
              <a:rPr lang="en-US" sz="1800" dirty="0" err="1">
                <a:latin typeface="Montserrat"/>
                <a:ea typeface="Verdana"/>
              </a:rPr>
              <a:t>afslut</a:t>
            </a:r>
            <a:r>
              <a:rPr lang="en-US" sz="1800" dirty="0">
                <a:latin typeface="Montserrat"/>
                <a:ea typeface="Verdana"/>
              </a:rPr>
              <a:t> med "SEND"</a:t>
            </a:r>
          </a:p>
          <a:p>
            <a:pPr marL="207935" indent="-207935">
              <a:buFont typeface="Calibri" panose="020B0604020202020204" pitchFamily="34" charset="0"/>
              <a:buChar char="-"/>
            </a:pPr>
            <a:endParaRPr lang="en-US"/>
          </a:p>
          <a:p>
            <a:pPr marL="207935" indent="-207935">
              <a:buFont typeface="Calibri" panose="020B0604020202020204" pitchFamily="34" charset="0"/>
              <a:buChar char="-"/>
            </a:pPr>
            <a:endParaRPr lang="en-US"/>
          </a:p>
          <a:p>
            <a:endParaRPr lang="en-US" sz="728">
              <a:latin typeface="Calibri"/>
              <a:ea typeface="Calibri"/>
              <a:cs typeface="Calibri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20926B-CE55-5677-0D6B-359ACA6D8BF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26134" y="1355670"/>
            <a:ext cx="4713190" cy="360229"/>
          </a:xfrm>
        </p:spPr>
        <p:txBody>
          <a:bodyPr lIns="55449" tIns="27725" rIns="55449" bIns="27725" anchor="t"/>
          <a:lstStyle/>
          <a:p>
            <a:pPr marL="0" indent="0">
              <a:buNone/>
            </a:pPr>
            <a:r>
              <a:rPr lang="en-US" sz="3600" err="1">
                <a:latin typeface="Montserrat Black"/>
                <a:ea typeface="Verdana"/>
              </a:rPr>
              <a:t>Evaluering</a:t>
            </a:r>
            <a:endParaRPr lang="en-US" sz="3600" err="1"/>
          </a:p>
          <a:p>
            <a:pPr marL="0" indent="0">
              <a:buNone/>
            </a:pPr>
            <a:endParaRPr lang="en-US"/>
          </a:p>
        </p:txBody>
      </p:sp>
      <p:pic>
        <p:nvPicPr>
          <p:cNvPr id="9" name="Graphic 8" descr="Chatboble kontur">
            <a:extLst>
              <a:ext uri="{FF2B5EF4-FFF2-40B4-BE49-F238E27FC236}">
                <a16:creationId xmlns:a16="http://schemas.microsoft.com/office/drawing/2014/main" id="{E5B60CAB-D98E-759C-6541-9FC48CEE39D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96538" y="1100335"/>
            <a:ext cx="2216652" cy="2217729"/>
          </a:xfrm>
          <a:prstGeom prst="rect">
            <a:avLst/>
          </a:prstGeom>
        </p:spPr>
      </p:pic>
      <p:pic>
        <p:nvPicPr>
          <p:cNvPr id="10" name="Graphic 9" descr="Timeglas afsluttet med massiv udfyldning">
            <a:extLst>
              <a:ext uri="{FF2B5EF4-FFF2-40B4-BE49-F238E27FC236}">
                <a16:creationId xmlns:a16="http://schemas.microsoft.com/office/drawing/2014/main" id="{C7A10067-8759-F742-82DE-31D99AFED73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91550" y="4228859"/>
            <a:ext cx="819909" cy="82030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5862C8D-AD90-3A8B-117B-5FA60189D2A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91460" y="1900700"/>
            <a:ext cx="3477989" cy="3518610"/>
          </a:xfrm>
          <a:prstGeom prst="rect">
            <a:avLst/>
          </a:prstGeom>
        </p:spPr>
      </p:pic>
      <p:sp>
        <p:nvSpPr>
          <p:cNvPr id="14" name="Star: 5 Points 13">
            <a:extLst>
              <a:ext uri="{FF2B5EF4-FFF2-40B4-BE49-F238E27FC236}">
                <a16:creationId xmlns:a16="http://schemas.microsoft.com/office/drawing/2014/main" id="{E174B760-067A-AD21-E631-244178D916FC}"/>
              </a:ext>
            </a:extLst>
          </p:cNvPr>
          <p:cNvSpPr/>
          <p:nvPr/>
        </p:nvSpPr>
        <p:spPr>
          <a:xfrm>
            <a:off x="7457000" y="4231292"/>
            <a:ext cx="895112" cy="910268"/>
          </a:xfrm>
          <a:prstGeom prst="star5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8F2E6FC-15A5-D88A-09BD-BB69468B3D48}"/>
              </a:ext>
            </a:extLst>
          </p:cNvPr>
          <p:cNvSpPr txBox="1"/>
          <p:nvPr/>
        </p:nvSpPr>
        <p:spPr>
          <a:xfrm>
            <a:off x="7601477" y="4520731"/>
            <a:ext cx="1592904" cy="33299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55449" tIns="27725" rIns="55449" bIns="27725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/>
              <a:t>3 min.</a:t>
            </a:r>
            <a:endParaRPr lang="en-US" err="1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35253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C28B35-36C5-C28C-2F71-D5F40B0BAD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40F469A-D677-4E17-E3B9-C435663FD92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28316" y="2220007"/>
            <a:ext cx="4960612" cy="3631227"/>
          </a:xfrm>
        </p:spPr>
        <p:txBody>
          <a:bodyPr lIns="0" tIns="0" rIns="0" bIns="0" anchor="t">
            <a:normAutofit fontScale="85000" lnSpcReduction="20000"/>
          </a:bodyPr>
          <a:lstStyle/>
          <a:p>
            <a:pPr>
              <a:spcAft>
                <a:spcPts val="364"/>
              </a:spcAft>
            </a:pPr>
            <a:r>
              <a:rPr lang="en-US" sz="1900" b="1" err="1">
                <a:latin typeface="Montserrat"/>
                <a:ea typeface="Verdana"/>
              </a:rPr>
              <a:t>Næste</a:t>
            </a:r>
            <a:r>
              <a:rPr lang="en-US" sz="1900" b="1">
                <a:latin typeface="Montserrat"/>
                <a:ea typeface="Verdana"/>
              </a:rPr>
              <a:t> webinar </a:t>
            </a:r>
            <a:endParaRPr lang="en-US" sz="1900" b="1"/>
          </a:p>
          <a:p>
            <a:pPr marL="342900" indent="-342900">
              <a:spcAft>
                <a:spcPts val="364"/>
              </a:spcAft>
              <a:buChar char="•"/>
            </a:pPr>
            <a:r>
              <a:rPr lang="en-US" sz="1900">
                <a:latin typeface="Montserrat"/>
                <a:ea typeface="Verdana"/>
              </a:rPr>
              <a:t>  </a:t>
            </a:r>
            <a:r>
              <a:rPr lang="en-US" sz="1900" err="1">
                <a:latin typeface="Montserrat"/>
                <a:ea typeface="Verdana"/>
              </a:rPr>
              <a:t>Mandag</a:t>
            </a:r>
            <a:r>
              <a:rPr lang="en-US" sz="1900">
                <a:latin typeface="Montserrat"/>
                <a:ea typeface="Verdana"/>
              </a:rPr>
              <a:t> 16. </a:t>
            </a:r>
            <a:r>
              <a:rPr lang="en-US" sz="1900" err="1">
                <a:latin typeface="Montserrat"/>
                <a:ea typeface="Verdana"/>
              </a:rPr>
              <a:t>november</a:t>
            </a:r>
            <a:r>
              <a:rPr lang="en-US" sz="1900">
                <a:latin typeface="Montserrat"/>
                <a:ea typeface="Verdana"/>
              </a:rPr>
              <a:t> kl. 13.00-13.45</a:t>
            </a:r>
            <a:endParaRPr lang="en-US" sz="1900"/>
          </a:p>
          <a:p>
            <a:pPr>
              <a:spcAft>
                <a:spcPts val="364"/>
              </a:spcAft>
            </a:pPr>
            <a:r>
              <a:rPr lang="en-US" sz="1900">
                <a:latin typeface="Montserrat"/>
                <a:ea typeface="Verdana"/>
              </a:rPr>
              <a:t>2027</a:t>
            </a:r>
          </a:p>
          <a:p>
            <a:pPr marL="342900" indent="-342900">
              <a:spcAft>
                <a:spcPts val="364"/>
              </a:spcAft>
              <a:buChar char="•"/>
            </a:pPr>
            <a:r>
              <a:rPr lang="en-US" sz="1900">
                <a:latin typeface="Montserrat"/>
                <a:ea typeface="Verdana"/>
              </a:rPr>
              <a:t>Tirsdag 9. marts kl. 9.00-9.45</a:t>
            </a:r>
          </a:p>
          <a:p>
            <a:pPr marL="342900" indent="-342900">
              <a:spcAft>
                <a:spcPts val="364"/>
              </a:spcAft>
              <a:buChar char="•"/>
            </a:pPr>
            <a:r>
              <a:rPr lang="en-US" sz="1900" err="1">
                <a:latin typeface="Montserrat"/>
                <a:ea typeface="Verdana"/>
              </a:rPr>
              <a:t>Torsdag</a:t>
            </a:r>
            <a:r>
              <a:rPr lang="en-US" sz="1900">
                <a:latin typeface="Montserrat"/>
                <a:ea typeface="Verdana"/>
              </a:rPr>
              <a:t> 10. </a:t>
            </a:r>
            <a:r>
              <a:rPr lang="en-US" sz="1900" err="1">
                <a:latin typeface="Montserrat"/>
                <a:ea typeface="Verdana"/>
              </a:rPr>
              <a:t>juni</a:t>
            </a:r>
            <a:r>
              <a:rPr lang="en-US" sz="1900">
                <a:latin typeface="Montserrat"/>
                <a:ea typeface="Verdana"/>
              </a:rPr>
              <a:t> kl. 13.00-13.45</a:t>
            </a:r>
          </a:p>
          <a:p>
            <a:pPr marL="342900" indent="-342900">
              <a:spcAft>
                <a:spcPts val="364"/>
              </a:spcAft>
              <a:buChar char="•"/>
            </a:pPr>
            <a:r>
              <a:rPr lang="en-US" sz="1900" err="1">
                <a:latin typeface="Montserrat"/>
                <a:ea typeface="Verdana"/>
              </a:rPr>
              <a:t>Torsdag</a:t>
            </a:r>
            <a:r>
              <a:rPr lang="en-US" sz="1900">
                <a:latin typeface="Montserrat"/>
                <a:ea typeface="Verdana"/>
              </a:rPr>
              <a:t> 9. september kl. 9.00-9.45</a:t>
            </a:r>
          </a:p>
          <a:p>
            <a:pPr marL="342900" indent="-342900">
              <a:spcAft>
                <a:spcPts val="364"/>
              </a:spcAft>
              <a:buChar char="•"/>
            </a:pPr>
            <a:r>
              <a:rPr lang="en-US" sz="1900" err="1">
                <a:latin typeface="Montserrat"/>
                <a:ea typeface="Verdana"/>
              </a:rPr>
              <a:t>Torsdag</a:t>
            </a:r>
            <a:r>
              <a:rPr lang="en-US" sz="1900">
                <a:latin typeface="Montserrat"/>
                <a:ea typeface="Verdana"/>
              </a:rPr>
              <a:t> 9. </a:t>
            </a:r>
            <a:r>
              <a:rPr lang="en-US" sz="1900" err="1">
                <a:latin typeface="Montserrat"/>
                <a:ea typeface="Verdana"/>
              </a:rPr>
              <a:t>december</a:t>
            </a:r>
            <a:r>
              <a:rPr lang="en-US" sz="1900">
                <a:latin typeface="Montserrat"/>
                <a:ea typeface="Verdana"/>
              </a:rPr>
              <a:t> kl. 13.00-13.45</a:t>
            </a:r>
          </a:p>
          <a:p>
            <a:pPr>
              <a:spcAft>
                <a:spcPts val="364"/>
              </a:spcAft>
            </a:pPr>
            <a:r>
              <a:rPr lang="en-US" sz="1900">
                <a:latin typeface="Montserrat"/>
                <a:ea typeface="Verdana"/>
              </a:rPr>
              <a:t> </a:t>
            </a:r>
            <a:endParaRPr lang="en-US" sz="1940">
              <a:latin typeface="Montserrat"/>
              <a:ea typeface="Verdana"/>
            </a:endParaRPr>
          </a:p>
          <a:p>
            <a:pPr>
              <a:spcAft>
                <a:spcPts val="364"/>
              </a:spcAft>
            </a:pPr>
            <a:r>
              <a:rPr lang="en-US" sz="1900">
                <a:latin typeface="Montserrat"/>
                <a:ea typeface="Verdana"/>
              </a:rPr>
              <a:t>Vi </a:t>
            </a:r>
            <a:r>
              <a:rPr lang="en-US" sz="1900" err="1">
                <a:latin typeface="Montserrat"/>
                <a:ea typeface="Verdana"/>
              </a:rPr>
              <a:t>bliver</a:t>
            </a:r>
            <a:r>
              <a:rPr lang="en-US" sz="1900">
                <a:latin typeface="Montserrat"/>
                <a:ea typeface="Verdana"/>
              </a:rPr>
              <a:t> "</a:t>
            </a:r>
            <a:r>
              <a:rPr lang="en-US" sz="1900" err="1">
                <a:latin typeface="Montserrat"/>
                <a:ea typeface="Verdana"/>
              </a:rPr>
              <a:t>hængende</a:t>
            </a:r>
            <a:r>
              <a:rPr lang="en-US" sz="1900">
                <a:latin typeface="Montserrat"/>
                <a:ea typeface="Verdana"/>
              </a:rPr>
              <a:t>" 10 min. </a:t>
            </a:r>
            <a:r>
              <a:rPr lang="en-US" sz="1900" err="1">
                <a:latin typeface="Montserrat"/>
                <a:ea typeface="Verdana"/>
              </a:rPr>
              <a:t>og</a:t>
            </a:r>
            <a:r>
              <a:rPr lang="en-US" sz="1900">
                <a:latin typeface="Montserrat"/>
                <a:ea typeface="Verdana"/>
              </a:rPr>
              <a:t> </a:t>
            </a:r>
            <a:r>
              <a:rPr lang="en-US" sz="1900" err="1">
                <a:latin typeface="Montserrat"/>
                <a:ea typeface="Verdana"/>
              </a:rPr>
              <a:t>besvarer</a:t>
            </a:r>
            <a:r>
              <a:rPr lang="en-US" sz="1900">
                <a:latin typeface="Montserrat"/>
                <a:ea typeface="Verdana"/>
              </a:rPr>
              <a:t> </a:t>
            </a:r>
            <a:r>
              <a:rPr lang="en-US" sz="1900" err="1">
                <a:latin typeface="Montserrat"/>
                <a:ea typeface="Verdana"/>
              </a:rPr>
              <a:t>spørgsmål</a:t>
            </a:r>
            <a:r>
              <a:rPr lang="en-US" sz="1900">
                <a:latin typeface="Montserrat"/>
                <a:ea typeface="Verdana"/>
              </a:rPr>
              <a:t> </a:t>
            </a:r>
            <a:r>
              <a:rPr lang="en-US" sz="1900" err="1">
                <a:latin typeface="Montserrat"/>
                <a:ea typeface="Verdana"/>
              </a:rPr>
              <a:t>i</a:t>
            </a:r>
            <a:r>
              <a:rPr lang="en-US" sz="1900">
                <a:latin typeface="Montserrat"/>
                <a:ea typeface="Verdana"/>
              </a:rPr>
              <a:t> </a:t>
            </a:r>
            <a:r>
              <a:rPr lang="en-US" sz="1900" err="1">
                <a:latin typeface="Montserrat"/>
                <a:ea typeface="Verdana"/>
              </a:rPr>
              <a:t>chatten</a:t>
            </a:r>
            <a:endParaRPr lang="en-US" sz="1900">
              <a:latin typeface="Montserrat"/>
              <a:ea typeface="Verdana"/>
            </a:endParaRPr>
          </a:p>
          <a:p>
            <a:pPr>
              <a:spcAft>
                <a:spcPts val="364"/>
              </a:spcAft>
            </a:pPr>
            <a:endParaRPr lang="en-US">
              <a:latin typeface="Montserrat"/>
              <a:ea typeface="Verdana"/>
            </a:endParaRPr>
          </a:p>
          <a:p>
            <a:pPr>
              <a:spcAft>
                <a:spcPts val="364"/>
              </a:spcAft>
            </a:pP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AF6127-188C-CBDD-7DFB-1908521B89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26134" y="1355670"/>
            <a:ext cx="4713190" cy="785532"/>
          </a:xfrm>
        </p:spPr>
        <p:txBody>
          <a:bodyPr lIns="55449" tIns="27725" rIns="55449" bIns="27725" anchor="t">
            <a:normAutofit/>
          </a:bodyPr>
          <a:lstStyle/>
          <a:p>
            <a:pPr marL="0" indent="0">
              <a:spcAft>
                <a:spcPts val="364"/>
              </a:spcAft>
              <a:buNone/>
            </a:pPr>
            <a:r>
              <a:rPr lang="en-US" sz="3600" err="1">
                <a:latin typeface="Montserrat Black"/>
                <a:ea typeface="Verdana"/>
              </a:rPr>
              <a:t>Farvel</a:t>
            </a:r>
            <a:r>
              <a:rPr lang="en-US" sz="3600">
                <a:latin typeface="Montserrat Black"/>
                <a:ea typeface="Verdana"/>
              </a:rPr>
              <a:t> </a:t>
            </a:r>
            <a:r>
              <a:rPr lang="en-US" sz="3600" err="1">
                <a:latin typeface="Montserrat Black"/>
                <a:ea typeface="Verdana"/>
              </a:rPr>
              <a:t>og</a:t>
            </a:r>
            <a:r>
              <a:rPr lang="en-US" sz="3600">
                <a:latin typeface="Montserrat Black"/>
                <a:ea typeface="Verdana"/>
              </a:rPr>
              <a:t> </a:t>
            </a:r>
            <a:r>
              <a:rPr lang="en-US" sz="3600" err="1">
                <a:latin typeface="Montserrat Black"/>
                <a:ea typeface="Verdana"/>
              </a:rPr>
              <a:t>tak</a:t>
            </a:r>
            <a:endParaRPr lang="en-US" sz="3600" err="1"/>
          </a:p>
        </p:txBody>
      </p:sp>
      <p:pic>
        <p:nvPicPr>
          <p:cNvPr id="15" name="Graphic 14" descr="Spørgsmål med massiv udfyldning">
            <a:extLst>
              <a:ext uri="{FF2B5EF4-FFF2-40B4-BE49-F238E27FC236}">
                <a16:creationId xmlns:a16="http://schemas.microsoft.com/office/drawing/2014/main" id="{8E9CB866-81DD-DE65-DBFD-F152C51E7CA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77753" y="1356012"/>
            <a:ext cx="4331648" cy="4282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0367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2BD132-3B40-3C34-3348-6CDAD5818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tekst 5">
            <a:extLst>
              <a:ext uri="{FF2B5EF4-FFF2-40B4-BE49-F238E27FC236}">
                <a16:creationId xmlns:a16="http://schemas.microsoft.com/office/drawing/2014/main" id="{7906363D-082C-DF6D-CEF0-EFF0DC6EBE6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151407" y="819514"/>
            <a:ext cx="7346746" cy="785532"/>
          </a:xfrm>
        </p:spPr>
        <p:txBody>
          <a:bodyPr/>
          <a:lstStyle/>
          <a:p>
            <a:pPr marL="0" indent="0">
              <a:buNone/>
            </a:pPr>
            <a:r>
              <a:rPr lang="da-DK"/>
              <a:t>MED- og arbejdsmiljøteamet</a:t>
            </a:r>
          </a:p>
        </p:txBody>
      </p:sp>
      <p:pic>
        <p:nvPicPr>
          <p:cNvPr id="3" name="Billede 2" descr="Et billede, der indeholder Ansigt, menneske, Hage, skærmbillede&#10;&#10;AI-genereret indhold kan være ukorrekt.">
            <a:extLst>
              <a:ext uri="{FF2B5EF4-FFF2-40B4-BE49-F238E27FC236}">
                <a16:creationId xmlns:a16="http://schemas.microsoft.com/office/drawing/2014/main" id="{CE527CC6-A5D8-F745-77C9-63FEFE8D2E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780" y="1601349"/>
            <a:ext cx="1671321" cy="2041083"/>
          </a:xfrm>
          <a:prstGeom prst="rect">
            <a:avLst/>
          </a:prstGeom>
        </p:spPr>
      </p:pic>
      <p:pic>
        <p:nvPicPr>
          <p:cNvPr id="8" name="Billede 7" descr="Et billede, der indeholder smil, Ansigt, briller, person&#10;&#10;AI-genereret indhold kan være ukorrekt.">
            <a:extLst>
              <a:ext uri="{FF2B5EF4-FFF2-40B4-BE49-F238E27FC236}">
                <a16:creationId xmlns:a16="http://schemas.microsoft.com/office/drawing/2014/main" id="{C791BEF5-F554-9625-AC89-6F56607EA1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9658" y="3842963"/>
            <a:ext cx="2368277" cy="2441775"/>
          </a:xfrm>
          <a:prstGeom prst="rect">
            <a:avLst/>
          </a:prstGeom>
        </p:spPr>
      </p:pic>
      <p:sp>
        <p:nvSpPr>
          <p:cNvPr id="14" name="Rektangel 13">
            <a:extLst>
              <a:ext uri="{FF2B5EF4-FFF2-40B4-BE49-F238E27FC236}">
                <a16:creationId xmlns:a16="http://schemas.microsoft.com/office/drawing/2014/main" id="{DF099017-6683-0B35-8CE1-EA83F2C26C3E}"/>
              </a:ext>
            </a:extLst>
          </p:cNvPr>
          <p:cNvSpPr/>
          <p:nvPr/>
        </p:nvSpPr>
        <p:spPr>
          <a:xfrm>
            <a:off x="7973626" y="3385335"/>
            <a:ext cx="742317" cy="218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092"/>
          </a:p>
        </p:txBody>
      </p:sp>
      <p:sp>
        <p:nvSpPr>
          <p:cNvPr id="22" name="Rektangel 21">
            <a:extLst>
              <a:ext uri="{FF2B5EF4-FFF2-40B4-BE49-F238E27FC236}">
                <a16:creationId xmlns:a16="http://schemas.microsoft.com/office/drawing/2014/main" id="{77C5AAA7-52D0-3329-3043-A8A460D53FB3}"/>
              </a:ext>
            </a:extLst>
          </p:cNvPr>
          <p:cNvSpPr/>
          <p:nvPr/>
        </p:nvSpPr>
        <p:spPr>
          <a:xfrm>
            <a:off x="1074443" y="3015037"/>
            <a:ext cx="2139620" cy="82964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da-DK" sz="1334" b="1">
                <a:solidFill>
                  <a:schemeClr val="tx1"/>
                </a:solidFill>
              </a:rPr>
              <a:t>Mads Pedersen</a:t>
            </a:r>
          </a:p>
          <a:p>
            <a:pPr algn="l"/>
            <a:r>
              <a:rPr lang="da-DK" sz="1092">
                <a:solidFill>
                  <a:schemeClr val="tx1"/>
                </a:solidFill>
              </a:rPr>
              <a:t>Arbejdsmiljøkonsulent</a:t>
            </a:r>
          </a:p>
          <a:p>
            <a:pPr algn="l"/>
            <a:r>
              <a:rPr lang="da-DK" sz="1092">
                <a:solidFill>
                  <a:schemeClr val="tx1"/>
                </a:solidFill>
              </a:rPr>
              <a:t>Psykisk arbejdsmiljø</a:t>
            </a:r>
          </a:p>
          <a:p>
            <a:pPr algn="l"/>
            <a:r>
              <a:rPr lang="da-DK" sz="1092" i="1">
                <a:solidFill>
                  <a:schemeClr val="tx1"/>
                </a:solidFill>
              </a:rPr>
              <a:t>Social og Sundhed</a:t>
            </a:r>
          </a:p>
        </p:txBody>
      </p:sp>
      <p:sp>
        <p:nvSpPr>
          <p:cNvPr id="4" name="Tekstfelt 3">
            <a:extLst>
              <a:ext uri="{FF2B5EF4-FFF2-40B4-BE49-F238E27FC236}">
                <a16:creationId xmlns:a16="http://schemas.microsoft.com/office/drawing/2014/main" id="{1E026277-3AB7-B00A-7E03-EFF9030FD1DA}"/>
              </a:ext>
            </a:extLst>
          </p:cNvPr>
          <p:cNvSpPr txBox="1"/>
          <p:nvPr/>
        </p:nvSpPr>
        <p:spPr>
          <a:xfrm>
            <a:off x="2297083" y="1726037"/>
            <a:ext cx="2445280" cy="140442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l"/>
            <a:r>
              <a:rPr lang="da-DK" sz="1050">
                <a:latin typeface="Montserrat"/>
              </a:rPr>
              <a:t>Mads er primær kontaktperson på Social og Sundhedsområdet, men hjælper på tværs af hele kommunen, hvis opgaven er inden for </a:t>
            </a:r>
            <a:r>
              <a:rPr lang="da-DK" sz="1050" b="1">
                <a:latin typeface="Montserrat"/>
              </a:rPr>
              <a:t>psykisk</a:t>
            </a:r>
            <a:r>
              <a:rPr lang="da-DK" sz="1050">
                <a:latin typeface="Montserrat"/>
              </a:rPr>
              <a:t> </a:t>
            </a:r>
            <a:r>
              <a:rPr lang="da-DK" sz="1050" b="1">
                <a:latin typeface="Montserrat"/>
              </a:rPr>
              <a:t>arbejdsmiljø</a:t>
            </a:r>
          </a:p>
          <a:p>
            <a:pPr algn="just"/>
            <a:endParaRPr lang="da-DK" sz="1092">
              <a:latin typeface="Montserrat" pitchFamily="2" charset="0"/>
            </a:endParaRPr>
          </a:p>
          <a:p>
            <a:pPr algn="just"/>
            <a:r>
              <a:rPr lang="da-DK" sz="1092">
                <a:latin typeface="Montserrat" pitchFamily="2" charset="0"/>
              </a:rPr>
              <a:t>Tlf. 20590693</a:t>
            </a:r>
          </a:p>
          <a:p>
            <a:pPr algn="just"/>
            <a:r>
              <a:rPr lang="da-DK" sz="1050">
                <a:latin typeface="Montserrat"/>
              </a:rPr>
              <a:t>Mail: </a:t>
            </a:r>
            <a:r>
              <a:rPr lang="da-DK" sz="1050">
                <a:latin typeface="Montserrat"/>
                <a:hlinkClick r:id="rId5"/>
              </a:rPr>
              <a:t>mvped@aabenraa.dk</a:t>
            </a:r>
            <a:r>
              <a:rPr lang="da-DK" sz="1050">
                <a:latin typeface="Montserrat"/>
              </a:rPr>
              <a:t>  </a:t>
            </a:r>
          </a:p>
        </p:txBody>
      </p:sp>
      <p:sp>
        <p:nvSpPr>
          <p:cNvPr id="23" name="Rektangel 22">
            <a:extLst>
              <a:ext uri="{FF2B5EF4-FFF2-40B4-BE49-F238E27FC236}">
                <a16:creationId xmlns:a16="http://schemas.microsoft.com/office/drawing/2014/main" id="{27DAB964-B13A-C363-CC42-8090B8C6070D}"/>
              </a:ext>
            </a:extLst>
          </p:cNvPr>
          <p:cNvSpPr/>
          <p:nvPr/>
        </p:nvSpPr>
        <p:spPr>
          <a:xfrm>
            <a:off x="1044804" y="5298213"/>
            <a:ext cx="2449854" cy="82964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da-DK" sz="1334" b="1">
                <a:solidFill>
                  <a:schemeClr val="tx1"/>
                </a:solidFill>
              </a:rPr>
              <a:t>Stine Clausen</a:t>
            </a:r>
          </a:p>
          <a:p>
            <a:pPr algn="l"/>
            <a:r>
              <a:rPr lang="da-DK" sz="1092">
                <a:solidFill>
                  <a:schemeClr val="tx1"/>
                </a:solidFill>
              </a:rPr>
              <a:t>MED- og Arbejdsmiljøkonsulent</a:t>
            </a:r>
          </a:p>
          <a:p>
            <a:pPr algn="l"/>
            <a:r>
              <a:rPr lang="da-DK" sz="1092">
                <a:solidFill>
                  <a:schemeClr val="tx1"/>
                </a:solidFill>
              </a:rPr>
              <a:t>Fysisk arbejdsmiljø</a:t>
            </a:r>
          </a:p>
          <a:p>
            <a:pPr algn="l"/>
            <a:r>
              <a:rPr lang="da-DK" sz="1092" i="1">
                <a:solidFill>
                  <a:schemeClr val="tx1"/>
                </a:solidFill>
              </a:rPr>
              <a:t>Børn og Kultur</a:t>
            </a:r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3FD0062D-A9F0-294E-AA3F-4AD3D1DE42C5}"/>
              </a:ext>
            </a:extLst>
          </p:cNvPr>
          <p:cNvSpPr txBox="1"/>
          <p:nvPr/>
        </p:nvSpPr>
        <p:spPr>
          <a:xfrm>
            <a:off x="2295090" y="3842964"/>
            <a:ext cx="2445280" cy="16048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l"/>
            <a:r>
              <a:rPr lang="da-DK" sz="1050">
                <a:latin typeface="Montserrat"/>
              </a:rPr>
              <a:t>Stine er primær kontaktperson på Børn og kulturområdet, men hjælper på tværs af hele kommunen, hvis opgaven er inden for </a:t>
            </a:r>
            <a:r>
              <a:rPr lang="da-DK" sz="1050" b="1">
                <a:latin typeface="Montserrat"/>
              </a:rPr>
              <a:t>fysisk</a:t>
            </a:r>
            <a:r>
              <a:rPr lang="da-DK" sz="1050">
                <a:latin typeface="Montserrat"/>
              </a:rPr>
              <a:t> </a:t>
            </a:r>
            <a:r>
              <a:rPr lang="da-DK" sz="1050" b="1">
                <a:latin typeface="Montserrat"/>
              </a:rPr>
              <a:t>arbejdsmiljø, </a:t>
            </a:r>
            <a:r>
              <a:rPr lang="da-DK" sz="1050">
                <a:latin typeface="Montserrat"/>
              </a:rPr>
              <a:t>eller MED-spørgsmål.</a:t>
            </a:r>
          </a:p>
          <a:p>
            <a:pPr algn="just"/>
            <a:endParaRPr lang="da-DK" sz="1092">
              <a:latin typeface="Montserrat" pitchFamily="2" charset="0"/>
            </a:endParaRPr>
          </a:p>
          <a:p>
            <a:pPr algn="just"/>
            <a:r>
              <a:rPr lang="da-DK" sz="1092">
                <a:latin typeface="Montserrat" pitchFamily="2" charset="0"/>
              </a:rPr>
              <a:t>Tlf. 21146925</a:t>
            </a:r>
          </a:p>
          <a:p>
            <a:pPr algn="just"/>
            <a:r>
              <a:rPr lang="da-DK" sz="1050">
                <a:latin typeface="Montserrat"/>
              </a:rPr>
              <a:t>Mail: </a:t>
            </a:r>
            <a:r>
              <a:rPr lang="da-DK" sz="1050">
                <a:latin typeface="Montserrat"/>
                <a:hlinkClick r:id="rId6"/>
              </a:rPr>
              <a:t>svcl@aabenraa.dk</a:t>
            </a:r>
            <a:r>
              <a:rPr lang="da-DK" sz="1050">
                <a:latin typeface="Montserrat"/>
              </a:rPr>
              <a:t> </a:t>
            </a:r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FC7192AF-0D40-449D-50A4-79A04C7BF981}"/>
              </a:ext>
            </a:extLst>
          </p:cNvPr>
          <p:cNvSpPr/>
          <p:nvPr/>
        </p:nvSpPr>
        <p:spPr>
          <a:xfrm>
            <a:off x="768783" y="6127862"/>
            <a:ext cx="1964957" cy="3574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092"/>
          </a:p>
        </p:txBody>
      </p:sp>
      <p:pic>
        <p:nvPicPr>
          <p:cNvPr id="7" name="Content Placeholder 1" descr="Mail kontur">
            <a:extLst>
              <a:ext uri="{FF2B5EF4-FFF2-40B4-BE49-F238E27FC236}">
                <a16:creationId xmlns:a16="http://schemas.microsoft.com/office/drawing/2014/main" id="{7E113781-C5BE-578C-28E2-3FADF1AB1E6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154481" y="5767850"/>
            <a:ext cx="935969" cy="97330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8F31FCED-D678-6FA9-C136-8E95936703D6}"/>
              </a:ext>
            </a:extLst>
          </p:cNvPr>
          <p:cNvSpPr txBox="1"/>
          <p:nvPr/>
        </p:nvSpPr>
        <p:spPr>
          <a:xfrm>
            <a:off x="4097502" y="6247747"/>
            <a:ext cx="4250768" cy="48534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55449" tIns="27725" rIns="55449" bIns="27725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da-DK" sz="1698" b="1">
                <a:solidFill>
                  <a:srgbClr val="134376"/>
                </a:solidFill>
                <a:latin typeface="Verdana"/>
              </a:rPr>
              <a:t>arbejdsmiljo@aabenraa.dk</a:t>
            </a:r>
            <a:endParaRPr lang="en-US" sz="1092"/>
          </a:p>
          <a:p>
            <a:pPr algn="ctr"/>
            <a:endParaRPr lang="en-US" sz="1092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BEB7E4E-7BDD-3475-6C44-81DE4303CDAD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-501" t="49191" r="70519" b="17876"/>
          <a:stretch>
            <a:fillRect/>
          </a:stretch>
        </p:blipFill>
        <p:spPr>
          <a:xfrm>
            <a:off x="5826099" y="1491772"/>
            <a:ext cx="1275184" cy="145196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8232B23-3B13-9F31-98EF-99E4608C079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74044" y="3923279"/>
            <a:ext cx="1044839" cy="1446329"/>
          </a:xfrm>
          <a:prstGeom prst="rect">
            <a:avLst/>
          </a:prstGeom>
        </p:spPr>
      </p:pic>
      <p:sp>
        <p:nvSpPr>
          <p:cNvPr id="12" name="Tekstfelt 8">
            <a:extLst>
              <a:ext uri="{FF2B5EF4-FFF2-40B4-BE49-F238E27FC236}">
                <a16:creationId xmlns:a16="http://schemas.microsoft.com/office/drawing/2014/main" id="{8A6BB8C3-D799-86CD-4558-393B59380BCB}"/>
              </a:ext>
            </a:extLst>
          </p:cNvPr>
          <p:cNvSpPr txBox="1"/>
          <p:nvPr/>
        </p:nvSpPr>
        <p:spPr>
          <a:xfrm>
            <a:off x="7218892" y="3917028"/>
            <a:ext cx="3000756" cy="170694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da-DK" sz="1050">
                <a:latin typeface="Montserrat"/>
              </a:rPr>
              <a:t>Palle er primær kontaktperson ift. </a:t>
            </a:r>
            <a:r>
              <a:rPr lang="da-DK" sz="1050" b="1">
                <a:latin typeface="Montserrat"/>
              </a:rPr>
              <a:t>SafetyNet</a:t>
            </a:r>
            <a:r>
              <a:rPr lang="da-DK" sz="1050">
                <a:latin typeface="Montserrat"/>
              </a:rPr>
              <a:t> for hele organisationen. Han kan besvare spørgsmål ift. Handlingsplaner, APV'er, hændelser og meget mere.</a:t>
            </a:r>
          </a:p>
          <a:p>
            <a:pPr algn="just"/>
            <a:endParaRPr lang="da-DK" sz="1092">
              <a:latin typeface="Montserrat" pitchFamily="2" charset="0"/>
            </a:endParaRPr>
          </a:p>
          <a:p>
            <a:pPr algn="just"/>
            <a:r>
              <a:rPr lang="da-DK" sz="1050">
                <a:latin typeface="Montserrat"/>
              </a:rPr>
              <a:t>Tlf. 23802951 </a:t>
            </a:r>
          </a:p>
          <a:p>
            <a:pPr algn="just"/>
            <a:r>
              <a:rPr lang="da-DK" sz="1050">
                <a:latin typeface="Montserrat"/>
              </a:rPr>
              <a:t>Mail:</a:t>
            </a:r>
            <a:r>
              <a:rPr lang="da-DK" sz="1000">
                <a:solidFill>
                  <a:schemeClr val="accent5">
                    <a:lumMod val="76000"/>
                  </a:schemeClr>
                </a:solidFill>
                <a:latin typeface="Verdana"/>
                <a:ea typeface="Verdana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palpe@aabenraa.dk arbejdsskader@aabenraa.dk</a:t>
            </a:r>
            <a:endParaRPr lang="da-DK">
              <a:solidFill>
                <a:schemeClr val="accent5">
                  <a:lumMod val="76000"/>
                </a:schemeClr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 algn="just"/>
            <a:endParaRPr lang="da-DK" sz="1050">
              <a:solidFill>
                <a:srgbClr val="000000"/>
              </a:solidFill>
              <a:latin typeface="Montserrat"/>
              <a:ea typeface="Verdana"/>
            </a:endParaRPr>
          </a:p>
        </p:txBody>
      </p:sp>
      <p:sp>
        <p:nvSpPr>
          <p:cNvPr id="15" name="Rektangel 22">
            <a:extLst>
              <a:ext uri="{FF2B5EF4-FFF2-40B4-BE49-F238E27FC236}">
                <a16:creationId xmlns:a16="http://schemas.microsoft.com/office/drawing/2014/main" id="{F8C030F6-55C5-8249-F2ED-EFC17982A94A}"/>
              </a:ext>
            </a:extLst>
          </p:cNvPr>
          <p:cNvSpPr/>
          <p:nvPr/>
        </p:nvSpPr>
        <p:spPr>
          <a:xfrm>
            <a:off x="5844691" y="5369427"/>
            <a:ext cx="1374509" cy="82964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da-DK" sz="1300" b="1">
                <a:solidFill>
                  <a:schemeClr val="tx1"/>
                </a:solidFill>
                <a:ea typeface="Calibri"/>
                <a:cs typeface="Calibri"/>
              </a:rPr>
              <a:t>Palle Pedersen</a:t>
            </a:r>
            <a:endParaRPr lang="da-DK" sz="1334" b="1">
              <a:solidFill>
                <a:schemeClr val="tx1"/>
              </a:solidFill>
            </a:endParaRPr>
          </a:p>
          <a:p>
            <a:r>
              <a:rPr lang="da-DK" sz="1050">
                <a:solidFill>
                  <a:schemeClr val="tx1"/>
                </a:solidFill>
                <a:ea typeface="Calibri"/>
                <a:cs typeface="Calibri"/>
              </a:rPr>
              <a:t>Administrativ Medarbejder</a:t>
            </a:r>
          </a:p>
          <a:p>
            <a:r>
              <a:rPr lang="da-DK" sz="1050">
                <a:solidFill>
                  <a:schemeClr val="tx1"/>
                </a:solidFill>
                <a:ea typeface="Calibri"/>
                <a:cs typeface="Calibri"/>
              </a:rPr>
              <a:t>SafetyNet - support</a:t>
            </a:r>
          </a:p>
          <a:p>
            <a:r>
              <a:rPr lang="da-DK" sz="1050" i="1">
                <a:solidFill>
                  <a:schemeClr val="tx1"/>
                </a:solidFill>
                <a:ea typeface="Calibri"/>
                <a:cs typeface="Calibri"/>
              </a:rPr>
              <a:t>Organisationen</a:t>
            </a:r>
          </a:p>
        </p:txBody>
      </p:sp>
      <p:sp>
        <p:nvSpPr>
          <p:cNvPr id="18" name="Tekstfelt 8">
            <a:extLst>
              <a:ext uri="{FF2B5EF4-FFF2-40B4-BE49-F238E27FC236}">
                <a16:creationId xmlns:a16="http://schemas.microsoft.com/office/drawing/2014/main" id="{9BE89F47-10C6-F95E-C1EB-F70329878850}"/>
              </a:ext>
            </a:extLst>
          </p:cNvPr>
          <p:cNvSpPr txBox="1"/>
          <p:nvPr/>
        </p:nvSpPr>
        <p:spPr>
          <a:xfrm>
            <a:off x="7100675" y="1605391"/>
            <a:ext cx="3000756" cy="154535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da-DK" sz="1050">
                <a:latin typeface="Montserrat"/>
              </a:rPr>
              <a:t>Linda er primær kontaktperson på Staben,  Jobcenter og borgerservice. Hun besidder bred viden inden for </a:t>
            </a:r>
            <a:r>
              <a:rPr lang="da-DK" sz="1050" b="1">
                <a:latin typeface="Montserrat"/>
              </a:rPr>
              <a:t>strategisk arbejdsmiljøarbejde</a:t>
            </a:r>
            <a:r>
              <a:rPr lang="da-DK" sz="1050">
                <a:latin typeface="Montserrat"/>
              </a:rPr>
              <a:t> og </a:t>
            </a:r>
            <a:r>
              <a:rPr lang="da-DK" sz="1050" b="1">
                <a:latin typeface="Montserrat"/>
              </a:rPr>
              <a:t>MED-systemet.</a:t>
            </a:r>
          </a:p>
          <a:p>
            <a:pPr algn="just"/>
            <a:endParaRPr lang="da-DK" sz="1092">
              <a:latin typeface="Montserrat" pitchFamily="2" charset="0"/>
            </a:endParaRPr>
          </a:p>
          <a:p>
            <a:pPr algn="just"/>
            <a:r>
              <a:rPr lang="da-DK" sz="1050">
                <a:latin typeface="Montserrat"/>
              </a:rPr>
              <a:t>Tlf. 21690632</a:t>
            </a:r>
          </a:p>
          <a:p>
            <a:pPr algn="just"/>
            <a:r>
              <a:rPr lang="da-DK" sz="1050">
                <a:latin typeface="Montserrat"/>
              </a:rPr>
              <a:t>Mail:</a:t>
            </a:r>
            <a:r>
              <a:rPr lang="da-DK" sz="1050">
                <a:solidFill>
                  <a:srgbClr val="000000"/>
                </a:solidFill>
                <a:latin typeface="Montserrat"/>
                <a:ea typeface="Verdana"/>
              </a:rPr>
              <a:t> </a:t>
            </a:r>
            <a:r>
              <a:rPr lang="da-DK" sz="1000">
                <a:solidFill>
                  <a:schemeClr val="accent5">
                    <a:lumMod val="76000"/>
                  </a:schemeClr>
                </a:solidFill>
                <a:latin typeface="Verdana"/>
                <a:ea typeface="Verdana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lifma@aabenraa.dk</a:t>
            </a:r>
            <a:endParaRPr lang="da-DK" sz="1000">
              <a:solidFill>
                <a:schemeClr val="accent5">
                  <a:lumMod val="76000"/>
                </a:schemeClr>
              </a:solidFill>
              <a:latin typeface="Verdana"/>
              <a:ea typeface="Verdana"/>
              <a:cs typeface="Calibri" panose="020F0502020204030204"/>
              <a:hlinkClick r:id="rId1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algn="just"/>
            <a:endParaRPr lang="da-DK" sz="1000">
              <a:solidFill>
                <a:schemeClr val="accent5">
                  <a:lumMod val="76000"/>
                </a:schemeClr>
              </a:solidFill>
              <a:latin typeface="Verdana"/>
              <a:ea typeface="Verdana"/>
              <a:cs typeface="Calibri" panose="020F0502020204030204"/>
            </a:endParaRPr>
          </a:p>
          <a:p>
            <a:pPr algn="just"/>
            <a:endParaRPr lang="da-DK" sz="1050">
              <a:solidFill>
                <a:srgbClr val="000000"/>
              </a:solidFill>
              <a:latin typeface="Montserrat"/>
              <a:ea typeface="Verdana"/>
            </a:endParaRPr>
          </a:p>
        </p:txBody>
      </p:sp>
      <p:sp>
        <p:nvSpPr>
          <p:cNvPr id="19" name="Rektangel 22">
            <a:extLst>
              <a:ext uri="{FF2B5EF4-FFF2-40B4-BE49-F238E27FC236}">
                <a16:creationId xmlns:a16="http://schemas.microsoft.com/office/drawing/2014/main" id="{C51A5293-A28D-4490-250C-BC0DFB2011A3}"/>
              </a:ext>
            </a:extLst>
          </p:cNvPr>
          <p:cNvSpPr/>
          <p:nvPr/>
        </p:nvSpPr>
        <p:spPr>
          <a:xfrm>
            <a:off x="5863439" y="2929370"/>
            <a:ext cx="3134098" cy="7985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da-DK" sz="1300" b="1">
                <a:solidFill>
                  <a:schemeClr val="tx1"/>
                </a:solidFill>
                <a:ea typeface="Calibri"/>
                <a:cs typeface="Calibri"/>
              </a:rPr>
              <a:t>Linda Maron</a:t>
            </a:r>
          </a:p>
          <a:p>
            <a:r>
              <a:rPr lang="da-DK" sz="1050">
                <a:solidFill>
                  <a:schemeClr val="tx1"/>
                </a:solidFill>
              </a:rPr>
              <a:t>Fagkoordinator</a:t>
            </a:r>
          </a:p>
          <a:p>
            <a:pPr algn="l"/>
            <a:r>
              <a:rPr lang="da-DK" sz="1050">
                <a:solidFill>
                  <a:schemeClr val="tx1"/>
                </a:solidFill>
              </a:rPr>
              <a:t>MED- og Arbejdsmiljøkonsulent</a:t>
            </a:r>
            <a:endParaRPr lang="da-DK" sz="1050">
              <a:solidFill>
                <a:schemeClr val="tx1"/>
              </a:solidFill>
              <a:ea typeface="Calibri"/>
              <a:cs typeface="Calibri"/>
            </a:endParaRPr>
          </a:p>
          <a:p>
            <a:r>
              <a:rPr lang="da-DK" sz="1050" i="1">
                <a:solidFill>
                  <a:schemeClr val="tx1"/>
                </a:solidFill>
                <a:ea typeface="Calibri"/>
                <a:cs typeface="Calibri"/>
              </a:rPr>
              <a:t>Staben, IT, BDS, Jobcenter, PTM og Borgerservice</a:t>
            </a:r>
          </a:p>
        </p:txBody>
      </p:sp>
    </p:spTree>
    <p:extLst>
      <p:ext uri="{BB962C8B-B14F-4D97-AF65-F5344CB8AC3E}">
        <p14:creationId xmlns:p14="http://schemas.microsoft.com/office/powerpoint/2010/main" val="201448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3" grpId="0"/>
      <p:bldP spid="12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F3DE276-3546-BF9B-3067-FD555478578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837507" y="2182532"/>
            <a:ext cx="4713190" cy="3668702"/>
          </a:xfrm>
        </p:spPr>
        <p:txBody>
          <a:bodyPr lIns="0" tIns="0" rIns="0" bIns="0" anchor="t">
            <a:noAutofit/>
          </a:bodyPr>
          <a:lstStyle/>
          <a:p>
            <a:pPr marL="172720" indent="-172720">
              <a:spcAft>
                <a:spcPts val="364"/>
              </a:spcAft>
              <a:buFont typeface="Arial"/>
              <a:buChar char="•"/>
            </a:pPr>
            <a:r>
              <a:rPr lang="en-US" sz="1800" dirty="0" err="1">
                <a:latin typeface="Montserrat"/>
                <a:ea typeface="Verdana"/>
              </a:rPr>
              <a:t>Smitteforebyggelse</a:t>
            </a:r>
            <a:r>
              <a:rPr lang="en-US" sz="1800" dirty="0">
                <a:latin typeface="Montserrat"/>
                <a:ea typeface="Verdana"/>
              </a:rPr>
              <a:t> </a:t>
            </a:r>
          </a:p>
          <a:p>
            <a:pPr marL="172720" indent="-172720">
              <a:spcAft>
                <a:spcPts val="364"/>
              </a:spcAft>
              <a:buFont typeface="Arial"/>
              <a:buChar char="•"/>
            </a:pPr>
            <a:r>
              <a:rPr lang="en-US" sz="1800" dirty="0">
                <a:latin typeface="Montserrat"/>
                <a:ea typeface="Verdana"/>
              </a:rPr>
              <a:t> </a:t>
            </a:r>
            <a:r>
              <a:rPr lang="en-US" sz="1800" dirty="0" err="1">
                <a:latin typeface="Montserrat"/>
                <a:ea typeface="Verdana"/>
              </a:rPr>
              <a:t>Asbest</a:t>
            </a:r>
          </a:p>
          <a:p>
            <a:pPr marL="172720" indent="-172720">
              <a:spcAft>
                <a:spcPts val="364"/>
              </a:spcAft>
              <a:buFont typeface="Arial"/>
              <a:buChar char="•"/>
            </a:pPr>
            <a:r>
              <a:rPr lang="en-US" sz="1800" err="1">
                <a:latin typeface="Montserrat"/>
                <a:ea typeface="Verdana"/>
              </a:rPr>
              <a:t>Registreringspraksis</a:t>
            </a:r>
            <a:r>
              <a:rPr lang="en-US" sz="1800">
                <a:latin typeface="Montserrat"/>
                <a:ea typeface="Verdana"/>
              </a:rPr>
              <a:t>, HMU-</a:t>
            </a:r>
            <a:r>
              <a:rPr lang="en-US" sz="1800" err="1">
                <a:latin typeface="Montserrat"/>
                <a:ea typeface="Verdana"/>
              </a:rPr>
              <a:t>indsats</a:t>
            </a:r>
            <a:endParaRPr lang="en-US" sz="1800" dirty="0" err="1">
              <a:latin typeface="Montserrat"/>
              <a:ea typeface="Verdana"/>
            </a:endParaRPr>
          </a:p>
          <a:p>
            <a:pPr marL="172720" indent="-172720">
              <a:spcAft>
                <a:spcPts val="364"/>
              </a:spcAft>
              <a:buFont typeface="Arial"/>
              <a:buChar char="•"/>
            </a:pPr>
            <a:r>
              <a:rPr lang="en-US" sz="1800" dirty="0" err="1">
                <a:latin typeface="Montserrat"/>
                <a:ea typeface="Verdana"/>
              </a:rPr>
              <a:t>Valg</a:t>
            </a:r>
            <a:r>
              <a:rPr lang="en-US" sz="1800" dirty="0">
                <a:latin typeface="Montserrat"/>
                <a:ea typeface="Verdana"/>
              </a:rPr>
              <a:t> </a:t>
            </a:r>
            <a:r>
              <a:rPr lang="en-US" sz="1800" dirty="0" err="1">
                <a:latin typeface="Montserrat"/>
                <a:ea typeface="Verdana"/>
              </a:rPr>
              <a:t>af</a:t>
            </a:r>
            <a:r>
              <a:rPr lang="en-US" sz="1800" dirty="0">
                <a:latin typeface="Montserrat"/>
                <a:ea typeface="Verdana"/>
              </a:rPr>
              <a:t> AMR</a:t>
            </a:r>
            <a:endParaRPr lang="en-US" dirty="0"/>
          </a:p>
          <a:p>
            <a:pPr marL="172720" indent="-172720">
              <a:spcAft>
                <a:spcPts val="364"/>
              </a:spcAft>
              <a:buFont typeface="Arial"/>
              <a:buChar char="•"/>
            </a:pPr>
            <a:r>
              <a:rPr lang="en-US" sz="1800" dirty="0" err="1">
                <a:latin typeface="Montserrat"/>
                <a:ea typeface="Verdana"/>
              </a:rPr>
              <a:t>Trivselsundersøgelsen</a:t>
            </a:r>
          </a:p>
          <a:p>
            <a:pPr marL="172720" indent="-172720">
              <a:spcAft>
                <a:spcPts val="364"/>
              </a:spcAft>
              <a:buFont typeface="Arial"/>
              <a:buChar char="•"/>
            </a:pPr>
            <a:r>
              <a:rPr lang="en-US" sz="1800" dirty="0" err="1">
                <a:latin typeface="Montserrat"/>
                <a:ea typeface="Verdana"/>
              </a:rPr>
              <a:t>Kompetenceudvikling</a:t>
            </a:r>
          </a:p>
          <a:p>
            <a:pPr marL="622935" lvl="1" indent="-172720">
              <a:spcAft>
                <a:spcPts val="364"/>
              </a:spcAft>
              <a:buFont typeface="Courier New"/>
              <a:buChar char="o"/>
            </a:pPr>
            <a:r>
              <a:rPr lang="en-US" sz="1200" dirty="0" err="1">
                <a:solidFill>
                  <a:srgbClr val="FFFFFF"/>
                </a:solidFill>
                <a:latin typeface="Montserrat"/>
                <a:ea typeface="Verdana"/>
              </a:rPr>
              <a:t>Arbejdsmiljøugen</a:t>
            </a:r>
            <a:r>
              <a:rPr lang="en-US" sz="1200" dirty="0">
                <a:solidFill>
                  <a:srgbClr val="FFFFFF"/>
                </a:solidFill>
                <a:latin typeface="Montserrat"/>
                <a:ea typeface="Verdana"/>
              </a:rPr>
              <a:t> </a:t>
            </a:r>
            <a:endParaRPr lang="en-US" sz="1200" dirty="0">
              <a:solidFill>
                <a:srgbClr val="FFFFFF"/>
              </a:solidFill>
              <a:latin typeface="Montserrat" pitchFamily="2" charset="77"/>
            </a:endParaRPr>
          </a:p>
          <a:p>
            <a:pPr marL="622935" lvl="1" indent="-172720">
              <a:spcAft>
                <a:spcPts val="364"/>
              </a:spcAft>
              <a:buFont typeface="Courier New"/>
              <a:buChar char="o"/>
            </a:pPr>
            <a:r>
              <a:rPr lang="en-US" sz="1200" dirty="0" err="1">
                <a:solidFill>
                  <a:srgbClr val="FFFFFF"/>
                </a:solidFill>
                <a:latin typeface="Montserrat"/>
                <a:ea typeface="Verdana"/>
              </a:rPr>
              <a:t>Konference</a:t>
            </a:r>
            <a:r>
              <a:rPr lang="en-US" sz="1200" dirty="0">
                <a:solidFill>
                  <a:srgbClr val="FFFFFF"/>
                </a:solidFill>
                <a:latin typeface="Montserrat"/>
                <a:ea typeface="Verdana"/>
              </a:rPr>
              <a:t> 2027</a:t>
            </a:r>
            <a:endParaRPr lang="en-US" sz="1200" dirty="0">
              <a:latin typeface="Montserrat"/>
              <a:ea typeface="Verdana"/>
            </a:endParaRPr>
          </a:p>
          <a:p>
            <a:pPr marL="172720" indent="-172720">
              <a:spcAft>
                <a:spcPts val="364"/>
              </a:spcAft>
              <a:buFont typeface="Arial"/>
              <a:buChar char="•"/>
            </a:pPr>
            <a:r>
              <a:rPr lang="en-US" sz="1800" dirty="0" err="1">
                <a:latin typeface="Montserrat"/>
                <a:ea typeface="Verdana"/>
              </a:rPr>
              <a:t>Evaluering</a:t>
            </a:r>
          </a:p>
          <a:p>
            <a:pPr marL="172720" indent="-172720">
              <a:spcAft>
                <a:spcPts val="364"/>
              </a:spcAft>
              <a:buFont typeface="Arial"/>
              <a:buChar char="•"/>
            </a:pPr>
            <a:endParaRPr lang="en-US" sz="1200"/>
          </a:p>
          <a:p>
            <a:pPr marL="172720" indent="-172720">
              <a:spcAft>
                <a:spcPts val="364"/>
              </a:spcAft>
              <a:buFont typeface="Arial"/>
              <a:buChar char="•"/>
            </a:pPr>
            <a:endParaRPr lang="en-US" sz="120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4D0A6E-8A79-CFE3-A441-451A4041DB1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835324" y="1355670"/>
            <a:ext cx="4713190" cy="785532"/>
          </a:xfrm>
        </p:spPr>
        <p:txBody>
          <a:bodyPr lIns="55449" tIns="27725" rIns="55449" bIns="27725">
            <a:normAutofit/>
          </a:bodyPr>
          <a:lstStyle/>
          <a:p>
            <a:pPr marL="0" indent="0">
              <a:spcAft>
                <a:spcPts val="364"/>
              </a:spcAft>
              <a:buNone/>
            </a:pPr>
            <a:r>
              <a:rPr lang="en-US"/>
              <a:t>Program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2E423EE-54F9-A3F0-A5C2-F3F9FB47060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rcRect l="6173" r="34305"/>
          <a:stretch>
            <a:fillRect/>
          </a:stretch>
        </p:blipFill>
        <p:spPr>
          <a:xfrm>
            <a:off x="427" y="6"/>
            <a:ext cx="6112521" cy="68547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450487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200A0E-4145-1108-310C-33EE929579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EBAA8C-5561-0E31-F257-7361B7C19BD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473561" y="1355670"/>
            <a:ext cx="8416576" cy="1570858"/>
          </a:xfrm>
        </p:spPr>
        <p:txBody>
          <a:bodyPr lIns="91440" tIns="45720" rIns="91440" bIns="45720" anchor="t"/>
          <a:lstStyle/>
          <a:p>
            <a:pPr marL="0" indent="0">
              <a:buNone/>
            </a:pPr>
            <a:r>
              <a:rPr lang="en-US" sz="3600" err="1">
                <a:latin typeface="Montserrat Black"/>
                <a:ea typeface="Verdana"/>
              </a:rPr>
              <a:t>Smitteforebyggelse</a:t>
            </a:r>
            <a:r>
              <a:rPr lang="en-US" sz="3600">
                <a:latin typeface="Montserrat Black"/>
                <a:ea typeface="Verdana"/>
              </a:rPr>
              <a:t> </a:t>
            </a:r>
            <a:r>
              <a:rPr lang="en-US" sz="1400" b="0">
                <a:latin typeface="Montserrat Black"/>
                <a:ea typeface="Verdana"/>
              </a:rPr>
              <a:t>- </a:t>
            </a:r>
            <a:r>
              <a:rPr lang="en-US" sz="1400" b="0" err="1">
                <a:latin typeface="Montserrat Black"/>
                <a:ea typeface="Verdana"/>
              </a:rPr>
              <a:t>smittebegrænsende</a:t>
            </a:r>
            <a:r>
              <a:rPr lang="en-US" sz="1400" b="0">
                <a:latin typeface="Montserrat Black"/>
                <a:ea typeface="Verdana"/>
              </a:rPr>
              <a:t> </a:t>
            </a:r>
            <a:r>
              <a:rPr lang="en-US" sz="1400" b="0" err="1">
                <a:latin typeface="Montserrat Black"/>
                <a:ea typeface="Verdana"/>
              </a:rPr>
              <a:t>tiltag</a:t>
            </a:r>
            <a:endParaRPr lang="en-US" sz="1400" b="0">
              <a:latin typeface="Montserrat Black"/>
              <a:ea typeface="Verdan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F3D28A0-A904-7E64-3740-751CE0F7B7E4}"/>
              </a:ext>
            </a:extLst>
          </p:cNvPr>
          <p:cNvSpPr txBox="1"/>
          <p:nvPr/>
        </p:nvSpPr>
        <p:spPr>
          <a:xfrm>
            <a:off x="2202493" y="2188823"/>
            <a:ext cx="1927195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err="1">
                <a:solidFill>
                  <a:srgbClr val="002060"/>
                </a:solidFill>
                <a:latin typeface="Montserrat"/>
                <a:ea typeface="Calibri"/>
                <a:cs typeface="Calibri"/>
              </a:rPr>
              <a:t>Adfærd</a:t>
            </a:r>
            <a:endParaRPr lang="en-US">
              <a:solidFill>
                <a:srgbClr val="002060"/>
              </a:solidFill>
              <a:latin typeface="Montserrat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A112E17-0BC6-6B98-F5D5-437412F946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665" y="2716985"/>
            <a:ext cx="4669804" cy="33813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B779B1D-44B9-7B2B-E17E-19DC68BD26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79066" y="2568763"/>
            <a:ext cx="3543300" cy="206692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6625E12-1AA5-861A-FA5C-9C33D24C6E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35916" y="4699365"/>
            <a:ext cx="2834817" cy="47536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68B3296-F5C1-9F08-6DAB-C5F8B3BF2BC8}"/>
              </a:ext>
            </a:extLst>
          </p:cNvPr>
          <p:cNvSpPr txBox="1"/>
          <p:nvPr/>
        </p:nvSpPr>
        <p:spPr>
          <a:xfrm>
            <a:off x="5797163" y="2188823"/>
            <a:ext cx="1927195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rgbClr val="002060"/>
                </a:solidFill>
                <a:latin typeface="Montserrat"/>
                <a:ea typeface="Calibri"/>
                <a:cs typeface="Calibri"/>
              </a:rPr>
              <a:t>Gratis </a:t>
            </a:r>
            <a:r>
              <a:rPr lang="en-US" err="1">
                <a:solidFill>
                  <a:srgbClr val="002060"/>
                </a:solidFill>
                <a:latin typeface="Montserrat"/>
                <a:ea typeface="Calibri"/>
                <a:cs typeface="Calibri"/>
              </a:rPr>
              <a:t>tilbud</a:t>
            </a:r>
            <a:endParaRPr lang="en-US" err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FD970AB-C913-2BAE-7BBB-54A5B352D8FF}"/>
              </a:ext>
            </a:extLst>
          </p:cNvPr>
          <p:cNvSpPr txBox="1"/>
          <p:nvPr/>
        </p:nvSpPr>
        <p:spPr>
          <a:xfrm>
            <a:off x="9444499" y="2188823"/>
            <a:ext cx="1927195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err="1">
                <a:solidFill>
                  <a:srgbClr val="002060"/>
                </a:solidFill>
                <a:latin typeface="Montserrat"/>
                <a:ea typeface="Calibri"/>
                <a:cs typeface="Calibri"/>
              </a:rPr>
              <a:t>Organisering</a:t>
            </a:r>
            <a:endParaRPr lang="en-US" err="1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E4E7AB0-4614-8BEE-35FB-597F2087AC5E}"/>
              </a:ext>
            </a:extLst>
          </p:cNvPr>
          <p:cNvSpPr txBox="1"/>
          <p:nvPr/>
        </p:nvSpPr>
        <p:spPr>
          <a:xfrm>
            <a:off x="5336023" y="5181048"/>
            <a:ext cx="3785540" cy="160043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>
                <a:solidFill>
                  <a:srgbClr val="1D533B"/>
                </a:solidFill>
                <a:latin typeface="Montserrat"/>
                <a:ea typeface="Calibri"/>
                <a:cs typeface="Calibri"/>
              </a:rPr>
              <a:t>Info </a:t>
            </a:r>
            <a:r>
              <a:rPr lang="en-US" sz="1400" err="1">
                <a:solidFill>
                  <a:srgbClr val="1D533B"/>
                </a:solidFill>
                <a:latin typeface="Montserrat"/>
                <a:ea typeface="Calibri"/>
                <a:cs typeface="Calibri"/>
              </a:rPr>
              <a:t>på</a:t>
            </a:r>
            <a:r>
              <a:rPr lang="en-US" sz="1400">
                <a:solidFill>
                  <a:srgbClr val="1D533B"/>
                </a:solidFill>
                <a:latin typeface="Montserrat"/>
                <a:ea typeface="Calibri"/>
                <a:cs typeface="Calibri"/>
              </a:rPr>
              <a:t> </a:t>
            </a:r>
            <a:r>
              <a:rPr lang="en-US" sz="1400" err="1">
                <a:solidFill>
                  <a:srgbClr val="1D533B"/>
                </a:solidFill>
                <a:latin typeface="Montserrat"/>
                <a:ea typeface="Calibri"/>
                <a:cs typeface="Calibri"/>
              </a:rPr>
              <a:t>Medarbejderportalen</a:t>
            </a:r>
            <a:endParaRPr lang="en-US" err="1"/>
          </a:p>
          <a:p>
            <a:r>
              <a:rPr lang="en-US" sz="1400" err="1">
                <a:solidFill>
                  <a:srgbClr val="1D533B"/>
                </a:solidFill>
                <a:latin typeface="Montserrat"/>
                <a:ea typeface="Calibri"/>
                <a:cs typeface="Calibri"/>
              </a:rPr>
              <a:t>fra</a:t>
            </a:r>
            <a:r>
              <a:rPr lang="en-US" sz="1400">
                <a:solidFill>
                  <a:srgbClr val="1D533B"/>
                </a:solidFill>
                <a:latin typeface="Montserrat"/>
                <a:ea typeface="Calibri"/>
                <a:cs typeface="Calibri"/>
              </a:rPr>
              <a:t> </a:t>
            </a:r>
            <a:r>
              <a:rPr lang="en-US" sz="1400" b="1" err="1">
                <a:solidFill>
                  <a:srgbClr val="1D533B"/>
                </a:solidFill>
                <a:latin typeface="Montserrat"/>
                <a:ea typeface="Calibri"/>
                <a:cs typeface="Calibri"/>
              </a:rPr>
              <a:t>uge</a:t>
            </a:r>
            <a:r>
              <a:rPr lang="en-US" sz="1400" b="1">
                <a:solidFill>
                  <a:srgbClr val="1D533B"/>
                </a:solidFill>
                <a:latin typeface="Montserrat"/>
                <a:ea typeface="Calibri"/>
                <a:cs typeface="Calibri"/>
              </a:rPr>
              <a:t> 38</a:t>
            </a:r>
            <a:endParaRPr lang="en-US" b="1">
              <a:ea typeface="Calibri"/>
              <a:cs typeface="Calibri"/>
            </a:endParaRPr>
          </a:p>
          <a:p>
            <a:endParaRPr lang="en-US" sz="1400">
              <a:solidFill>
                <a:srgbClr val="1D533B"/>
              </a:solidFill>
              <a:latin typeface="Montserrat"/>
              <a:ea typeface="Calibri"/>
              <a:cs typeface="Calibri"/>
            </a:endParaRPr>
          </a:p>
          <a:p>
            <a:r>
              <a:rPr lang="en-US" sz="1400" b="1">
                <a:solidFill>
                  <a:srgbClr val="1D533B"/>
                </a:solidFill>
                <a:latin typeface="Montserrat"/>
                <a:ea typeface="Calibri"/>
                <a:cs typeface="Calibri"/>
              </a:rPr>
              <a:t>Uge 40-41:</a:t>
            </a:r>
            <a:r>
              <a:rPr lang="en-US" sz="1400">
                <a:solidFill>
                  <a:srgbClr val="1D533B"/>
                </a:solidFill>
                <a:latin typeface="Montserrat"/>
                <a:ea typeface="Calibri"/>
                <a:cs typeface="Calibri"/>
              </a:rPr>
              <a:t> </a:t>
            </a:r>
            <a:r>
              <a:rPr lang="en-US" sz="1400" err="1">
                <a:solidFill>
                  <a:srgbClr val="1D533B"/>
                </a:solidFill>
                <a:latin typeface="Montserrat"/>
                <a:ea typeface="Calibri"/>
                <a:cs typeface="Calibri"/>
              </a:rPr>
              <a:t>Sundhedspersonale</a:t>
            </a:r>
            <a:r>
              <a:rPr lang="en-US" sz="1400">
                <a:solidFill>
                  <a:srgbClr val="1D533B"/>
                </a:solidFill>
                <a:latin typeface="Montserrat"/>
                <a:ea typeface="Calibri"/>
                <a:cs typeface="Calibri"/>
              </a:rPr>
              <a:t> </a:t>
            </a:r>
            <a:r>
              <a:rPr lang="en-US" sz="1400" err="1">
                <a:solidFill>
                  <a:srgbClr val="1D533B"/>
                </a:solidFill>
                <a:latin typeface="Montserrat"/>
                <a:ea typeface="Calibri"/>
                <a:cs typeface="Calibri"/>
              </a:rPr>
              <a:t>og</a:t>
            </a:r>
            <a:r>
              <a:rPr lang="en-US" sz="1400">
                <a:solidFill>
                  <a:srgbClr val="1D533B"/>
                </a:solidFill>
                <a:latin typeface="Montserrat"/>
                <a:ea typeface="Calibri"/>
                <a:cs typeface="Calibri"/>
              </a:rPr>
              <a:t> </a:t>
            </a:r>
            <a:r>
              <a:rPr lang="en-US" sz="1400" err="1">
                <a:solidFill>
                  <a:srgbClr val="1D533B"/>
                </a:solidFill>
                <a:latin typeface="Montserrat"/>
                <a:ea typeface="Calibri"/>
                <a:cs typeface="Calibri"/>
              </a:rPr>
              <a:t>medarbejdere</a:t>
            </a:r>
            <a:r>
              <a:rPr lang="en-US" sz="1400">
                <a:solidFill>
                  <a:srgbClr val="1D533B"/>
                </a:solidFill>
                <a:latin typeface="Montserrat"/>
                <a:ea typeface="Calibri"/>
                <a:cs typeface="Calibri"/>
              </a:rPr>
              <a:t> </a:t>
            </a:r>
            <a:r>
              <a:rPr lang="en-US" sz="1400" err="1">
                <a:solidFill>
                  <a:srgbClr val="1D533B"/>
                </a:solidFill>
                <a:latin typeface="Montserrat"/>
                <a:ea typeface="Calibri"/>
                <a:cs typeface="Calibri"/>
              </a:rPr>
              <a:t>på</a:t>
            </a:r>
            <a:r>
              <a:rPr lang="en-US" sz="1400">
                <a:solidFill>
                  <a:srgbClr val="1D533B"/>
                </a:solidFill>
                <a:latin typeface="Montserrat"/>
                <a:ea typeface="Calibri"/>
                <a:cs typeface="Calibri"/>
              </a:rPr>
              <a:t> 65 </a:t>
            </a:r>
            <a:r>
              <a:rPr lang="en-US" sz="1400" err="1">
                <a:solidFill>
                  <a:srgbClr val="1D533B"/>
                </a:solidFill>
                <a:latin typeface="Montserrat"/>
                <a:ea typeface="Calibri"/>
                <a:cs typeface="Calibri"/>
              </a:rPr>
              <a:t>år</a:t>
            </a:r>
            <a:r>
              <a:rPr lang="en-US" sz="1400">
                <a:solidFill>
                  <a:srgbClr val="1D533B"/>
                </a:solidFill>
                <a:latin typeface="Montserrat"/>
                <a:ea typeface="Calibri"/>
                <a:cs typeface="Calibri"/>
              </a:rPr>
              <a:t> </a:t>
            </a:r>
            <a:r>
              <a:rPr lang="en-US" sz="1400" err="1">
                <a:solidFill>
                  <a:srgbClr val="1D533B"/>
                </a:solidFill>
                <a:latin typeface="Montserrat"/>
                <a:ea typeface="Calibri"/>
                <a:cs typeface="Calibri"/>
              </a:rPr>
              <a:t>og</a:t>
            </a:r>
            <a:r>
              <a:rPr lang="en-US" sz="1400">
                <a:solidFill>
                  <a:srgbClr val="1D533B"/>
                </a:solidFill>
                <a:latin typeface="Montserrat"/>
                <a:ea typeface="Calibri"/>
                <a:cs typeface="Calibri"/>
              </a:rPr>
              <a:t> </a:t>
            </a:r>
            <a:r>
              <a:rPr lang="en-US" sz="1400" err="1">
                <a:solidFill>
                  <a:srgbClr val="1D533B"/>
                </a:solidFill>
                <a:latin typeface="Montserrat"/>
                <a:ea typeface="Calibri"/>
                <a:cs typeface="Calibri"/>
              </a:rPr>
              <a:t>derover</a:t>
            </a:r>
            <a:endParaRPr lang="en-US" sz="1400">
              <a:solidFill>
                <a:srgbClr val="1D533B"/>
              </a:solidFill>
              <a:latin typeface="Montserrat"/>
              <a:ea typeface="Calibri"/>
              <a:cs typeface="Calibri"/>
            </a:endParaRPr>
          </a:p>
          <a:p>
            <a:endParaRPr lang="en-US" sz="1400">
              <a:solidFill>
                <a:srgbClr val="1D533B"/>
              </a:solidFill>
              <a:latin typeface="Montserrat"/>
              <a:ea typeface="Calibri"/>
              <a:cs typeface="Calibri"/>
            </a:endParaRPr>
          </a:p>
          <a:p>
            <a:r>
              <a:rPr lang="en-US" sz="1400" b="1">
                <a:solidFill>
                  <a:srgbClr val="1D533B"/>
                </a:solidFill>
                <a:latin typeface="Montserrat"/>
                <a:ea typeface="Calibri"/>
                <a:cs typeface="Calibri"/>
              </a:rPr>
              <a:t>Uge 43-45:</a:t>
            </a:r>
            <a:r>
              <a:rPr lang="en-US" sz="1400">
                <a:solidFill>
                  <a:srgbClr val="1D533B"/>
                </a:solidFill>
                <a:latin typeface="Montserrat"/>
                <a:ea typeface="Calibri"/>
                <a:cs typeface="Calibri"/>
              </a:rPr>
              <a:t> Alle </a:t>
            </a:r>
            <a:r>
              <a:rPr lang="en-US" sz="1400" err="1">
                <a:solidFill>
                  <a:srgbClr val="1D533B"/>
                </a:solidFill>
                <a:latin typeface="Montserrat"/>
                <a:ea typeface="Calibri"/>
                <a:cs typeface="Calibri"/>
              </a:rPr>
              <a:t>ansatte</a:t>
            </a:r>
            <a:r>
              <a:rPr lang="en-US" sz="1400">
                <a:solidFill>
                  <a:srgbClr val="1D533B"/>
                </a:solidFill>
                <a:latin typeface="Montserrat"/>
                <a:ea typeface="Calibri"/>
                <a:cs typeface="Calibri"/>
              </a:rPr>
              <a:t>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205DE04-C705-941A-DABF-31A7B73B24C9}"/>
              </a:ext>
            </a:extLst>
          </p:cNvPr>
          <p:cNvSpPr txBox="1"/>
          <p:nvPr/>
        </p:nvSpPr>
        <p:spPr>
          <a:xfrm>
            <a:off x="9044941" y="2926149"/>
            <a:ext cx="3147949" cy="276998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400">
                <a:solidFill>
                  <a:srgbClr val="002060"/>
                </a:solidFill>
                <a:latin typeface="Montserrat"/>
                <a:ea typeface="Calibri"/>
                <a:cs typeface="Calibri"/>
              </a:rPr>
              <a:t>Ventilation/</a:t>
            </a:r>
            <a:r>
              <a:rPr lang="en-US" sz="1400" err="1">
                <a:solidFill>
                  <a:srgbClr val="002060"/>
                </a:solidFill>
                <a:latin typeface="Montserrat"/>
                <a:ea typeface="Calibri"/>
                <a:cs typeface="Calibri"/>
              </a:rPr>
              <a:t>udluftning</a:t>
            </a:r>
            <a:r>
              <a:rPr lang="en-US" sz="1400">
                <a:solidFill>
                  <a:srgbClr val="002060"/>
                </a:solidFill>
                <a:latin typeface="Montserrat"/>
                <a:ea typeface="Calibri"/>
                <a:cs typeface="Calibri"/>
              </a:rPr>
              <a:t> </a:t>
            </a:r>
            <a:r>
              <a:rPr lang="en-US" sz="1000">
                <a:solidFill>
                  <a:srgbClr val="002060"/>
                </a:solidFill>
                <a:latin typeface="Montserrat"/>
                <a:ea typeface="Calibri"/>
                <a:cs typeface="Calibri"/>
              </a:rPr>
              <a:t>(</a:t>
            </a:r>
            <a:r>
              <a:rPr lang="en-US" sz="1000" err="1">
                <a:solidFill>
                  <a:srgbClr val="002060"/>
                </a:solidFill>
                <a:latin typeface="Montserrat"/>
                <a:ea typeface="Calibri"/>
                <a:cs typeface="Calibri"/>
              </a:rPr>
              <a:t>mekanisk</a:t>
            </a:r>
            <a:r>
              <a:rPr lang="en-US" sz="1000">
                <a:solidFill>
                  <a:srgbClr val="002060"/>
                </a:solidFill>
                <a:latin typeface="Montserrat"/>
                <a:ea typeface="Calibri"/>
                <a:cs typeface="Calibri"/>
              </a:rPr>
              <a:t>/</a:t>
            </a:r>
            <a:r>
              <a:rPr lang="en-US" sz="1000" err="1">
                <a:solidFill>
                  <a:srgbClr val="002060"/>
                </a:solidFill>
                <a:latin typeface="Montserrat"/>
                <a:ea typeface="Calibri"/>
                <a:cs typeface="Calibri"/>
              </a:rPr>
              <a:t>naturlig</a:t>
            </a:r>
            <a:r>
              <a:rPr lang="en-US" sz="1000">
                <a:solidFill>
                  <a:srgbClr val="002060"/>
                </a:solidFill>
                <a:latin typeface="Montserrat"/>
                <a:ea typeface="Calibri"/>
                <a:cs typeface="Calibri"/>
              </a:rPr>
              <a:t>)</a:t>
            </a:r>
          </a:p>
          <a:p>
            <a:pPr marL="285750" indent="-285750">
              <a:buFont typeface="Arial"/>
              <a:buChar char="•"/>
            </a:pPr>
            <a:endParaRPr lang="en-US" sz="1000">
              <a:solidFill>
                <a:srgbClr val="002060"/>
              </a:solidFill>
              <a:latin typeface="Montserrat"/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 sz="1400">
                <a:solidFill>
                  <a:srgbClr val="002060"/>
                </a:solidFill>
                <a:latin typeface="Montserrat"/>
                <a:ea typeface="Calibri"/>
                <a:cs typeface="Calibri"/>
              </a:rPr>
              <a:t>Luft-</a:t>
            </a:r>
            <a:r>
              <a:rPr lang="en-US" sz="1400" err="1">
                <a:solidFill>
                  <a:srgbClr val="002060"/>
                </a:solidFill>
                <a:latin typeface="Montserrat"/>
                <a:ea typeface="Calibri"/>
                <a:cs typeface="Calibri"/>
              </a:rPr>
              <a:t>filtrering</a:t>
            </a:r>
            <a:r>
              <a:rPr lang="en-US" sz="1400">
                <a:solidFill>
                  <a:srgbClr val="002060"/>
                </a:solidFill>
                <a:latin typeface="Montserrat"/>
                <a:ea typeface="Calibri"/>
                <a:cs typeface="Calibri"/>
              </a:rPr>
              <a:t>/</a:t>
            </a:r>
            <a:r>
              <a:rPr lang="en-US" sz="1400" err="1">
                <a:solidFill>
                  <a:srgbClr val="002060"/>
                </a:solidFill>
                <a:latin typeface="Montserrat"/>
                <a:ea typeface="Calibri"/>
                <a:cs typeface="Calibri"/>
              </a:rPr>
              <a:t>desinfektion</a:t>
            </a:r>
            <a:endParaRPr lang="en-US" sz="1400">
              <a:solidFill>
                <a:srgbClr val="002060"/>
              </a:solidFill>
              <a:latin typeface="Montserrat"/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en-US" sz="1400">
              <a:solidFill>
                <a:srgbClr val="002060"/>
              </a:solidFill>
              <a:latin typeface="Montserrat"/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 sz="1400" err="1">
                <a:solidFill>
                  <a:srgbClr val="002060"/>
                </a:solidFill>
                <a:latin typeface="Montserrat"/>
                <a:ea typeface="Calibri"/>
                <a:cs typeface="Calibri"/>
              </a:rPr>
              <a:t>Temperatur</a:t>
            </a:r>
            <a:r>
              <a:rPr lang="en-US" sz="1400">
                <a:solidFill>
                  <a:srgbClr val="002060"/>
                </a:solidFill>
                <a:latin typeface="Montserrat"/>
                <a:ea typeface="Calibri"/>
                <a:cs typeface="Calibri"/>
              </a:rPr>
              <a:t> / </a:t>
            </a:r>
            <a:r>
              <a:rPr lang="en-US" sz="1400" err="1">
                <a:solidFill>
                  <a:srgbClr val="002060"/>
                </a:solidFill>
                <a:latin typeface="Montserrat"/>
                <a:ea typeface="Calibri"/>
                <a:cs typeface="Calibri"/>
              </a:rPr>
              <a:t>luftfugtighed</a:t>
            </a:r>
            <a:endParaRPr lang="en-US" sz="1400">
              <a:solidFill>
                <a:srgbClr val="002060"/>
              </a:solidFill>
              <a:latin typeface="Montserrat"/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en-US" sz="1400">
              <a:solidFill>
                <a:srgbClr val="002060"/>
              </a:solidFill>
              <a:latin typeface="Montserrat"/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 sz="1400">
                <a:solidFill>
                  <a:srgbClr val="002060"/>
                </a:solidFill>
                <a:latin typeface="Montserrat"/>
                <a:ea typeface="Calibri"/>
                <a:cs typeface="Calibri"/>
              </a:rPr>
              <a:t>Inde- /</a:t>
            </a:r>
            <a:r>
              <a:rPr lang="en-US" sz="1400" err="1">
                <a:solidFill>
                  <a:srgbClr val="002060"/>
                </a:solidFill>
                <a:latin typeface="Montserrat"/>
                <a:ea typeface="Calibri"/>
                <a:cs typeface="Calibri"/>
              </a:rPr>
              <a:t>udetid</a:t>
            </a:r>
            <a:endParaRPr lang="en-US" sz="1400">
              <a:solidFill>
                <a:srgbClr val="002060"/>
              </a:solidFill>
              <a:latin typeface="Montserrat"/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en-US" sz="1400">
              <a:solidFill>
                <a:srgbClr val="002060"/>
              </a:solidFill>
              <a:latin typeface="Montserrat"/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 sz="1400">
                <a:solidFill>
                  <a:srgbClr val="002060"/>
                </a:solidFill>
                <a:latin typeface="Montserrat"/>
                <a:ea typeface="Calibri"/>
                <a:cs typeface="Calibri"/>
              </a:rPr>
              <a:t>Antal </a:t>
            </a:r>
            <a:r>
              <a:rPr lang="en-US" sz="1400" err="1">
                <a:solidFill>
                  <a:srgbClr val="002060"/>
                </a:solidFill>
                <a:latin typeface="Montserrat"/>
                <a:ea typeface="Calibri"/>
                <a:cs typeface="Calibri"/>
              </a:rPr>
              <a:t>personer</a:t>
            </a:r>
            <a:r>
              <a:rPr lang="en-US" sz="1400">
                <a:solidFill>
                  <a:srgbClr val="002060"/>
                </a:solidFill>
                <a:latin typeface="Montserrat"/>
                <a:ea typeface="Calibri"/>
                <a:cs typeface="Calibri"/>
              </a:rPr>
              <a:t> pr. M2</a:t>
            </a:r>
          </a:p>
          <a:p>
            <a:pPr marL="285750" indent="-285750">
              <a:buFont typeface="Arial"/>
              <a:buChar char="•"/>
            </a:pPr>
            <a:endParaRPr lang="en-US" sz="1400">
              <a:solidFill>
                <a:srgbClr val="002060"/>
              </a:solidFill>
              <a:latin typeface="Montserrat"/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 sz="1400" err="1">
                <a:solidFill>
                  <a:srgbClr val="002060"/>
                </a:solidFill>
                <a:latin typeface="Montserrat"/>
                <a:ea typeface="Calibri"/>
                <a:cs typeface="Calibri"/>
              </a:rPr>
              <a:t>Aftaler</a:t>
            </a:r>
            <a:r>
              <a:rPr lang="en-US" sz="1400">
                <a:solidFill>
                  <a:srgbClr val="002060"/>
                </a:solidFill>
                <a:latin typeface="Montserrat"/>
                <a:ea typeface="Calibri"/>
                <a:cs typeface="Calibri"/>
              </a:rPr>
              <a:t>/</a:t>
            </a:r>
            <a:r>
              <a:rPr lang="en-US" sz="1400" err="1">
                <a:solidFill>
                  <a:srgbClr val="002060"/>
                </a:solidFill>
                <a:latin typeface="Montserrat"/>
                <a:ea typeface="Calibri"/>
                <a:cs typeface="Calibri"/>
              </a:rPr>
              <a:t>retningslinjer</a:t>
            </a:r>
            <a:r>
              <a:rPr lang="en-US" sz="1400">
                <a:solidFill>
                  <a:srgbClr val="002060"/>
                </a:solidFill>
                <a:latin typeface="Montserrat"/>
                <a:ea typeface="Calibri"/>
                <a:cs typeface="Calibri"/>
              </a:rPr>
              <a:t> for </a:t>
            </a:r>
            <a:r>
              <a:rPr lang="en-US" sz="1400" err="1">
                <a:solidFill>
                  <a:srgbClr val="002060"/>
                </a:solidFill>
                <a:latin typeface="Montserrat"/>
                <a:ea typeface="Calibri"/>
                <a:cs typeface="Calibri"/>
              </a:rPr>
              <a:t>fravær</a:t>
            </a:r>
            <a:r>
              <a:rPr lang="en-US" sz="1400">
                <a:solidFill>
                  <a:srgbClr val="002060"/>
                </a:solidFill>
                <a:latin typeface="Montserrat"/>
                <a:ea typeface="Calibri"/>
                <a:cs typeface="Calibri"/>
              </a:rPr>
              <a:t> </a:t>
            </a:r>
            <a:r>
              <a:rPr lang="en-US" sz="1400" err="1">
                <a:solidFill>
                  <a:srgbClr val="002060"/>
                </a:solidFill>
                <a:latin typeface="Montserrat"/>
                <a:ea typeface="Calibri"/>
                <a:cs typeface="Calibri"/>
              </a:rPr>
              <a:t>og</a:t>
            </a:r>
            <a:r>
              <a:rPr lang="en-US" sz="1400">
                <a:solidFill>
                  <a:srgbClr val="002060"/>
                </a:solidFill>
                <a:latin typeface="Montserrat"/>
                <a:ea typeface="Calibri"/>
                <a:cs typeface="Calibri"/>
              </a:rPr>
              <a:t> </a:t>
            </a:r>
            <a:r>
              <a:rPr lang="en-US" sz="1400" err="1">
                <a:solidFill>
                  <a:srgbClr val="002060"/>
                </a:solidFill>
                <a:latin typeface="Montserrat"/>
                <a:ea typeface="Calibri"/>
                <a:cs typeface="Calibri"/>
              </a:rPr>
              <a:t>hjemmearbejde</a:t>
            </a:r>
            <a:endParaRPr lang="en-US" sz="1400">
              <a:solidFill>
                <a:srgbClr val="002060"/>
              </a:solidFill>
              <a:latin typeface="Montserrat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55934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5045EF6-A358-C568-3565-34E5B0E4E766}"/>
              </a:ext>
            </a:extLst>
          </p:cNvPr>
          <p:cNvSpPr/>
          <p:nvPr/>
        </p:nvSpPr>
        <p:spPr>
          <a:xfrm>
            <a:off x="6745320" y="2668401"/>
            <a:ext cx="4894841" cy="61481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6B16F2C-4074-182B-0CF1-19BC6C3A53A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lIns="91440" tIns="45720" rIns="91440" bIns="45720" anchor="t"/>
          <a:lstStyle/>
          <a:p>
            <a:r>
              <a:rPr lang="en-US" sz="1200">
                <a:latin typeface="Montserrat"/>
                <a:ea typeface="Verdana"/>
              </a:rPr>
              <a:t>Link </a:t>
            </a:r>
            <a:r>
              <a:rPr lang="en-US" sz="1200" err="1">
                <a:latin typeface="Montserrat"/>
                <a:ea typeface="Verdana"/>
              </a:rPr>
              <a:t>til</a:t>
            </a:r>
            <a:r>
              <a:rPr lang="en-US" sz="1200">
                <a:latin typeface="Montserrat"/>
                <a:ea typeface="Verdana"/>
              </a:rPr>
              <a:t> mere </a:t>
            </a:r>
            <a:r>
              <a:rPr lang="en-US" sz="1200" err="1">
                <a:latin typeface="Montserrat"/>
                <a:ea typeface="Verdana"/>
              </a:rPr>
              <a:t>viden</a:t>
            </a:r>
            <a:r>
              <a:rPr lang="en-US" sz="1200">
                <a:latin typeface="Montserrat"/>
                <a:ea typeface="Verdana"/>
              </a:rPr>
              <a:t>:</a:t>
            </a:r>
            <a:endParaRPr lang="en-US"/>
          </a:p>
          <a:p>
            <a:endParaRPr lang="en-US" sz="1200">
              <a:latin typeface="Montserrat"/>
              <a:ea typeface="Verdana"/>
            </a:endParaRPr>
          </a:p>
          <a:p>
            <a:r>
              <a:rPr lang="en-US" sz="1200">
                <a:latin typeface="Montserrat"/>
                <a:ea typeface="Verdana"/>
                <a:hlinkClick r:id="rId2"/>
              </a:rPr>
              <a:t>Beskyt dine medarbejdere mod asbest som arbejdsgiver | Arbejdstilsynet</a:t>
            </a:r>
            <a:endParaRPr lang="en-US">
              <a:latin typeface="Montserrat"/>
              <a:ea typeface="Verdana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3889C1-220E-0D40-F828-961EC3CE162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lIns="91440" tIns="45720" rIns="91440" bIns="45720" anchor="t"/>
          <a:lstStyle/>
          <a:p>
            <a:pPr marL="0" indent="0">
              <a:buNone/>
            </a:pPr>
            <a:r>
              <a:rPr lang="en-US" sz="3600" err="1">
                <a:latin typeface="Montserrat Black"/>
                <a:ea typeface="Verdana"/>
              </a:rPr>
              <a:t>Asbest</a:t>
            </a:r>
            <a:endParaRPr lang="en-US" err="1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1F8E2D0-587D-8A67-2859-3BA2636F061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239984" y="769855"/>
            <a:ext cx="5318752" cy="141190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DAB4C5A-3397-966F-32BC-AAF76E655C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7332" y="2420832"/>
            <a:ext cx="3952875" cy="3438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6424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A903FB-1564-B78C-987C-9791E178C5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ekst 1">
            <a:extLst>
              <a:ext uri="{FF2B5EF4-FFF2-40B4-BE49-F238E27FC236}">
                <a16:creationId xmlns:a16="http://schemas.microsoft.com/office/drawing/2014/main" id="{815E7131-0ADB-38F8-EE0A-4C4CE5C838C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lIns="55449" tIns="27725" rIns="55449" bIns="27725" anchor="t"/>
          <a:lstStyle/>
          <a:p>
            <a:pPr marL="0" indent="0">
              <a:buNone/>
            </a:pPr>
            <a:r>
              <a:rPr lang="da-DK" sz="3550">
                <a:latin typeface="Montserrat Black"/>
              </a:rPr>
              <a:t>Registreringspraksis</a:t>
            </a:r>
          </a:p>
          <a:p>
            <a:pPr marL="0" indent="0">
              <a:buNone/>
            </a:pPr>
            <a:r>
              <a:rPr lang="da-DK" sz="2000">
                <a:latin typeface="Montserrat Black"/>
              </a:rPr>
              <a:t>Systematisk registrering og opfølgning</a:t>
            </a:r>
            <a:endParaRPr lang="da-DK" sz="2000"/>
          </a:p>
        </p:txBody>
      </p:sp>
    </p:spTree>
    <p:extLst>
      <p:ext uri="{BB962C8B-B14F-4D97-AF65-F5344CB8AC3E}">
        <p14:creationId xmlns:p14="http://schemas.microsoft.com/office/powerpoint/2010/main" val="33601392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DD0D42A-38B2-6D0B-F9E9-7E4B1C1793E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50102" y="2182532"/>
            <a:ext cx="5100978" cy="4301549"/>
          </a:xfrm>
        </p:spPr>
        <p:txBody>
          <a:bodyPr lIns="91440" tIns="45720" rIns="91440" bIns="45720" anchor="t"/>
          <a:lstStyle/>
          <a:p>
            <a:r>
              <a:rPr lang="en-US" sz="2000" dirty="0" err="1">
                <a:latin typeface="Verdana"/>
                <a:ea typeface="Verdana"/>
              </a:rPr>
              <a:t>Fokus</a:t>
            </a:r>
            <a:r>
              <a:rPr lang="en-US" sz="2000" dirty="0">
                <a:latin typeface="Verdana"/>
                <a:ea typeface="Verdana"/>
              </a:rPr>
              <a:t> </a:t>
            </a:r>
            <a:r>
              <a:rPr lang="en-US" sz="2000" dirty="0" err="1">
                <a:latin typeface="Verdana"/>
                <a:ea typeface="Verdana"/>
              </a:rPr>
              <a:t>på</a:t>
            </a:r>
            <a:r>
              <a:rPr lang="en-US" sz="2000" dirty="0">
                <a:latin typeface="Verdana"/>
                <a:ea typeface="Verdana"/>
              </a:rPr>
              <a:t> </a:t>
            </a:r>
            <a:r>
              <a:rPr lang="en-US" sz="2000" dirty="0" err="1">
                <a:latin typeface="Verdana"/>
                <a:ea typeface="Verdana"/>
              </a:rPr>
              <a:t>systematisk</a:t>
            </a:r>
            <a:r>
              <a:rPr lang="en-US" sz="2000" dirty="0">
                <a:latin typeface="Verdana"/>
                <a:ea typeface="Verdana"/>
              </a:rPr>
              <a:t> </a:t>
            </a:r>
            <a:r>
              <a:rPr lang="en-US" sz="2000" b="1" dirty="0" err="1">
                <a:latin typeface="Verdana"/>
                <a:ea typeface="Verdana"/>
              </a:rPr>
              <a:t>registrering</a:t>
            </a:r>
            <a:r>
              <a:rPr lang="en-US" sz="2000" dirty="0">
                <a:latin typeface="Verdana"/>
                <a:ea typeface="Verdana"/>
              </a:rPr>
              <a:t> </a:t>
            </a:r>
            <a:r>
              <a:rPr lang="en-US" sz="2000" dirty="0" err="1">
                <a:latin typeface="Verdana"/>
                <a:ea typeface="Verdana"/>
              </a:rPr>
              <a:t>og</a:t>
            </a:r>
            <a:r>
              <a:rPr lang="en-US" sz="2000" dirty="0">
                <a:latin typeface="Verdana"/>
                <a:ea typeface="Verdana"/>
              </a:rPr>
              <a:t> </a:t>
            </a:r>
            <a:r>
              <a:rPr lang="en-US" sz="2000" dirty="0" err="1">
                <a:latin typeface="Verdana"/>
                <a:ea typeface="Verdana"/>
              </a:rPr>
              <a:t>opfølgning</a:t>
            </a:r>
            <a:r>
              <a:rPr lang="en-US" sz="2000" dirty="0">
                <a:latin typeface="Verdana"/>
                <a:ea typeface="Verdana"/>
              </a:rPr>
              <a:t> </a:t>
            </a:r>
            <a:r>
              <a:rPr lang="en-US" sz="2000" dirty="0" err="1">
                <a:latin typeface="Verdana"/>
                <a:ea typeface="Verdana"/>
              </a:rPr>
              <a:t>i</a:t>
            </a:r>
            <a:r>
              <a:rPr lang="en-US" sz="2000" dirty="0">
                <a:latin typeface="Verdana"/>
                <a:ea typeface="Verdana"/>
              </a:rPr>
              <a:t> SafetyNet, </a:t>
            </a:r>
            <a:r>
              <a:rPr lang="en-US" sz="2000" dirty="0" err="1">
                <a:latin typeface="Verdana"/>
                <a:ea typeface="Verdana"/>
              </a:rPr>
              <a:t>herunder</a:t>
            </a:r>
            <a:r>
              <a:rPr lang="en-US" sz="2000" dirty="0">
                <a:latin typeface="Verdana"/>
                <a:ea typeface="Verdana"/>
              </a:rPr>
              <a:t>:</a:t>
            </a:r>
            <a:endParaRPr lang="en-US" dirty="0">
              <a:ea typeface="Verdana"/>
            </a:endParaRPr>
          </a:p>
          <a:p>
            <a:r>
              <a:rPr lang="en-US" sz="2000">
                <a:latin typeface="Arial"/>
                <a:cs typeface="Arial"/>
              </a:rPr>
              <a:t>•</a:t>
            </a:r>
            <a:r>
              <a:rPr lang="en-US" sz="2000">
                <a:latin typeface="Verdana"/>
              </a:rPr>
              <a:t>APV-forhold</a:t>
            </a:r>
            <a:endParaRPr lang="en-US"/>
          </a:p>
          <a:p>
            <a:r>
              <a:rPr lang="en-US" sz="2000" dirty="0">
                <a:latin typeface="Arial"/>
                <a:ea typeface="Verdana"/>
                <a:cs typeface="Arial"/>
              </a:rPr>
              <a:t>•</a:t>
            </a:r>
            <a:r>
              <a:rPr lang="en-US" sz="2000" dirty="0" err="1">
                <a:latin typeface="Verdana"/>
                <a:ea typeface="Verdana"/>
              </a:rPr>
              <a:t>Nærved-hændelser</a:t>
            </a:r>
            <a:endParaRPr lang="en-US" dirty="0" err="1">
              <a:ea typeface="Verdana"/>
            </a:endParaRPr>
          </a:p>
          <a:p>
            <a:r>
              <a:rPr lang="en-US" sz="2000" dirty="0">
                <a:latin typeface="Arial"/>
                <a:ea typeface="Verdana"/>
                <a:cs typeface="Arial"/>
              </a:rPr>
              <a:t>•</a:t>
            </a:r>
            <a:r>
              <a:rPr lang="en-US" sz="2000" dirty="0" err="1">
                <a:latin typeface="Verdana"/>
                <a:ea typeface="Verdana"/>
              </a:rPr>
              <a:t>Arbejdsulykker</a:t>
            </a:r>
            <a:endParaRPr lang="en-US" dirty="0" err="1">
              <a:ea typeface="Verdana"/>
            </a:endParaRPr>
          </a:p>
          <a:p>
            <a:r>
              <a:rPr lang="en-US" sz="2000" dirty="0">
                <a:latin typeface="Arial"/>
                <a:ea typeface="Verdana"/>
                <a:cs typeface="Arial"/>
              </a:rPr>
              <a:t>•</a:t>
            </a:r>
            <a:r>
              <a:rPr lang="en-US" sz="2000" dirty="0" err="1">
                <a:latin typeface="Verdana"/>
                <a:ea typeface="Verdana"/>
              </a:rPr>
              <a:t>Brilleskader</a:t>
            </a:r>
            <a:endParaRPr lang="en-US" dirty="0" err="1">
              <a:ea typeface="Verdana"/>
            </a:endParaRPr>
          </a:p>
          <a:p>
            <a:r>
              <a:rPr lang="en-US" sz="2000" dirty="0">
                <a:latin typeface="Arial"/>
                <a:ea typeface="Verdana"/>
                <a:cs typeface="Arial"/>
              </a:rPr>
              <a:t>•</a:t>
            </a:r>
            <a:r>
              <a:rPr lang="en-US" sz="2000" dirty="0" err="1">
                <a:latin typeface="Verdana"/>
                <a:ea typeface="Verdana"/>
              </a:rPr>
              <a:t>Fysisk</a:t>
            </a:r>
            <a:r>
              <a:rPr lang="en-US" sz="2000" dirty="0">
                <a:latin typeface="Verdana"/>
                <a:ea typeface="Verdana"/>
              </a:rPr>
              <a:t> </a:t>
            </a:r>
            <a:r>
              <a:rPr lang="en-US" sz="2000" dirty="0" err="1">
                <a:latin typeface="Verdana"/>
                <a:ea typeface="Verdana"/>
              </a:rPr>
              <a:t>og</a:t>
            </a:r>
            <a:r>
              <a:rPr lang="en-US" sz="2000" dirty="0">
                <a:latin typeface="Verdana"/>
                <a:ea typeface="Verdana"/>
              </a:rPr>
              <a:t> </a:t>
            </a:r>
            <a:r>
              <a:rPr lang="en-US" sz="2000" dirty="0" err="1">
                <a:latin typeface="Verdana"/>
                <a:ea typeface="Verdana"/>
              </a:rPr>
              <a:t>psykisk</a:t>
            </a:r>
            <a:r>
              <a:rPr lang="en-US" sz="2000" dirty="0">
                <a:latin typeface="Verdana"/>
                <a:ea typeface="Verdana"/>
              </a:rPr>
              <a:t> </a:t>
            </a:r>
            <a:r>
              <a:rPr lang="en-US" sz="2000" dirty="0" err="1">
                <a:latin typeface="Verdana"/>
                <a:ea typeface="Verdana"/>
              </a:rPr>
              <a:t>vold</a:t>
            </a:r>
            <a:endParaRPr lang="en-US" dirty="0" err="1">
              <a:ea typeface="Verdana"/>
            </a:endParaRPr>
          </a:p>
          <a:p>
            <a:r>
              <a:rPr lang="en-US" sz="2000" dirty="0">
                <a:latin typeface="Arial"/>
                <a:ea typeface="Verdana"/>
                <a:cs typeface="Arial"/>
              </a:rPr>
              <a:t>•</a:t>
            </a:r>
            <a:r>
              <a:rPr lang="en-US" sz="2000" dirty="0" err="1">
                <a:latin typeface="Verdana"/>
                <a:ea typeface="Verdana"/>
              </a:rPr>
              <a:t>Krænkende</a:t>
            </a:r>
            <a:r>
              <a:rPr lang="en-US" sz="2000" dirty="0">
                <a:latin typeface="Verdana"/>
                <a:ea typeface="Verdana"/>
              </a:rPr>
              <a:t> </a:t>
            </a:r>
            <a:r>
              <a:rPr lang="en-US" sz="2000" dirty="0" err="1">
                <a:latin typeface="Verdana"/>
                <a:ea typeface="Verdana"/>
              </a:rPr>
              <a:t>handlinger</a:t>
            </a:r>
            <a:endParaRPr lang="en-US" dirty="0" err="1">
              <a:ea typeface="Verdana"/>
            </a:endParaRPr>
          </a:p>
          <a:p>
            <a:r>
              <a:rPr lang="en-US" sz="2000" dirty="0">
                <a:latin typeface="Arial"/>
                <a:ea typeface="Verdana"/>
                <a:cs typeface="Arial"/>
              </a:rPr>
              <a:t>•</a:t>
            </a:r>
            <a:r>
              <a:rPr lang="en-US" sz="2000" dirty="0" err="1">
                <a:latin typeface="Verdana"/>
                <a:ea typeface="Verdana"/>
              </a:rPr>
              <a:t>Handlingsplaner</a:t>
            </a:r>
            <a:endParaRPr lang="en-US" dirty="0" err="1">
              <a:ea typeface="Verdana"/>
            </a:endParaRPr>
          </a:p>
          <a:p>
            <a:endParaRPr lang="en-US" sz="120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D0079D-0F73-95CC-AE28-37D75E6AEA8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99580" y="1355670"/>
            <a:ext cx="5423859" cy="824277"/>
          </a:xfrm>
        </p:spPr>
        <p:txBody>
          <a:bodyPr lIns="91440" tIns="45720" rIns="91440" bIns="45720" anchor="t"/>
          <a:lstStyle/>
          <a:p>
            <a:pPr marL="0" indent="0">
              <a:buNone/>
            </a:pPr>
            <a:r>
              <a:rPr lang="en-US" sz="3600" dirty="0">
                <a:latin typeface="Montserrat Black"/>
                <a:ea typeface="Verdana"/>
              </a:rPr>
              <a:t>HMU-</a:t>
            </a:r>
            <a:r>
              <a:rPr lang="en-US" sz="3600" dirty="0" err="1">
                <a:latin typeface="Montserrat Black"/>
                <a:ea typeface="Verdana"/>
              </a:rPr>
              <a:t>indsats</a:t>
            </a:r>
            <a:endParaRPr lang="en-US" dirty="0" err="1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FDEB48E-96D0-9E74-84E4-46C513DD7C0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490124" y="1082040"/>
            <a:ext cx="2875945" cy="4901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310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ekst 1">
            <a:extLst>
              <a:ext uri="{FF2B5EF4-FFF2-40B4-BE49-F238E27FC236}">
                <a16:creationId xmlns:a16="http://schemas.microsoft.com/office/drawing/2014/main" id="{3AF727DF-8559-9379-3C5B-788B6718EAE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7909" y="1451593"/>
            <a:ext cx="5760252" cy="4985438"/>
          </a:xfrm>
        </p:spPr>
        <p:txBody>
          <a:bodyPr lIns="91440" tIns="45720" rIns="91440" bIns="45720" anchor="t"/>
          <a:lstStyle/>
          <a:p>
            <a:pPr marL="207645" indent="-207645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a-DK" sz="1400">
                <a:latin typeface="Montserrat"/>
                <a:ea typeface="Verdana"/>
              </a:rPr>
              <a:t>Rettidig indberetning – Det er nemmere at beskrive og dokumentere</a:t>
            </a:r>
            <a:endParaRPr lang="en-US" sz="1400"/>
          </a:p>
          <a:p>
            <a:pPr marL="207645" indent="-207645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da-DK" sz="1400"/>
          </a:p>
          <a:p>
            <a:pPr marL="207645" indent="-207645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a-DK" sz="1400">
                <a:latin typeface="Montserrat"/>
                <a:ea typeface="Verdana"/>
              </a:rPr>
              <a:t>Overholdelse af lovgivningen – Vi har pligt til at anmelde arbejdsulykker hurtigst muligt til AT og AES.</a:t>
            </a:r>
          </a:p>
          <a:p>
            <a:pPr marL="276860" indent="-276860">
              <a:lnSpc>
                <a:spcPct val="100000"/>
              </a:lnSpc>
            </a:pPr>
            <a:endParaRPr lang="da-DK" sz="1400"/>
          </a:p>
          <a:p>
            <a:pPr marL="207645" indent="-207645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a-DK" sz="1400">
                <a:latin typeface="Montserrat"/>
                <a:ea typeface="Verdana"/>
              </a:rPr>
              <a:t>Handlingsplaner omsætter registrering til handling – Holder struktur og dokumentere at der handles på indberetningerne</a:t>
            </a:r>
          </a:p>
          <a:p>
            <a:pPr marL="276860" indent="-276860">
              <a:lnSpc>
                <a:spcPct val="100000"/>
              </a:lnSpc>
              <a:buFont typeface="Calibri Light" panose="020F0302020204030204"/>
              <a:buAutoNum type="arabicPeriod"/>
            </a:pPr>
            <a:endParaRPr lang="da-DK" sz="1400"/>
          </a:p>
          <a:p>
            <a:pPr marL="207645" indent="-207645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a-DK" sz="1400">
                <a:latin typeface="Montserrat"/>
                <a:ea typeface="Verdana"/>
              </a:rPr>
              <a:t>Forebyggelse af fremtidige ulykker – Ved god registrering bliver det nemmere at forebygge og forhindre ulykker</a:t>
            </a:r>
          </a:p>
          <a:p>
            <a:pPr marL="207645" indent="-207645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da-DK" sz="1400"/>
          </a:p>
          <a:p>
            <a:pPr marL="207645" indent="-207645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a-DK" sz="1400">
                <a:latin typeface="Montserrat"/>
                <a:ea typeface="Verdana"/>
              </a:rPr>
              <a:t>Bedre beslutningsgrundlag – Data fra registreringer anvendes som grundlag for arbejdsmiljøindsatsen i Aabenraa Kommune</a:t>
            </a:r>
          </a:p>
          <a:p>
            <a:pPr marL="207645" indent="-207645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da-DK"/>
          </a:p>
          <a:p>
            <a:pPr marL="276860" indent="-276860">
              <a:lnSpc>
                <a:spcPct val="100000"/>
              </a:lnSpc>
            </a:pPr>
            <a:endParaRPr lang="da-DK"/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B56E14B3-A502-6E25-8C7F-5F0C9709316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3764" y="664704"/>
            <a:ext cx="6993658" cy="785532"/>
          </a:xfrm>
        </p:spPr>
        <p:txBody>
          <a:bodyPr lIns="91440" tIns="45720" rIns="91440" bIns="45720" anchor="t"/>
          <a:lstStyle/>
          <a:p>
            <a:pPr marL="0" indent="0">
              <a:buNone/>
            </a:pPr>
            <a:r>
              <a:rPr lang="da-DK" sz="3200">
                <a:latin typeface="Montserrat Black"/>
                <a:ea typeface="Verdana"/>
              </a:rPr>
              <a:t>Registrering der skaber værdi</a:t>
            </a:r>
            <a:endParaRPr lang="en-US" sz="3200">
              <a:latin typeface="Montserrat Black"/>
              <a:ea typeface="Verdana"/>
            </a:endParaRPr>
          </a:p>
        </p:txBody>
      </p:sp>
      <p:graphicFrame>
        <p:nvGraphicFramePr>
          <p:cNvPr id="4" name="Pladsholder til indhold 3">
            <a:extLst>
              <a:ext uri="{FF2B5EF4-FFF2-40B4-BE49-F238E27FC236}">
                <a16:creationId xmlns:a16="http://schemas.microsoft.com/office/drawing/2014/main" id="{12E25DAE-7858-7093-65A6-8B55DE42ACC2}"/>
              </a:ext>
            </a:extLst>
          </p:cNvPr>
          <p:cNvGraphicFramePr>
            <a:graphicFrameLocks noGrp="1"/>
          </p:cNvGraphicFramePr>
          <p:nvPr>
            <p:ph sz="half" idx="4294967295"/>
          </p:nvPr>
        </p:nvGraphicFramePr>
        <p:xfrm>
          <a:off x="6096000" y="809625"/>
          <a:ext cx="6096000" cy="5875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61864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7729E7C3B065F4CB142680EA984487D" ma:contentTypeVersion="13" ma:contentTypeDescription="Create a new document." ma:contentTypeScope="" ma:versionID="86f7ce9c6b91642d900fa619f257b425">
  <xsd:schema xmlns:xsd="http://www.w3.org/2001/XMLSchema" xmlns:xs="http://www.w3.org/2001/XMLSchema" xmlns:p="http://schemas.microsoft.com/office/2006/metadata/properties" xmlns:ns2="96df251f-c11f-46d6-9416-7ec07ac105f2" xmlns:ns3="d09b0a45-7c05-4629-9c7f-3ee0c71ef03d" targetNamespace="http://schemas.microsoft.com/office/2006/metadata/properties" ma:root="true" ma:fieldsID="ac1ad6da0554773207f75877c23a2185" ns2:_="" ns3:_="">
    <xsd:import namespace="96df251f-c11f-46d6-9416-7ec07ac105f2"/>
    <xsd:import namespace="d09b0a45-7c05-4629-9c7f-3ee0c71ef03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df251f-c11f-46d6-9416-7ec07ac105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62186776-5a18-4089-8174-ca62674963f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9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09b0a45-7c05-4629-9c7f-3ee0c71ef03d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e0b9c21e-1575-4c77-a27d-573f0393e641}" ma:internalName="TaxCatchAll" ma:showField="CatchAllData" ma:web="d09b0a45-7c05-4629-9c7f-3ee0c71ef03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6df251f-c11f-46d6-9416-7ec07ac105f2">
      <Terms xmlns="http://schemas.microsoft.com/office/infopath/2007/PartnerControls"/>
    </lcf76f155ced4ddcb4097134ff3c332f>
    <TaxCatchAll xmlns="d09b0a45-7c05-4629-9c7f-3ee0c71ef03d" xsi:nil="true"/>
  </documentManagement>
</p:properties>
</file>

<file path=customXml/itemProps1.xml><?xml version="1.0" encoding="utf-8"?>
<ds:datastoreItem xmlns:ds="http://schemas.openxmlformats.org/officeDocument/2006/customXml" ds:itemID="{1B1CE762-4EC4-445F-93B2-EB0D940022D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9B0DB75-80F5-4EC6-B5BA-A3A9213FE004}">
  <ds:schemaRefs>
    <ds:schemaRef ds:uri="96df251f-c11f-46d6-9416-7ec07ac105f2"/>
    <ds:schemaRef ds:uri="d09b0a45-7c05-4629-9c7f-3ee0c71ef03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E11E9701-7773-47C5-9AA6-AAF20E3934C2}">
  <ds:schemaRefs>
    <ds:schemaRef ds:uri="96df251f-c11f-46d6-9416-7ec07ac105f2"/>
    <ds:schemaRef ds:uri="d09b0a45-7c05-4629-9c7f-3ee0c71ef03d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23</Slides>
  <Notes>16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Office-tema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Palle Oxholm Mikkelsen</dc:creator>
  <cp:revision>120</cp:revision>
  <dcterms:created xsi:type="dcterms:W3CDTF">2023-06-27T20:30:54Z</dcterms:created>
  <dcterms:modified xsi:type="dcterms:W3CDTF">2026-08-26T08:13:37Z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0x01010037729E7C3B065F4CB142680EA984487D</vt:lpwstr>
  </property>
  <property fmtid="{D5CDD505-2E9C-101B-9397-08002B2CF9AE}" pid="3" name="MediaServiceImageTags">
    <vt:lpwstr/>
  </property>
</Properties>
</file>