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99" r:id="rId4"/>
    <p:sldId id="257" r:id="rId5"/>
    <p:sldId id="258" r:id="rId6"/>
    <p:sldId id="261" r:id="rId7"/>
    <p:sldId id="288" r:id="rId8"/>
    <p:sldId id="303" r:id="rId9"/>
    <p:sldId id="272" r:id="rId10"/>
    <p:sldId id="302" r:id="rId11"/>
    <p:sldId id="301" r:id="rId12"/>
  </p:sldIdLst>
  <p:sldSz cx="12192000" cy="6858000"/>
  <p:notesSz cx="7099300" cy="10234613"/>
  <p:custDataLst>
    <p:tags r:id="rId14"/>
  </p:custDataLst>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nart Hoffmann Kastbjerg" initials="LHKA" lastIdx="8" clrIdx="0">
    <p:extLst>
      <p:ext uri="{19B8F6BF-5375-455C-9EA6-DF929625EA0E}">
        <p15:presenceInfo xmlns:p15="http://schemas.microsoft.com/office/powerpoint/2012/main" userId="Lennart Hoffmann Kastbjerg" providerId="None"/>
      </p:ext>
    </p:extLst>
  </p:cmAuthor>
  <p:cmAuthor id="2" name="Johannes Emil Hannibal" initials="JEH" lastIdx="13" clrIdx="1">
    <p:extLst>
      <p:ext uri="{19B8F6BF-5375-455C-9EA6-DF929625EA0E}">
        <p15:presenceInfo xmlns:p15="http://schemas.microsoft.com/office/powerpoint/2012/main" userId="S-1-5-21-1183533345-3529633362-1063361269-810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yst layout 2 - Markerin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Mørkt layout 2 - Markering 1/Markering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Mørkt layout 2 - Markering 5/Markering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llemlayout 1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59" autoAdjust="0"/>
    <p:restoredTop sz="87116" autoAdjust="0"/>
  </p:normalViewPr>
  <p:slideViewPr>
    <p:cSldViewPr>
      <p:cViewPr varScale="1">
        <p:scale>
          <a:sx n="105" d="100"/>
          <a:sy n="105" d="100"/>
        </p:scale>
        <p:origin x="13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10-27T13:32:39.412" idx="6">
    <p:pos x="10" y="10"/>
    <p:text>God model!</p:text>
    <p:extLst>
      <p:ext uri="{C676402C-5697-4E1C-873F-D02D1690AC5C}">
        <p15:threadingInfo xmlns:p15="http://schemas.microsoft.com/office/powerpoint/2012/main" timeZoneBias="-120"/>
      </p:ext>
    </p:extLst>
  </p:cm>
  <p:cm authorId="2" dt="2023-10-27T13:46:34.908" idx="13">
    <p:pos x="10" y="146"/>
    <p:text>... Men jeg vil gerne, at vi nævne evaluering og nedlukning også.
Forestiller mig at vi må have fået noget viden om hvordan de processer er blevet gjort tidligere fra droids fx?</p:text>
    <p:extLst>
      <p:ext uri="{C676402C-5697-4E1C-873F-D02D1690AC5C}">
        <p15:threadingInfo xmlns:p15="http://schemas.microsoft.com/office/powerpoint/2012/main" timeZoneBias="-120">
          <p15:parentCm authorId="2" idx="6"/>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A5D9896C-5B57-4DF2-9781-D8074C3BAB9B}" type="datetimeFigureOut">
              <a:rPr lang="da-DK" smtClean="0"/>
              <a:t>28-02-2024</a:t>
            </a:fld>
            <a:endParaRPr lang="da-DK" dirty="0"/>
          </a:p>
        </p:txBody>
      </p:sp>
      <p:sp>
        <p:nvSpPr>
          <p:cNvPr id="4" name="Pladsholder til slidebille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da-DK" dirty="0"/>
          </a:p>
        </p:txBody>
      </p:sp>
      <p:sp>
        <p:nvSpPr>
          <p:cNvPr id="7" name="Pladsholder til slidenumm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88CAD2DD-768A-4852-A45D-A5C98E88CA8E}" type="slidenum">
              <a:rPr lang="da-DK" smtClean="0"/>
              <a:t>‹nr.›</a:t>
            </a:fld>
            <a:endParaRPr lang="da-DK" dirty="0"/>
          </a:p>
        </p:txBody>
      </p:sp>
    </p:spTree>
    <p:extLst>
      <p:ext uri="{BB962C8B-B14F-4D97-AF65-F5344CB8AC3E}">
        <p14:creationId xmlns:p14="http://schemas.microsoft.com/office/powerpoint/2010/main" val="93945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u="sng" dirty="0"/>
          </a:p>
        </p:txBody>
      </p:sp>
      <p:sp>
        <p:nvSpPr>
          <p:cNvPr id="4" name="Pladsholder til slidenummer 3"/>
          <p:cNvSpPr>
            <a:spLocks noGrp="1"/>
          </p:cNvSpPr>
          <p:nvPr>
            <p:ph type="sldNum" sz="quarter" idx="10"/>
          </p:nvPr>
        </p:nvSpPr>
        <p:spPr/>
        <p:txBody>
          <a:bodyPr/>
          <a:lstStyle/>
          <a:p>
            <a:fld id="{88CAD2DD-768A-4852-A45D-A5C98E88CA8E}" type="slidenum">
              <a:rPr lang="da-DK" smtClean="0"/>
              <a:t>1</a:t>
            </a:fld>
            <a:endParaRPr lang="da-DK" dirty="0"/>
          </a:p>
        </p:txBody>
      </p:sp>
    </p:spTree>
    <p:extLst>
      <p:ext uri="{BB962C8B-B14F-4D97-AF65-F5344CB8AC3E}">
        <p14:creationId xmlns:p14="http://schemas.microsoft.com/office/powerpoint/2010/main" val="333292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8CAD2DD-768A-4852-A45D-A5C98E88CA8E}" type="slidenum">
              <a:rPr lang="da-DK" smtClean="0"/>
              <a:t>2</a:t>
            </a:fld>
            <a:endParaRPr lang="da-DK" dirty="0"/>
          </a:p>
        </p:txBody>
      </p:sp>
    </p:spTree>
    <p:extLst>
      <p:ext uri="{BB962C8B-B14F-4D97-AF65-F5344CB8AC3E}">
        <p14:creationId xmlns:p14="http://schemas.microsoft.com/office/powerpoint/2010/main" val="68753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8CAD2DD-768A-4852-A45D-A5C98E88CA8E}" type="slidenum">
              <a:rPr lang="da-DK" smtClean="0"/>
              <a:t>3</a:t>
            </a:fld>
            <a:endParaRPr lang="da-DK" dirty="0"/>
          </a:p>
        </p:txBody>
      </p:sp>
    </p:spTree>
    <p:extLst>
      <p:ext uri="{BB962C8B-B14F-4D97-AF65-F5344CB8AC3E}">
        <p14:creationId xmlns:p14="http://schemas.microsoft.com/office/powerpoint/2010/main" val="1391768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Som organisationsdiagrammet tydeliggør, er der to forskellige modeller for kerneområderne</a:t>
            </a:r>
            <a:r>
              <a:rPr lang="da-DK" sz="1200" kern="1200" baseline="0" dirty="0" smtClean="0">
                <a:solidFill>
                  <a:schemeClr val="tx1"/>
                </a:solidFill>
                <a:effectLst/>
                <a:latin typeface="+mn-lt"/>
                <a:ea typeface="+mn-ea"/>
                <a:cs typeface="+mn-cs"/>
              </a:rPr>
              <a:t>/fagområderne at vælge, når de går ind i RPA-</a:t>
            </a:r>
            <a:r>
              <a:rPr lang="da-DK" sz="1200" kern="1200" baseline="0" dirty="0" err="1" smtClean="0">
                <a:solidFill>
                  <a:schemeClr val="tx1"/>
                </a:solidFill>
                <a:effectLst/>
                <a:latin typeface="+mn-lt"/>
                <a:ea typeface="+mn-ea"/>
                <a:cs typeface="+mn-cs"/>
              </a:rPr>
              <a:t>setuppet</a:t>
            </a:r>
            <a:r>
              <a:rPr lang="da-DK" sz="1200" kern="1200" baseline="0" dirty="0" smtClean="0">
                <a:solidFill>
                  <a:schemeClr val="tx1"/>
                </a:solidFill>
                <a:effectLst/>
                <a:latin typeface="+mn-lt"/>
                <a:ea typeface="+mn-ea"/>
                <a:cs typeface="+mn-cs"/>
              </a:rPr>
              <a:t> – få det gjort, eller gøre det hele selv. </a:t>
            </a:r>
            <a:r>
              <a:rPr lang="da-DK" sz="1200" b="1" kern="1200" baseline="0" dirty="0" smtClean="0">
                <a:solidFill>
                  <a:schemeClr val="tx1"/>
                </a:solidFill>
                <a:effectLst/>
                <a:latin typeface="+mn-lt"/>
                <a:ea typeface="+mn-ea"/>
                <a:cs typeface="+mn-cs"/>
              </a:rPr>
              <a:t>De to modeller uddybes på slide 10.</a:t>
            </a:r>
            <a:endParaRPr lang="da-DK" sz="1200" b="1"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 </a:t>
            </a:r>
          </a:p>
          <a:p>
            <a:endParaRPr lang="da-DK" dirty="0"/>
          </a:p>
        </p:txBody>
      </p:sp>
      <p:sp>
        <p:nvSpPr>
          <p:cNvPr id="4" name="Pladsholder til slidenummer 3"/>
          <p:cNvSpPr>
            <a:spLocks noGrp="1"/>
          </p:cNvSpPr>
          <p:nvPr>
            <p:ph type="sldNum" sz="quarter" idx="10"/>
          </p:nvPr>
        </p:nvSpPr>
        <p:spPr/>
        <p:txBody>
          <a:bodyPr/>
          <a:lstStyle/>
          <a:p>
            <a:fld id="{88CAD2DD-768A-4852-A45D-A5C98E88CA8E}" type="slidenum">
              <a:rPr lang="da-DK" smtClean="0"/>
              <a:t>4</a:t>
            </a:fld>
            <a:endParaRPr lang="da-DK"/>
          </a:p>
        </p:txBody>
      </p:sp>
    </p:spTree>
    <p:extLst>
      <p:ext uri="{BB962C8B-B14F-4D97-AF65-F5344CB8AC3E}">
        <p14:creationId xmlns:p14="http://schemas.microsoft.com/office/powerpoint/2010/main" val="2533273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i="1" baseline="0" dirty="0" smtClean="0">
              <a:solidFill>
                <a:srgbClr val="FF0000"/>
              </a:solidFill>
            </a:endParaRPr>
          </a:p>
        </p:txBody>
      </p:sp>
      <p:sp>
        <p:nvSpPr>
          <p:cNvPr id="4" name="Pladsholder til slidenummer 3"/>
          <p:cNvSpPr>
            <a:spLocks noGrp="1"/>
          </p:cNvSpPr>
          <p:nvPr>
            <p:ph type="sldNum" sz="quarter" idx="10"/>
          </p:nvPr>
        </p:nvSpPr>
        <p:spPr/>
        <p:txBody>
          <a:bodyPr/>
          <a:lstStyle/>
          <a:p>
            <a:fld id="{88CAD2DD-768A-4852-A45D-A5C98E88CA8E}" type="slidenum">
              <a:rPr lang="da-DK" smtClean="0"/>
              <a:t>5</a:t>
            </a:fld>
            <a:endParaRPr lang="da-DK"/>
          </a:p>
        </p:txBody>
      </p:sp>
    </p:spTree>
    <p:extLst>
      <p:ext uri="{BB962C8B-B14F-4D97-AF65-F5344CB8AC3E}">
        <p14:creationId xmlns:p14="http://schemas.microsoft.com/office/powerpoint/2010/main" val="3365046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Font typeface="Arial" panose="020B0604020202020204" pitchFamily="34" charset="0"/>
              <a:buNone/>
            </a:pPr>
            <a:r>
              <a:rPr lang="da-DK" baseline="0" dirty="0" smtClean="0"/>
              <a:t>* Ved systemer hvor systemejerskab er placeret andre steder end IT-drift, er det deres opgave at orientere herom.</a:t>
            </a:r>
          </a:p>
          <a:p>
            <a:pPr marL="0" indent="0">
              <a:buFont typeface="Arial" panose="020B0604020202020204" pitchFamily="34" charset="0"/>
              <a:buNone/>
            </a:pPr>
            <a:endParaRPr lang="da-DK" baseline="0" dirty="0" smtClean="0"/>
          </a:p>
          <a:p>
            <a:pPr marL="0" indent="0">
              <a:buFont typeface="Arial" panose="020B0604020202020204" pitchFamily="34" charset="0"/>
              <a:buNone/>
            </a:pPr>
            <a:endParaRPr lang="da-DK"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a-DK" baseline="0" dirty="0" smtClean="0"/>
          </a:p>
          <a:p>
            <a:pPr marL="171450" indent="-171450">
              <a:buFont typeface="Arial" panose="020B0604020202020204" pitchFamily="34" charset="0"/>
              <a:buChar char="•"/>
            </a:pPr>
            <a:endParaRPr lang="da-DK" dirty="0" smtClean="0"/>
          </a:p>
          <a:p>
            <a:pPr marL="171450" indent="-171450">
              <a:buFont typeface="Arial" panose="020B0604020202020204" pitchFamily="34" charset="0"/>
              <a:buChar char="•"/>
            </a:pPr>
            <a:endParaRPr lang="da-DK" dirty="0" smtClean="0"/>
          </a:p>
        </p:txBody>
      </p:sp>
      <p:sp>
        <p:nvSpPr>
          <p:cNvPr id="4" name="Pladsholder til slidenummer 3"/>
          <p:cNvSpPr>
            <a:spLocks noGrp="1"/>
          </p:cNvSpPr>
          <p:nvPr>
            <p:ph type="sldNum" sz="quarter" idx="10"/>
          </p:nvPr>
        </p:nvSpPr>
        <p:spPr/>
        <p:txBody>
          <a:bodyPr/>
          <a:lstStyle/>
          <a:p>
            <a:fld id="{88CAD2DD-768A-4852-A45D-A5C98E88CA8E}" type="slidenum">
              <a:rPr lang="da-DK" smtClean="0"/>
              <a:t>6</a:t>
            </a:fld>
            <a:endParaRPr lang="da-DK"/>
          </a:p>
        </p:txBody>
      </p:sp>
    </p:spTree>
    <p:extLst>
      <p:ext uri="{BB962C8B-B14F-4D97-AF65-F5344CB8AC3E}">
        <p14:creationId xmlns:p14="http://schemas.microsoft.com/office/powerpoint/2010/main" val="2545865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vises leverancemodel</a:t>
            </a:r>
            <a:r>
              <a:rPr lang="da-DK" baseline="0" dirty="0" smtClean="0"/>
              <a:t>len for, hvordan vi typisk går til et nyt procesønske. </a:t>
            </a:r>
            <a:endParaRPr lang="da-DK" dirty="0"/>
          </a:p>
        </p:txBody>
      </p:sp>
      <p:sp>
        <p:nvSpPr>
          <p:cNvPr id="4" name="Pladsholder til slidenummer 3"/>
          <p:cNvSpPr>
            <a:spLocks noGrp="1"/>
          </p:cNvSpPr>
          <p:nvPr>
            <p:ph type="sldNum" sz="quarter" idx="10"/>
          </p:nvPr>
        </p:nvSpPr>
        <p:spPr/>
        <p:txBody>
          <a:bodyPr/>
          <a:lstStyle/>
          <a:p>
            <a:fld id="{88CAD2DD-768A-4852-A45D-A5C98E88CA8E}" type="slidenum">
              <a:rPr lang="da-DK" smtClean="0"/>
              <a:t>8</a:t>
            </a:fld>
            <a:endParaRPr lang="da-DK" dirty="0"/>
          </a:p>
        </p:txBody>
      </p:sp>
    </p:spTree>
    <p:extLst>
      <p:ext uri="{BB962C8B-B14F-4D97-AF65-F5344CB8AC3E}">
        <p14:creationId xmlns:p14="http://schemas.microsoft.com/office/powerpoint/2010/main" val="3980149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I</a:t>
            </a:r>
            <a:r>
              <a:rPr lang="da-DK" sz="1200" kern="1200" baseline="0" dirty="0" smtClean="0">
                <a:solidFill>
                  <a:schemeClr val="tx1"/>
                </a:solidFill>
                <a:effectLst/>
                <a:latin typeface="+mn-lt"/>
                <a:ea typeface="+mn-ea"/>
                <a:cs typeface="+mn-cs"/>
              </a:rPr>
              <a:t> forsøget på at imødekomme kerneområdernes diverse ønsker og behov, er det som vist i organisationsmodellen muligt at vælge mellem to forskellige </a:t>
            </a:r>
            <a:r>
              <a:rPr lang="da-DK" sz="1200" kern="1200" baseline="0" dirty="0" err="1" smtClean="0">
                <a:solidFill>
                  <a:schemeClr val="tx1"/>
                </a:solidFill>
                <a:effectLst/>
                <a:latin typeface="+mn-lt"/>
                <a:ea typeface="+mn-ea"/>
                <a:cs typeface="+mn-cs"/>
              </a:rPr>
              <a:t>setup</a:t>
            </a:r>
            <a:r>
              <a:rPr lang="da-DK" sz="1200" kern="1200" baseline="0" dirty="0" smtClean="0">
                <a:solidFill>
                  <a:schemeClr val="tx1"/>
                </a:solidFill>
                <a:effectLst/>
                <a:latin typeface="+mn-lt"/>
                <a:ea typeface="+mn-ea"/>
                <a:cs typeface="+mn-cs"/>
              </a:rPr>
              <a:t> i forholdet mellem den centrale RPA-enhed (COE) og kerneområdet. </a:t>
            </a:r>
          </a:p>
          <a:p>
            <a:endParaRPr lang="da-DK" sz="1200" kern="1200" baseline="0" dirty="0" smtClean="0">
              <a:solidFill>
                <a:schemeClr val="tx1"/>
              </a:solidFill>
              <a:effectLst/>
              <a:latin typeface="+mn-lt"/>
              <a:ea typeface="+mn-ea"/>
              <a:cs typeface="+mn-cs"/>
            </a:endParaRPr>
          </a:p>
          <a:p>
            <a:r>
              <a:rPr lang="da-DK" sz="1200" kern="1200" baseline="0" dirty="0" smtClean="0">
                <a:solidFill>
                  <a:schemeClr val="tx1"/>
                </a:solidFill>
                <a:effectLst/>
                <a:latin typeface="+mn-lt"/>
                <a:ea typeface="+mn-ea"/>
                <a:cs typeface="+mn-cs"/>
              </a:rPr>
              <a:t>Distinktionen lægger i samspillet mellem ressourcer og autonomi. I model A vælger man at gøre brug af den centrale RPA-enheds ressourcer og kompetencer, til fordel for at minimere sit eget ressourceforbrug. Ulempen herved kan være længere leveringstid samt lav grad af autonomi, i og med man indgår i en fælles pulje sammen med alle andre kerneområder som vælger samme model. </a:t>
            </a:r>
          </a:p>
          <a:p>
            <a:endParaRPr lang="da-DK" sz="1200" kern="1200" baseline="0" dirty="0" smtClean="0">
              <a:solidFill>
                <a:schemeClr val="tx1"/>
              </a:solidFill>
              <a:effectLst/>
              <a:latin typeface="+mn-lt"/>
              <a:ea typeface="+mn-ea"/>
              <a:cs typeface="+mn-cs"/>
            </a:endParaRPr>
          </a:p>
          <a:p>
            <a:r>
              <a:rPr lang="da-DK" sz="1200" kern="1200" baseline="0" dirty="0" smtClean="0">
                <a:solidFill>
                  <a:schemeClr val="tx1"/>
                </a:solidFill>
                <a:effectLst/>
                <a:latin typeface="+mn-lt"/>
                <a:ea typeface="+mn-ea"/>
                <a:cs typeface="+mn-cs"/>
              </a:rPr>
              <a:t>Model B går i sin kerne ud på det modsatte: Ved at ansætte sine egne ressourcer til proceskortlægning, RPA-drift med mere, sikrer man sig selv en høj grad af autonomi og selvbestemmelse over ressourceforbrug, som bl.a. kan bruges til at sikre korte leveringstider på digitale medarbejdere. </a:t>
            </a:r>
          </a:p>
          <a:p>
            <a:endParaRPr lang="da-DK" sz="1200" kern="1200" baseline="0" dirty="0" smtClean="0">
              <a:solidFill>
                <a:schemeClr val="tx1"/>
              </a:solidFill>
              <a:effectLst/>
              <a:latin typeface="+mn-lt"/>
              <a:ea typeface="+mn-ea"/>
              <a:cs typeface="+mn-cs"/>
            </a:endParaRPr>
          </a:p>
          <a:p>
            <a:r>
              <a:rPr lang="da-DK" sz="1200" kern="1200" baseline="0" dirty="0" smtClean="0">
                <a:solidFill>
                  <a:schemeClr val="tx1"/>
                </a:solidFill>
                <a:effectLst/>
                <a:latin typeface="+mn-lt"/>
                <a:ea typeface="+mn-ea"/>
                <a:cs typeface="+mn-cs"/>
              </a:rPr>
              <a:t>De to modeller uddybes ovenfor i relation til diverse leverancer i løbet af en proces’ levetid.</a:t>
            </a:r>
          </a:p>
          <a:p>
            <a:endParaRPr lang="da-DK" sz="1200" kern="1200" baseline="0" dirty="0" smtClean="0">
              <a:solidFill>
                <a:schemeClr val="tx1"/>
              </a:solidFill>
              <a:effectLst/>
              <a:latin typeface="+mn-lt"/>
              <a:ea typeface="+mn-ea"/>
              <a:cs typeface="+mn-cs"/>
            </a:endParaRPr>
          </a:p>
          <a:p>
            <a:endParaRPr lang="da-DK" dirty="0"/>
          </a:p>
        </p:txBody>
      </p:sp>
      <p:sp>
        <p:nvSpPr>
          <p:cNvPr id="4" name="Pladsholder til slidenummer 3"/>
          <p:cNvSpPr>
            <a:spLocks noGrp="1"/>
          </p:cNvSpPr>
          <p:nvPr>
            <p:ph type="sldNum" sz="quarter" idx="10"/>
          </p:nvPr>
        </p:nvSpPr>
        <p:spPr/>
        <p:txBody>
          <a:bodyPr/>
          <a:lstStyle/>
          <a:p>
            <a:fld id="{88CAD2DD-768A-4852-A45D-A5C98E88CA8E}" type="slidenum">
              <a:rPr lang="da-DK" smtClean="0"/>
              <a:t>9</a:t>
            </a:fld>
            <a:endParaRPr lang="da-DK"/>
          </a:p>
        </p:txBody>
      </p:sp>
    </p:spTree>
    <p:extLst>
      <p:ext uri="{BB962C8B-B14F-4D97-AF65-F5344CB8AC3E}">
        <p14:creationId xmlns:p14="http://schemas.microsoft.com/office/powerpoint/2010/main" val="2119928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smtClean="0">
                <a:solidFill>
                  <a:schemeClr val="tx1"/>
                </a:solidFill>
                <a:effectLst/>
                <a:latin typeface="+mn-lt"/>
                <a:ea typeface="+mn-ea"/>
                <a:cs typeface="+mn-cs"/>
              </a:rPr>
              <a:t>Før vi overhovedet definerer, hvad der i vores værktøjskasse kan indfri de konkrete behov, skal følgende betingelser være til stede:</a:t>
            </a:r>
          </a:p>
          <a:p>
            <a:pPr lvl="0"/>
            <a:r>
              <a:rPr lang="da-DK" sz="1200" kern="1200" dirty="0" smtClean="0">
                <a:solidFill>
                  <a:schemeClr val="tx1"/>
                </a:solidFill>
                <a:effectLst/>
                <a:latin typeface="+mn-lt"/>
                <a:ea typeface="+mn-ea"/>
                <a:cs typeface="+mn-cs"/>
              </a:rPr>
              <a:t>Ingen eksisterende funktionalitet eller tilkøb, herunder systemer, moduler, integrationer eller snitflader, kan indenfor rimelighedens grænse løfte opgaven. </a:t>
            </a:r>
          </a:p>
          <a:p>
            <a:pPr lvl="0"/>
            <a:r>
              <a:rPr lang="da-DK" sz="1200" kern="1200" dirty="0" smtClean="0">
                <a:solidFill>
                  <a:schemeClr val="tx1"/>
                </a:solidFill>
                <a:effectLst/>
                <a:latin typeface="+mn-lt"/>
                <a:ea typeface="+mn-ea"/>
                <a:cs typeface="+mn-cs"/>
              </a:rPr>
              <a:t>Ingen af de data eller IT-systemer, som kan tænkes at danne fundamentet for en ny løsning, står til udfasning (medmindre løsningen er et svar på udfasningen). </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Når vi skal definere løsningens metode og teknologivalg, afhænger dette i sidste ende af processen samt datas beskaffenhed. Hvis ikke proces og data egner sig til de værktøjer vi har til rådighed, kan vi ikke udvikle en pålidelig og værdiskabende optimering. Hvis en gangbar løsning derimod identificeres, foretages en værdivurdering af løsningen for at afgøre, om den er værd at gå videre med. Værdivurderingen foretages i overensstemmelse med screeningsmodellen</a:t>
            </a:r>
            <a:r>
              <a:rPr lang="da-DK" sz="1200" kern="1200" baseline="0" dirty="0" smtClean="0">
                <a:solidFill>
                  <a:schemeClr val="tx1"/>
                </a:solidFill>
                <a:effectLst/>
                <a:latin typeface="+mn-lt"/>
                <a:ea typeface="+mn-ea"/>
                <a:cs typeface="+mn-cs"/>
              </a:rPr>
              <a:t> ovenfor</a:t>
            </a:r>
            <a:r>
              <a:rPr lang="da-DK" sz="1200" kern="1200" dirty="0" smtClean="0">
                <a:solidFill>
                  <a:schemeClr val="tx1"/>
                </a:solidFill>
                <a:effectLst/>
                <a:latin typeface="+mn-lt"/>
                <a:ea typeface="+mn-ea"/>
                <a:cs typeface="+mn-cs"/>
              </a:rPr>
              <a:t>. </a:t>
            </a:r>
            <a:r>
              <a:rPr lang="da-DK" sz="1200" b="1" kern="1200" dirty="0" smtClean="0">
                <a:solidFill>
                  <a:schemeClr val="tx1"/>
                </a:solidFill>
                <a:effectLst/>
                <a:latin typeface="+mn-lt"/>
                <a:ea typeface="+mn-ea"/>
                <a:cs typeface="+mn-cs"/>
              </a:rPr>
              <a:t>Kun løsninger med en ROI-score på &lt;0,5 kan komme i betragtning til udvikling.</a:t>
            </a:r>
            <a:r>
              <a:rPr lang="da-DK" sz="1200" kern="1200" dirty="0" smtClean="0">
                <a:solidFill>
                  <a:schemeClr val="tx1"/>
                </a:solidFill>
                <a:effectLst/>
                <a:latin typeface="+mn-lt"/>
                <a:ea typeface="+mn-ea"/>
                <a:cs typeface="+mn-cs"/>
              </a:rPr>
              <a:t> For alle de løsninger der godkendes gælder princippet: jo bedre værdivurdering, jo højere prioritet. </a:t>
            </a:r>
          </a:p>
          <a:p>
            <a:endParaRPr lang="da-DK" sz="1200" kern="1200" dirty="0" smtClean="0">
              <a:solidFill>
                <a:schemeClr val="tx1"/>
              </a:solidFill>
              <a:effectLst/>
              <a:latin typeface="+mn-lt"/>
              <a:ea typeface="+mn-ea"/>
              <a:cs typeface="+mn-cs"/>
            </a:endParaRPr>
          </a:p>
          <a:p>
            <a:endParaRPr lang="da-DK" dirty="0"/>
          </a:p>
        </p:txBody>
      </p:sp>
      <p:sp>
        <p:nvSpPr>
          <p:cNvPr id="4" name="Pladsholder til slidenummer 3"/>
          <p:cNvSpPr>
            <a:spLocks noGrp="1"/>
          </p:cNvSpPr>
          <p:nvPr>
            <p:ph type="sldNum" sz="quarter" idx="10"/>
          </p:nvPr>
        </p:nvSpPr>
        <p:spPr/>
        <p:txBody>
          <a:bodyPr/>
          <a:lstStyle/>
          <a:p>
            <a:fld id="{88CAD2DD-768A-4852-A45D-A5C98E88CA8E}" type="slidenum">
              <a:rPr lang="da-DK" smtClean="0"/>
              <a:t>11</a:t>
            </a:fld>
            <a:endParaRPr lang="da-DK" dirty="0"/>
          </a:p>
        </p:txBody>
      </p:sp>
    </p:spTree>
    <p:extLst>
      <p:ext uri="{BB962C8B-B14F-4D97-AF65-F5344CB8AC3E}">
        <p14:creationId xmlns:p14="http://schemas.microsoft.com/office/powerpoint/2010/main" val="2744981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914400" y="1628776"/>
            <a:ext cx="10363200" cy="1470025"/>
          </a:xfrm>
        </p:spPr>
        <p:txBody>
          <a:bodyPr/>
          <a:lstStyle>
            <a:lvl1pPr>
              <a:defRPr sz="4000"/>
            </a:lvl1pPr>
          </a:lstStyle>
          <a:p>
            <a:r>
              <a:rPr lang="da-DK" smtClean="0"/>
              <a:t>Klik for at redigere i master</a:t>
            </a:r>
            <a:endParaRPr lang="da-DK" dirty="0"/>
          </a:p>
        </p:txBody>
      </p:sp>
      <p:sp>
        <p:nvSpPr>
          <p:cNvPr id="3076" name="Rectangle 4"/>
          <p:cNvSpPr>
            <a:spLocks noGrp="1" noChangeArrowheads="1"/>
          </p:cNvSpPr>
          <p:nvPr>
            <p:ph type="subTitle" idx="1"/>
          </p:nvPr>
        </p:nvSpPr>
        <p:spPr>
          <a:xfrm>
            <a:off x="1828800" y="3644901"/>
            <a:ext cx="8534400" cy="1439863"/>
          </a:xfrm>
        </p:spPr>
        <p:txBody>
          <a:bodyPr/>
          <a:lstStyle>
            <a:lvl1pPr marL="0" indent="0" algn="ctr">
              <a:buFontTx/>
              <a:buNone/>
              <a:defRPr/>
            </a:lvl1pPr>
          </a:lstStyle>
          <a:p>
            <a:r>
              <a:rPr lang="da-DK" smtClean="0"/>
              <a:t>Klik for at redigere undertiteltypografien i masteren</a:t>
            </a:r>
            <a:endParaRPr lang="da-DK" dirty="0"/>
          </a:p>
        </p:txBody>
      </p:sp>
      <p:pic>
        <p:nvPicPr>
          <p:cNvPr id="2" name="Billede 1" descr="Logo" title="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62279" y="738000"/>
            <a:ext cx="2300801" cy="766934"/>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9"/>
          <p:cNvSpPr>
            <a:spLocks noGrp="1" noChangeArrowheads="1"/>
          </p:cNvSpPr>
          <p:nvPr>
            <p:ph type="sldNum" sz="quarter" idx="10"/>
          </p:nvPr>
        </p:nvSpPr>
        <p:spPr>
          <a:ln/>
        </p:spPr>
        <p:txBody>
          <a:bodyPr/>
          <a:lstStyle>
            <a:lvl1pPr>
              <a:defRPr/>
            </a:lvl1pPr>
          </a:lstStyle>
          <a:p>
            <a:pPr>
              <a:defRPr/>
            </a:pPr>
            <a:fld id="{D9053D4A-D465-4CA7-ABF4-4E723EB65A4A}" type="slidenum">
              <a:rPr lang="da-DK"/>
              <a:pPr>
                <a:defRPr/>
              </a:pPr>
              <a:t>‹nr.›</a:t>
            </a:fld>
            <a:endParaRPr lang="da-DK" dirty="0"/>
          </a:p>
        </p:txBody>
      </p:sp>
      <p:pic>
        <p:nvPicPr>
          <p:cNvPr id="5" name="Billede 4"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Rediger typografien i masterens</a:t>
            </a:r>
          </a:p>
        </p:txBody>
      </p:sp>
      <p:sp>
        <p:nvSpPr>
          <p:cNvPr id="4" name="Rectangle 9"/>
          <p:cNvSpPr>
            <a:spLocks noGrp="1" noChangeArrowheads="1"/>
          </p:cNvSpPr>
          <p:nvPr>
            <p:ph type="sldNum" sz="quarter" idx="10"/>
          </p:nvPr>
        </p:nvSpPr>
        <p:spPr>
          <a:ln/>
        </p:spPr>
        <p:txBody>
          <a:bodyPr/>
          <a:lstStyle>
            <a:lvl1pPr>
              <a:defRPr/>
            </a:lvl1pPr>
          </a:lstStyle>
          <a:p>
            <a:pPr>
              <a:defRPr/>
            </a:pPr>
            <a:fld id="{84AEDCCF-DFD9-4745-80CE-2E1D44F2AEAE}" type="slidenum">
              <a:rPr lang="da-DK"/>
              <a:pPr>
                <a:defRPr/>
              </a:pPr>
              <a:t>‹nr.›</a:t>
            </a:fld>
            <a:endParaRPr lang="da-DK" dirty="0"/>
          </a:p>
        </p:txBody>
      </p:sp>
      <p:pic>
        <p:nvPicPr>
          <p:cNvPr id="5" name="Billede 4"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609600" y="19986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97600" y="19986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9"/>
          <p:cNvSpPr>
            <a:spLocks noGrp="1" noChangeArrowheads="1"/>
          </p:cNvSpPr>
          <p:nvPr>
            <p:ph type="sldNum" sz="quarter" idx="10"/>
          </p:nvPr>
        </p:nvSpPr>
        <p:spPr>
          <a:ln/>
        </p:spPr>
        <p:txBody>
          <a:bodyPr/>
          <a:lstStyle>
            <a:lvl1pPr>
              <a:defRPr/>
            </a:lvl1pPr>
          </a:lstStyle>
          <a:p>
            <a:pPr>
              <a:defRPr/>
            </a:pPr>
            <a:fld id="{924E5D2D-1EBA-42F7-953E-4EFF84741ABC}" type="slidenum">
              <a:rPr lang="da-DK"/>
              <a:pPr>
                <a:defRPr/>
              </a:pPr>
              <a:t>‹nr.›</a:t>
            </a:fld>
            <a:endParaRPr lang="da-DK" dirty="0"/>
          </a:p>
        </p:txBody>
      </p:sp>
      <p:pic>
        <p:nvPicPr>
          <p:cNvPr id="6" name="Billede 5"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9"/>
          <p:cNvSpPr>
            <a:spLocks noGrp="1" noChangeArrowheads="1"/>
          </p:cNvSpPr>
          <p:nvPr>
            <p:ph type="sldNum" sz="quarter" idx="10"/>
          </p:nvPr>
        </p:nvSpPr>
        <p:spPr>
          <a:ln/>
        </p:spPr>
        <p:txBody>
          <a:bodyPr/>
          <a:lstStyle>
            <a:lvl1pPr>
              <a:defRPr/>
            </a:lvl1pPr>
          </a:lstStyle>
          <a:p>
            <a:pPr>
              <a:defRPr/>
            </a:pPr>
            <a:fld id="{411B3E78-EB64-467E-ABBC-B043BEC731F5}" type="slidenum">
              <a:rPr lang="da-DK"/>
              <a:pPr>
                <a:defRPr/>
              </a:pPr>
              <a:t>‹nr.›</a:t>
            </a:fld>
            <a:endParaRPr lang="da-DK" dirty="0"/>
          </a:p>
        </p:txBody>
      </p:sp>
      <p:pic>
        <p:nvPicPr>
          <p:cNvPr id="8" name="Billede 7"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9"/>
          <p:cNvSpPr>
            <a:spLocks noGrp="1" noChangeArrowheads="1"/>
          </p:cNvSpPr>
          <p:nvPr>
            <p:ph type="sldNum" sz="quarter" idx="10"/>
          </p:nvPr>
        </p:nvSpPr>
        <p:spPr>
          <a:ln/>
        </p:spPr>
        <p:txBody>
          <a:bodyPr/>
          <a:lstStyle>
            <a:lvl1pPr>
              <a:defRPr/>
            </a:lvl1pPr>
          </a:lstStyle>
          <a:p>
            <a:pPr>
              <a:defRPr/>
            </a:pPr>
            <a:fld id="{E59654C5-B318-4C1A-AEB7-0A368D6C747B}" type="slidenum">
              <a:rPr lang="da-DK"/>
              <a:pPr>
                <a:defRPr/>
              </a:pPr>
              <a:t>‹nr.›</a:t>
            </a:fld>
            <a:endParaRPr lang="da-DK" dirty="0"/>
          </a:p>
        </p:txBody>
      </p:sp>
      <p:pic>
        <p:nvPicPr>
          <p:cNvPr id="4" name="Billede 3"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308F4084-5453-4B9A-ACE7-5559176013A8}" type="slidenum">
              <a:rPr lang="da-DK"/>
              <a:pPr>
                <a:defRPr/>
              </a:pPr>
              <a:t>‹nr.›</a:t>
            </a:fld>
            <a:endParaRPr lang="da-DK" dirty="0"/>
          </a:p>
        </p:txBody>
      </p:sp>
      <p:pic>
        <p:nvPicPr>
          <p:cNvPr id="3" name="Billede 2"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Rectangle 9"/>
          <p:cNvSpPr>
            <a:spLocks noGrp="1" noChangeArrowheads="1"/>
          </p:cNvSpPr>
          <p:nvPr>
            <p:ph type="sldNum" sz="quarter" idx="10"/>
          </p:nvPr>
        </p:nvSpPr>
        <p:spPr>
          <a:ln/>
        </p:spPr>
        <p:txBody>
          <a:bodyPr/>
          <a:lstStyle>
            <a:lvl1pPr>
              <a:defRPr/>
            </a:lvl1pPr>
          </a:lstStyle>
          <a:p>
            <a:pPr>
              <a:defRPr/>
            </a:pPr>
            <a:fld id="{BF1549F2-E5FC-4795-BB49-D5F3BFA41330}" type="slidenum">
              <a:rPr lang="da-DK"/>
              <a:pPr>
                <a:defRPr/>
              </a:pPr>
              <a:t>‹nr.›</a:t>
            </a:fld>
            <a:endParaRPr lang="da-DK" dirty="0"/>
          </a:p>
        </p:txBody>
      </p:sp>
      <p:pic>
        <p:nvPicPr>
          <p:cNvPr id="6" name="Billede 5"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dirty="0" smtClean="0"/>
              <a:t>Klik på ikonet for at tilføje et billede</a:t>
            </a:r>
          </a:p>
        </p:txBody>
      </p:sp>
      <p:sp>
        <p:nvSpPr>
          <p:cNvPr id="4" name="Pladsholder til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5" name="Rectangle 9"/>
          <p:cNvSpPr>
            <a:spLocks noGrp="1" noChangeArrowheads="1"/>
          </p:cNvSpPr>
          <p:nvPr>
            <p:ph type="sldNum" sz="quarter" idx="10"/>
          </p:nvPr>
        </p:nvSpPr>
        <p:spPr>
          <a:ln/>
        </p:spPr>
        <p:txBody>
          <a:bodyPr/>
          <a:lstStyle>
            <a:lvl1pPr>
              <a:defRPr/>
            </a:lvl1pPr>
          </a:lstStyle>
          <a:p>
            <a:pPr>
              <a:defRPr/>
            </a:pPr>
            <a:fld id="{2405B25C-5C6A-4BAE-9029-6877EB788574}" type="slidenum">
              <a:rPr lang="da-DK"/>
              <a:pPr>
                <a:defRPr/>
              </a:pPr>
              <a:t>‹nr.›</a:t>
            </a:fld>
            <a:endParaRPr lang="da-DK" dirty="0"/>
          </a:p>
        </p:txBody>
      </p:sp>
      <p:pic>
        <p:nvPicPr>
          <p:cNvPr id="6" name="Billede 5" descr="Logo" titl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70839" y="648001"/>
            <a:ext cx="1450641" cy="48216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814917" y="47625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9" name="Rectangle 3"/>
          <p:cNvSpPr>
            <a:spLocks noGrp="1" noChangeArrowheads="1"/>
          </p:cNvSpPr>
          <p:nvPr>
            <p:ph type="body" idx="1"/>
          </p:nvPr>
        </p:nvSpPr>
        <p:spPr bwMode="auto">
          <a:xfrm>
            <a:off x="609600" y="19986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33" name="Rectangle 9"/>
          <p:cNvSpPr>
            <a:spLocks noGrp="1" noChangeArrowheads="1"/>
          </p:cNvSpPr>
          <p:nvPr>
            <p:ph type="sldNum" sz="quarter" idx="4"/>
          </p:nvPr>
        </p:nvSpPr>
        <p:spPr bwMode="auto">
          <a:xfrm>
            <a:off x="11616267" y="6237289"/>
            <a:ext cx="719667" cy="287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smtClean="0">
                <a:latin typeface="+mn-lt"/>
              </a:defRPr>
            </a:lvl1pPr>
          </a:lstStyle>
          <a:p>
            <a:pPr>
              <a:defRPr/>
            </a:pPr>
            <a:fld id="{32AF0018-982B-4079-A243-B3551604B36C}" type="slidenum">
              <a:rPr lang="da-DK"/>
              <a:pPr>
                <a:defRPr/>
              </a:pPr>
              <a:t>‹nr.›</a:t>
            </a:fld>
            <a:endParaRPr lang="da-DK" dirty="0"/>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timing>
    <p:tnLst>
      <p:par>
        <p:cTn id="1" dur="indefinite" restart="never" nodeType="tmRoot"/>
      </p:par>
    </p:tnLst>
  </p:timing>
  <p:txStyles>
    <p:titleStyle>
      <a:lvl1pPr algn="ctr" rtl="0" eaLnBrk="1" fontAlgn="base" hangingPunct="1">
        <a:spcBef>
          <a:spcPct val="0"/>
        </a:spcBef>
        <a:spcAft>
          <a:spcPct val="0"/>
        </a:spcAft>
        <a:defRPr sz="3200">
          <a:solidFill>
            <a:srgbClr val="0071E2"/>
          </a:solidFill>
          <a:latin typeface="+mj-lt"/>
          <a:ea typeface="+mj-ea"/>
          <a:cs typeface="+mj-cs"/>
        </a:defRPr>
      </a:lvl1pPr>
      <a:lvl2pPr algn="ctr" rtl="0" eaLnBrk="1" fontAlgn="base" hangingPunct="1">
        <a:spcBef>
          <a:spcPct val="0"/>
        </a:spcBef>
        <a:spcAft>
          <a:spcPct val="0"/>
        </a:spcAft>
        <a:defRPr sz="3200">
          <a:solidFill>
            <a:srgbClr val="0071E2"/>
          </a:solidFill>
          <a:latin typeface="Verdana" pitchFamily="34" charset="0"/>
        </a:defRPr>
      </a:lvl2pPr>
      <a:lvl3pPr algn="ctr" rtl="0" eaLnBrk="1" fontAlgn="base" hangingPunct="1">
        <a:spcBef>
          <a:spcPct val="0"/>
        </a:spcBef>
        <a:spcAft>
          <a:spcPct val="0"/>
        </a:spcAft>
        <a:defRPr sz="3200">
          <a:solidFill>
            <a:srgbClr val="0071E2"/>
          </a:solidFill>
          <a:latin typeface="Verdana" pitchFamily="34" charset="0"/>
        </a:defRPr>
      </a:lvl3pPr>
      <a:lvl4pPr algn="ctr" rtl="0" eaLnBrk="1" fontAlgn="base" hangingPunct="1">
        <a:spcBef>
          <a:spcPct val="0"/>
        </a:spcBef>
        <a:spcAft>
          <a:spcPct val="0"/>
        </a:spcAft>
        <a:defRPr sz="3200">
          <a:solidFill>
            <a:srgbClr val="0071E2"/>
          </a:solidFill>
          <a:latin typeface="Verdana" pitchFamily="34" charset="0"/>
        </a:defRPr>
      </a:lvl4pPr>
      <a:lvl5pPr algn="ctr" rtl="0" eaLnBrk="1" fontAlgn="base" hangingPunct="1">
        <a:spcBef>
          <a:spcPct val="0"/>
        </a:spcBef>
        <a:spcAft>
          <a:spcPct val="0"/>
        </a:spcAft>
        <a:defRPr sz="3200">
          <a:solidFill>
            <a:srgbClr val="0071E2"/>
          </a:solidFill>
          <a:latin typeface="Verdana" pitchFamily="34" charset="0"/>
        </a:defRPr>
      </a:lvl5pPr>
      <a:lvl6pPr marL="457200" algn="ctr" rtl="0" eaLnBrk="1" fontAlgn="base" hangingPunct="1">
        <a:spcBef>
          <a:spcPct val="0"/>
        </a:spcBef>
        <a:spcAft>
          <a:spcPct val="0"/>
        </a:spcAft>
        <a:defRPr sz="3200">
          <a:solidFill>
            <a:srgbClr val="0071E2"/>
          </a:solidFill>
          <a:latin typeface="Verdana" pitchFamily="34" charset="0"/>
        </a:defRPr>
      </a:lvl6pPr>
      <a:lvl7pPr marL="914400" algn="ctr" rtl="0" eaLnBrk="1" fontAlgn="base" hangingPunct="1">
        <a:spcBef>
          <a:spcPct val="0"/>
        </a:spcBef>
        <a:spcAft>
          <a:spcPct val="0"/>
        </a:spcAft>
        <a:defRPr sz="3200">
          <a:solidFill>
            <a:srgbClr val="0071E2"/>
          </a:solidFill>
          <a:latin typeface="Verdana" pitchFamily="34" charset="0"/>
        </a:defRPr>
      </a:lvl7pPr>
      <a:lvl8pPr marL="1371600" algn="ctr" rtl="0" eaLnBrk="1" fontAlgn="base" hangingPunct="1">
        <a:spcBef>
          <a:spcPct val="0"/>
        </a:spcBef>
        <a:spcAft>
          <a:spcPct val="0"/>
        </a:spcAft>
        <a:defRPr sz="3200">
          <a:solidFill>
            <a:srgbClr val="0071E2"/>
          </a:solidFill>
          <a:latin typeface="Verdana" pitchFamily="34" charset="0"/>
        </a:defRPr>
      </a:lvl8pPr>
      <a:lvl9pPr marL="1828800" algn="ctr" rtl="0" eaLnBrk="1" fontAlgn="base" hangingPunct="1">
        <a:spcBef>
          <a:spcPct val="0"/>
        </a:spcBef>
        <a:spcAft>
          <a:spcPct val="0"/>
        </a:spcAft>
        <a:defRPr sz="3200">
          <a:solidFill>
            <a:srgbClr val="0071E2"/>
          </a:solidFill>
          <a:latin typeface="Verdana"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topdesk.aabenraa.dk/tas/public/ssp/content/serviceflow?unid=166745ef4f504824b96caf590745a397&amp;from=9b7e6e6a-eba8-4663-aa92-f9f421050eac"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3" Type="http://schemas.openxmlformats.org/officeDocument/2006/relationships/hyperlink" Target="https://aabenraa.dk/medarbejderportalen/hjaelp-til-alle/it-og-digitalisering/it-programmer/rpa-robotics-process-automation/ramme-og-regelsaet-samt-vaerktoejskas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14400" y="1916832"/>
            <a:ext cx="10363200" cy="1181969"/>
          </a:xfrm>
        </p:spPr>
        <p:txBody>
          <a:bodyPr/>
          <a:lstStyle/>
          <a:p>
            <a:r>
              <a:rPr lang="da-DK" dirty="0" smtClean="0"/>
              <a:t>Governance</a:t>
            </a:r>
            <a:endParaRPr lang="da-DK" sz="900" dirty="0">
              <a:solidFill>
                <a:schemeClr val="tx1"/>
              </a:solidFill>
            </a:endParaRPr>
          </a:p>
        </p:txBody>
      </p:sp>
      <p:sp>
        <p:nvSpPr>
          <p:cNvPr id="3" name="Undertitel 2"/>
          <p:cNvSpPr>
            <a:spLocks noGrp="1"/>
          </p:cNvSpPr>
          <p:nvPr>
            <p:ph type="subTitle" idx="1"/>
          </p:nvPr>
        </p:nvSpPr>
        <p:spPr>
          <a:xfrm>
            <a:off x="1828800" y="3645024"/>
            <a:ext cx="8534400" cy="1439740"/>
          </a:xfrm>
        </p:spPr>
        <p:txBody>
          <a:bodyPr/>
          <a:lstStyle/>
          <a:p>
            <a:r>
              <a:rPr lang="da-DK" sz="2000" dirty="0"/>
              <a:t>RPA - </a:t>
            </a:r>
            <a:r>
              <a:rPr lang="da-DK" sz="2000" i="1" dirty="0"/>
              <a:t>Robotic Process Automation</a:t>
            </a:r>
          </a:p>
        </p:txBody>
      </p:sp>
    </p:spTree>
    <p:extLst>
      <p:ext uri="{BB962C8B-B14F-4D97-AF65-F5344CB8AC3E}">
        <p14:creationId xmlns:p14="http://schemas.microsoft.com/office/powerpoint/2010/main" val="3284561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3</a:t>
            </a:r>
            <a:r>
              <a:rPr lang="da-DK" dirty="0" smtClean="0"/>
              <a:t>. Screeningsmodel til prioritering</a:t>
            </a:r>
            <a:endParaRPr lang="da-DK" dirty="0"/>
          </a:p>
        </p:txBody>
      </p:sp>
    </p:spTree>
    <p:extLst>
      <p:ext uri="{BB962C8B-B14F-4D97-AF65-F5344CB8AC3E}">
        <p14:creationId xmlns:p14="http://schemas.microsoft.com/office/powerpoint/2010/main" val="2448589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4917" y="96758"/>
            <a:ext cx="10972800" cy="1418920"/>
          </a:xfrm>
        </p:spPr>
        <p:txBody>
          <a:bodyPr/>
          <a:lstStyle/>
          <a:p>
            <a:r>
              <a:rPr lang="da-DK" dirty="0" smtClean="0"/>
              <a:t>Screeningsmodel til prioritering</a:t>
            </a:r>
            <a:endParaRPr lang="da-DK" dirty="0"/>
          </a:p>
        </p:txBody>
      </p:sp>
      <p:sp>
        <p:nvSpPr>
          <p:cNvPr id="18" name="Tekstfelt 17">
            <a:extLst>
              <a:ext uri="{FF2B5EF4-FFF2-40B4-BE49-F238E27FC236}">
                <a16:creationId xmlns:a16="http://schemas.microsoft.com/office/drawing/2014/main" id="{A815C8A9-DAD6-4426-A903-6D9B8B8DB7DB}"/>
              </a:ext>
            </a:extLst>
          </p:cNvPr>
          <p:cNvSpPr txBox="1"/>
          <p:nvPr/>
        </p:nvSpPr>
        <p:spPr>
          <a:xfrm>
            <a:off x="2442881" y="1534473"/>
            <a:ext cx="1689612" cy="235962"/>
          </a:xfrm>
          <a:prstGeom prst="rect">
            <a:avLst/>
          </a:prstGeom>
          <a:noFill/>
        </p:spPr>
        <p:txBody>
          <a:bodyPr wrap="square" lIns="0" tIns="0" rIns="0" bIns="0" rtlCol="0">
            <a:spAutoFit/>
          </a:bodyPr>
          <a:lstStyle/>
          <a:p>
            <a:pPr algn="ctr">
              <a:lnSpc>
                <a:spcPct val="111000"/>
              </a:lnSpc>
            </a:pPr>
            <a:r>
              <a:rPr lang="da-DK" sz="1500" b="1" dirty="0" smtClean="0"/>
              <a:t>Kvalitativ værdi</a:t>
            </a:r>
            <a:endParaRPr lang="da-DK" sz="1500" b="1" dirty="0"/>
          </a:p>
        </p:txBody>
      </p:sp>
      <p:sp>
        <p:nvSpPr>
          <p:cNvPr id="19" name="Tekstfelt 18">
            <a:extLst>
              <a:ext uri="{FF2B5EF4-FFF2-40B4-BE49-F238E27FC236}">
                <a16:creationId xmlns:a16="http://schemas.microsoft.com/office/drawing/2014/main" id="{D82B4B8D-BFD2-4087-810E-E318DEAED5FD}"/>
              </a:ext>
            </a:extLst>
          </p:cNvPr>
          <p:cNvSpPr txBox="1"/>
          <p:nvPr/>
        </p:nvSpPr>
        <p:spPr>
          <a:xfrm>
            <a:off x="8857430" y="5162722"/>
            <a:ext cx="1612520" cy="512448"/>
          </a:xfrm>
          <a:prstGeom prst="rect">
            <a:avLst/>
          </a:prstGeom>
          <a:noFill/>
        </p:spPr>
        <p:txBody>
          <a:bodyPr wrap="square" lIns="0" tIns="0" rIns="0" bIns="0" rtlCol="0">
            <a:spAutoFit/>
          </a:bodyPr>
          <a:lstStyle/>
          <a:p>
            <a:pPr algn="ctr">
              <a:lnSpc>
                <a:spcPct val="111000"/>
              </a:lnSpc>
            </a:pPr>
            <a:r>
              <a:rPr lang="da-DK" sz="1500" b="1" dirty="0" smtClean="0"/>
              <a:t>Kvantitativ værdi</a:t>
            </a:r>
          </a:p>
          <a:p>
            <a:pPr algn="ctr">
              <a:lnSpc>
                <a:spcPct val="111000"/>
              </a:lnSpc>
            </a:pPr>
            <a:r>
              <a:rPr lang="da-DK" sz="1500" b="1" dirty="0" smtClean="0"/>
              <a:t>(ROI)</a:t>
            </a:r>
          </a:p>
        </p:txBody>
      </p:sp>
      <p:sp>
        <p:nvSpPr>
          <p:cNvPr id="20" name="Tekstfelt 19">
            <a:extLst>
              <a:ext uri="{FF2B5EF4-FFF2-40B4-BE49-F238E27FC236}">
                <a16:creationId xmlns:a16="http://schemas.microsoft.com/office/drawing/2014/main" id="{D97F7119-C11C-4CA4-9F26-62A46F9F19D5}"/>
              </a:ext>
            </a:extLst>
          </p:cNvPr>
          <p:cNvSpPr txBox="1"/>
          <p:nvPr/>
        </p:nvSpPr>
        <p:spPr>
          <a:xfrm>
            <a:off x="3964601" y="5316450"/>
            <a:ext cx="716286" cy="204993"/>
          </a:xfrm>
          <a:prstGeom prst="rect">
            <a:avLst/>
          </a:prstGeom>
          <a:noFill/>
        </p:spPr>
        <p:txBody>
          <a:bodyPr wrap="square" lIns="0" tIns="0" rIns="0" bIns="0" rtlCol="0">
            <a:spAutoFit/>
          </a:bodyPr>
          <a:lstStyle/>
          <a:p>
            <a:pPr algn="ctr">
              <a:lnSpc>
                <a:spcPct val="111000"/>
              </a:lnSpc>
            </a:pPr>
            <a:r>
              <a:rPr lang="da-DK" sz="1200" b="1" dirty="0" smtClean="0"/>
              <a:t>Lav (&gt;0,5)</a:t>
            </a:r>
            <a:endParaRPr lang="da-DK" sz="1500" b="1" dirty="0"/>
          </a:p>
        </p:txBody>
      </p:sp>
      <p:sp>
        <p:nvSpPr>
          <p:cNvPr id="21" name="Tekstfelt 20">
            <a:extLst>
              <a:ext uri="{FF2B5EF4-FFF2-40B4-BE49-F238E27FC236}">
                <a16:creationId xmlns:a16="http://schemas.microsoft.com/office/drawing/2014/main" id="{8826BF80-4EB9-42F2-9D33-C0F6B397D816}"/>
              </a:ext>
            </a:extLst>
          </p:cNvPr>
          <p:cNvSpPr txBox="1"/>
          <p:nvPr/>
        </p:nvSpPr>
        <p:spPr>
          <a:xfrm>
            <a:off x="5331024" y="5316450"/>
            <a:ext cx="1173413" cy="204993"/>
          </a:xfrm>
          <a:prstGeom prst="rect">
            <a:avLst/>
          </a:prstGeom>
          <a:noFill/>
        </p:spPr>
        <p:txBody>
          <a:bodyPr wrap="square" lIns="0" tIns="0" rIns="0" bIns="0" rtlCol="0">
            <a:spAutoFit/>
          </a:bodyPr>
          <a:lstStyle/>
          <a:p>
            <a:pPr algn="ctr">
              <a:lnSpc>
                <a:spcPct val="111000"/>
              </a:lnSpc>
            </a:pPr>
            <a:r>
              <a:rPr lang="da-DK" sz="1200" b="1" dirty="0" smtClean="0"/>
              <a:t>Medium (0,5-2)</a:t>
            </a:r>
            <a:endParaRPr lang="da-DK" sz="1500" b="1" dirty="0"/>
          </a:p>
        </p:txBody>
      </p:sp>
      <p:sp>
        <p:nvSpPr>
          <p:cNvPr id="22" name="Tekstfelt 21">
            <a:extLst>
              <a:ext uri="{FF2B5EF4-FFF2-40B4-BE49-F238E27FC236}">
                <a16:creationId xmlns:a16="http://schemas.microsoft.com/office/drawing/2014/main" id="{A4A07F61-1738-415E-985C-568307CE721C}"/>
              </a:ext>
            </a:extLst>
          </p:cNvPr>
          <p:cNvSpPr txBox="1"/>
          <p:nvPr/>
        </p:nvSpPr>
        <p:spPr>
          <a:xfrm>
            <a:off x="7330238" y="5316450"/>
            <a:ext cx="647920" cy="204993"/>
          </a:xfrm>
          <a:prstGeom prst="rect">
            <a:avLst/>
          </a:prstGeom>
          <a:noFill/>
        </p:spPr>
        <p:txBody>
          <a:bodyPr wrap="square" lIns="0" tIns="0" rIns="0" bIns="0" rtlCol="0">
            <a:spAutoFit/>
          </a:bodyPr>
          <a:lstStyle/>
          <a:p>
            <a:pPr algn="ctr">
              <a:lnSpc>
                <a:spcPct val="111000"/>
              </a:lnSpc>
            </a:pPr>
            <a:r>
              <a:rPr lang="da-DK" sz="1200" b="1" dirty="0" smtClean="0"/>
              <a:t>Stor (2&lt;)</a:t>
            </a:r>
            <a:endParaRPr lang="da-DK" sz="1500" b="1" dirty="0"/>
          </a:p>
        </p:txBody>
      </p:sp>
      <p:sp>
        <p:nvSpPr>
          <p:cNvPr id="23" name="Tekstfelt 22">
            <a:extLst>
              <a:ext uri="{FF2B5EF4-FFF2-40B4-BE49-F238E27FC236}">
                <a16:creationId xmlns:a16="http://schemas.microsoft.com/office/drawing/2014/main" id="{1851E6F0-C038-4F4B-A337-1E6B1178A367}"/>
              </a:ext>
            </a:extLst>
          </p:cNvPr>
          <p:cNvSpPr txBox="1"/>
          <p:nvPr/>
        </p:nvSpPr>
        <p:spPr>
          <a:xfrm>
            <a:off x="2927958" y="4644689"/>
            <a:ext cx="359730" cy="188834"/>
          </a:xfrm>
          <a:prstGeom prst="rect">
            <a:avLst/>
          </a:prstGeom>
          <a:noFill/>
        </p:spPr>
        <p:txBody>
          <a:bodyPr wrap="square" lIns="0" tIns="0" rIns="0" bIns="0" rtlCol="0">
            <a:spAutoFit/>
          </a:bodyPr>
          <a:lstStyle/>
          <a:p>
            <a:pPr algn="ctr">
              <a:lnSpc>
                <a:spcPct val="111000"/>
              </a:lnSpc>
            </a:pPr>
            <a:r>
              <a:rPr lang="da-DK" sz="1200" b="1" dirty="0"/>
              <a:t>Lav</a:t>
            </a:r>
            <a:endParaRPr lang="da-DK" sz="1500" b="1" dirty="0"/>
          </a:p>
        </p:txBody>
      </p:sp>
      <p:sp>
        <p:nvSpPr>
          <p:cNvPr id="24" name="Tekstfelt 23">
            <a:extLst>
              <a:ext uri="{FF2B5EF4-FFF2-40B4-BE49-F238E27FC236}">
                <a16:creationId xmlns:a16="http://schemas.microsoft.com/office/drawing/2014/main" id="{B1CB9ECA-5E25-4835-8E8E-DB144651D747}"/>
              </a:ext>
            </a:extLst>
          </p:cNvPr>
          <p:cNvSpPr txBox="1"/>
          <p:nvPr/>
        </p:nvSpPr>
        <p:spPr>
          <a:xfrm>
            <a:off x="2635903" y="3527968"/>
            <a:ext cx="618357" cy="204993"/>
          </a:xfrm>
          <a:prstGeom prst="rect">
            <a:avLst/>
          </a:prstGeom>
          <a:noFill/>
        </p:spPr>
        <p:txBody>
          <a:bodyPr wrap="square" lIns="0" tIns="0" rIns="0" bIns="0" rtlCol="0">
            <a:spAutoFit/>
          </a:bodyPr>
          <a:lstStyle/>
          <a:p>
            <a:pPr algn="ctr">
              <a:lnSpc>
                <a:spcPct val="111000"/>
              </a:lnSpc>
            </a:pPr>
            <a:r>
              <a:rPr lang="da-DK" sz="1200" b="1" dirty="0" smtClean="0"/>
              <a:t>Medium</a:t>
            </a:r>
            <a:endParaRPr lang="da-DK" sz="1500" b="1" dirty="0"/>
          </a:p>
        </p:txBody>
      </p:sp>
      <p:sp>
        <p:nvSpPr>
          <p:cNvPr id="25" name="Tekstfelt 24">
            <a:extLst>
              <a:ext uri="{FF2B5EF4-FFF2-40B4-BE49-F238E27FC236}">
                <a16:creationId xmlns:a16="http://schemas.microsoft.com/office/drawing/2014/main" id="{60961F24-1B6E-4751-9D11-5110787B3255}"/>
              </a:ext>
            </a:extLst>
          </p:cNvPr>
          <p:cNvSpPr txBox="1"/>
          <p:nvPr/>
        </p:nvSpPr>
        <p:spPr>
          <a:xfrm>
            <a:off x="2837804" y="2427406"/>
            <a:ext cx="449883" cy="188834"/>
          </a:xfrm>
          <a:prstGeom prst="rect">
            <a:avLst/>
          </a:prstGeom>
          <a:noFill/>
        </p:spPr>
        <p:txBody>
          <a:bodyPr wrap="square" lIns="0" tIns="0" rIns="0" bIns="0" rtlCol="0">
            <a:spAutoFit/>
          </a:bodyPr>
          <a:lstStyle/>
          <a:p>
            <a:pPr algn="ctr">
              <a:lnSpc>
                <a:spcPct val="111000"/>
              </a:lnSpc>
            </a:pPr>
            <a:r>
              <a:rPr lang="da-DK" sz="1200" b="1" dirty="0" smtClean="0"/>
              <a:t>Stor</a:t>
            </a:r>
            <a:endParaRPr lang="da-DK" sz="1500" b="1" dirty="0"/>
          </a:p>
        </p:txBody>
      </p:sp>
      <p:sp>
        <p:nvSpPr>
          <p:cNvPr id="26" name="Tekstfelt 25">
            <a:extLst>
              <a:ext uri="{FF2B5EF4-FFF2-40B4-BE49-F238E27FC236}">
                <a16:creationId xmlns:a16="http://schemas.microsoft.com/office/drawing/2014/main" id="{00872696-7F09-48A9-8BDD-75CF3B49F140}"/>
              </a:ext>
            </a:extLst>
          </p:cNvPr>
          <p:cNvSpPr txBox="1"/>
          <p:nvPr/>
        </p:nvSpPr>
        <p:spPr>
          <a:xfrm>
            <a:off x="3287687" y="5766776"/>
            <a:ext cx="5367172" cy="819840"/>
          </a:xfrm>
          <a:prstGeom prst="rect">
            <a:avLst/>
          </a:prstGeom>
          <a:noFill/>
          <a:ln>
            <a:solidFill>
              <a:schemeClr val="tx1"/>
            </a:solidFill>
          </a:ln>
        </p:spPr>
        <p:txBody>
          <a:bodyPr wrap="square" lIns="36000" tIns="0" rIns="0" bIns="0" rtlCol="0">
            <a:spAutoFit/>
          </a:bodyPr>
          <a:lstStyle/>
          <a:p>
            <a:pPr>
              <a:lnSpc>
                <a:spcPct val="111000"/>
              </a:lnSpc>
            </a:pPr>
            <a:r>
              <a:rPr lang="da-DK" sz="800" dirty="0" smtClean="0"/>
              <a:t>Return of Investment (ROI) anvendes til </a:t>
            </a:r>
            <a:r>
              <a:rPr lang="da-DK" sz="800" dirty="0"/>
              <a:t>at </a:t>
            </a:r>
            <a:r>
              <a:rPr lang="da-DK" sz="800" dirty="0" smtClean="0"/>
              <a:t>evaluere om en forandring er </a:t>
            </a:r>
            <a:r>
              <a:rPr lang="da-DK" sz="800" dirty="0"/>
              <a:t>økonomisk levedygtig. </a:t>
            </a:r>
            <a:r>
              <a:rPr lang="da-DK" sz="800" dirty="0" smtClean="0"/>
              <a:t>I Aabenraa Kommune har vi udviklet vores egen </a:t>
            </a:r>
            <a:r>
              <a:rPr lang="da-DK" sz="800" b="1" dirty="0" smtClean="0"/>
              <a:t>ROI-værdi</a:t>
            </a:r>
            <a:r>
              <a:rPr lang="da-DK" sz="800" dirty="0" smtClean="0"/>
              <a:t> til at estimere, hvor mange gange den årlige ressourcefrigørelse overstiger etableringsomkostningerne. </a:t>
            </a:r>
            <a:r>
              <a:rPr lang="da-DK" sz="800" b="1" dirty="0" smtClean="0"/>
              <a:t>Jo højere jo bedre. Kun løsninger med en ROI-score på &lt;0,5 kommer i betragtning.</a:t>
            </a:r>
            <a:endParaRPr lang="da-DK" sz="800" b="1" dirty="0"/>
          </a:p>
          <a:p>
            <a:pPr>
              <a:lnSpc>
                <a:spcPct val="111000"/>
              </a:lnSpc>
            </a:pPr>
            <a:endParaRPr lang="da-DK" sz="800" dirty="0" smtClean="0"/>
          </a:p>
          <a:p>
            <a:pPr>
              <a:lnSpc>
                <a:spcPct val="111000"/>
              </a:lnSpc>
            </a:pPr>
            <a:r>
              <a:rPr lang="da-DK" sz="800" dirty="0" smtClean="0"/>
              <a:t>En ROI-værdi på 0,5 betyder, at de estimerede etableringsomkostninger er dobbelt så store som løsningens årlige ressourcefrigørelse. Det vil tage 2 år før processen begynder at give positivt afkast.</a:t>
            </a:r>
            <a:endParaRPr lang="da-DK" sz="800" b="1" dirty="0" smtClean="0"/>
          </a:p>
        </p:txBody>
      </p:sp>
      <p:sp>
        <p:nvSpPr>
          <p:cNvPr id="29" name="Tekstfelt 28">
            <a:extLst>
              <a:ext uri="{FF2B5EF4-FFF2-40B4-BE49-F238E27FC236}">
                <a16:creationId xmlns:a16="http://schemas.microsoft.com/office/drawing/2014/main" id="{842DF39D-8A8F-4092-BB8F-08A27F6C23DB}"/>
              </a:ext>
            </a:extLst>
          </p:cNvPr>
          <p:cNvSpPr txBox="1"/>
          <p:nvPr/>
        </p:nvSpPr>
        <p:spPr>
          <a:xfrm>
            <a:off x="127734" y="2000475"/>
            <a:ext cx="2428074" cy="4406656"/>
          </a:xfrm>
          <a:prstGeom prst="rect">
            <a:avLst/>
          </a:prstGeom>
          <a:noFill/>
          <a:ln>
            <a:solidFill>
              <a:schemeClr val="tx1"/>
            </a:solidFill>
          </a:ln>
        </p:spPr>
        <p:txBody>
          <a:bodyPr wrap="square" lIns="36000" tIns="0" rIns="0" bIns="0" rtlCol="0">
            <a:spAutoFit/>
          </a:bodyPr>
          <a:lstStyle/>
          <a:p>
            <a:pPr algn="ctr">
              <a:lnSpc>
                <a:spcPct val="111000"/>
              </a:lnSpc>
            </a:pPr>
            <a:r>
              <a:rPr lang="da-DK" sz="1000" b="1" dirty="0" smtClean="0"/>
              <a:t>Kvalitative bundlinjer: </a:t>
            </a:r>
          </a:p>
          <a:p>
            <a:pPr marL="171450" indent="-171450">
              <a:lnSpc>
                <a:spcPct val="111000"/>
              </a:lnSpc>
              <a:buFont typeface="Arial" panose="020B0604020202020204" pitchFamily="34" charset="0"/>
              <a:buChar char="•"/>
            </a:pPr>
            <a:endParaRPr lang="da-DK" sz="800" dirty="0" smtClean="0"/>
          </a:p>
          <a:p>
            <a:pPr>
              <a:lnSpc>
                <a:spcPct val="111000"/>
              </a:lnSpc>
            </a:pPr>
            <a:r>
              <a:rPr lang="da-DK" sz="800" dirty="0" smtClean="0"/>
              <a:t>Ressourcefrigørelse er sjældent den eneste årsag til at optimere. I screening og prioritering af procesønsker vurderes værdi ligeledes på, i hvor høj grad, der optimeres på følgende bundlinjer</a:t>
            </a:r>
          </a:p>
          <a:p>
            <a:pPr>
              <a:lnSpc>
                <a:spcPct val="111000"/>
              </a:lnSpc>
            </a:pPr>
            <a:endParaRPr lang="da-DK" sz="800" dirty="0" smtClean="0"/>
          </a:p>
          <a:p>
            <a:pPr>
              <a:lnSpc>
                <a:spcPct val="111000"/>
              </a:lnSpc>
            </a:pPr>
            <a:endParaRPr lang="da-DK" sz="800" dirty="0" smtClean="0"/>
          </a:p>
          <a:p>
            <a:pPr>
              <a:lnSpc>
                <a:spcPct val="111000"/>
              </a:lnSpc>
            </a:pPr>
            <a:r>
              <a:rPr lang="da-DK" sz="800" b="1" dirty="0"/>
              <a:t>-</a:t>
            </a:r>
            <a:r>
              <a:rPr lang="da-DK" sz="800" b="1" dirty="0" smtClean="0"/>
              <a:t> Kvalitetsforbedringer: </a:t>
            </a:r>
            <a:r>
              <a:rPr lang="da-DK" sz="800" dirty="0" smtClean="0"/>
              <a:t>reducering af fejl, større præcision, overholdelse af gældende regler og standarder. </a:t>
            </a:r>
          </a:p>
          <a:p>
            <a:pPr>
              <a:lnSpc>
                <a:spcPct val="111000"/>
              </a:lnSpc>
            </a:pPr>
            <a:endParaRPr lang="da-DK" sz="800" dirty="0" smtClean="0"/>
          </a:p>
          <a:p>
            <a:pPr>
              <a:lnSpc>
                <a:spcPct val="111000"/>
              </a:lnSpc>
            </a:pPr>
            <a:r>
              <a:rPr lang="da-DK" sz="800" b="1" dirty="0" smtClean="0"/>
              <a:t>- Medarbejdertilfredshed: </a:t>
            </a:r>
            <a:r>
              <a:rPr lang="da-DK" sz="800" dirty="0" smtClean="0"/>
              <a:t>arbejdsglæde, tid til mere meningsfulde opgaver.  </a:t>
            </a:r>
            <a:r>
              <a:rPr lang="da-DK" sz="800" b="1" dirty="0" smtClean="0"/>
              <a:t> </a:t>
            </a:r>
          </a:p>
          <a:p>
            <a:pPr marL="171450" indent="-171450">
              <a:lnSpc>
                <a:spcPct val="111000"/>
              </a:lnSpc>
              <a:buFont typeface="Arial" panose="020B0604020202020204" pitchFamily="34" charset="0"/>
              <a:buChar char="•"/>
            </a:pPr>
            <a:endParaRPr lang="da-DK" sz="800" dirty="0" smtClean="0"/>
          </a:p>
          <a:p>
            <a:pPr>
              <a:lnSpc>
                <a:spcPct val="111000"/>
              </a:lnSpc>
            </a:pPr>
            <a:r>
              <a:rPr lang="da-DK" sz="800" b="1" dirty="0" smtClean="0"/>
              <a:t>- Borgertilfredshed: </a:t>
            </a:r>
            <a:r>
              <a:rPr lang="da-DK" sz="800" dirty="0" smtClean="0"/>
              <a:t>bedre oplevelse af mødet med kommunen, eks. hurtigere svartider, hjælp, kommunikation. </a:t>
            </a:r>
            <a:endParaRPr lang="da-DK" sz="800" b="1" dirty="0" smtClean="0"/>
          </a:p>
          <a:p>
            <a:pPr>
              <a:lnSpc>
                <a:spcPct val="111000"/>
              </a:lnSpc>
            </a:pPr>
            <a:endParaRPr lang="da-DK" sz="800" dirty="0" smtClean="0"/>
          </a:p>
          <a:p>
            <a:pPr>
              <a:lnSpc>
                <a:spcPct val="111000"/>
              </a:lnSpc>
            </a:pPr>
            <a:r>
              <a:rPr lang="da-DK" sz="800" b="1" dirty="0" smtClean="0"/>
              <a:t>- Skalérbarhed: </a:t>
            </a:r>
            <a:r>
              <a:rPr lang="da-DK" sz="800" dirty="0" smtClean="0"/>
              <a:t>håndtering af store stigninger i arbejdsmængde, potentiale for udbredelse til andre opgaver, processer eller enheder. </a:t>
            </a:r>
            <a:endParaRPr lang="da-DK" sz="800" b="1" dirty="0" smtClean="0"/>
          </a:p>
          <a:p>
            <a:pPr>
              <a:lnSpc>
                <a:spcPct val="111000"/>
              </a:lnSpc>
            </a:pPr>
            <a:endParaRPr lang="da-DK" sz="800" dirty="0" smtClean="0"/>
          </a:p>
          <a:p>
            <a:pPr>
              <a:lnSpc>
                <a:spcPct val="111000"/>
              </a:lnSpc>
            </a:pPr>
            <a:r>
              <a:rPr lang="da-DK" sz="800" b="1" dirty="0" smtClean="0"/>
              <a:t>Politisk faktor: </a:t>
            </a:r>
            <a:r>
              <a:rPr lang="da-DK" sz="800" dirty="0" smtClean="0"/>
              <a:t>politiske ønsker eller beslutninger såvel som overordnede strategier og mål som påvirker vigtigheden af at optimere eller automatisere.</a:t>
            </a:r>
            <a:endParaRPr lang="da-DK" sz="800" b="1" dirty="0"/>
          </a:p>
          <a:p>
            <a:pPr>
              <a:lnSpc>
                <a:spcPct val="111000"/>
              </a:lnSpc>
            </a:pPr>
            <a:endParaRPr lang="da-DK" sz="800" b="1" dirty="0" smtClean="0"/>
          </a:p>
          <a:p>
            <a:pPr>
              <a:lnSpc>
                <a:spcPct val="111000"/>
              </a:lnSpc>
            </a:pPr>
            <a:r>
              <a:rPr lang="da-DK" sz="800" b="1" dirty="0" smtClean="0"/>
              <a:t>Påtrængenhed: </a:t>
            </a:r>
            <a:r>
              <a:rPr lang="da-DK" sz="800" dirty="0" smtClean="0"/>
              <a:t>et presserende behov for at opnå fordele, undgå konsekvenser inden for en given tidsramme gennem optimering eller automatisering, </a:t>
            </a:r>
            <a:endParaRPr lang="da-DK" sz="800" b="1" dirty="0" smtClean="0"/>
          </a:p>
          <a:p>
            <a:pPr>
              <a:lnSpc>
                <a:spcPct val="111000"/>
              </a:lnSpc>
            </a:pPr>
            <a:endParaRPr lang="da-DK" sz="800" dirty="0"/>
          </a:p>
        </p:txBody>
      </p:sp>
      <p:graphicFrame>
        <p:nvGraphicFramePr>
          <p:cNvPr id="46" name="Tabel 45"/>
          <p:cNvGraphicFramePr>
            <a:graphicFrameLocks noGrp="1"/>
          </p:cNvGraphicFramePr>
          <p:nvPr>
            <p:extLst>
              <p:ext uri="{D42A27DB-BD31-4B8C-83A1-F6EECF244321}">
                <p14:modId xmlns:p14="http://schemas.microsoft.com/office/powerpoint/2010/main" val="3864488655"/>
              </p:ext>
            </p:extLst>
          </p:nvPr>
        </p:nvGraphicFramePr>
        <p:xfrm>
          <a:off x="3287688" y="1979050"/>
          <a:ext cx="5367171" cy="3305499"/>
        </p:xfrm>
        <a:graphic>
          <a:graphicData uri="http://schemas.openxmlformats.org/drawingml/2006/table">
            <a:tbl>
              <a:tblPr firstRow="1" bandRow="1">
                <a:effectLst/>
                <a:tableStyleId>{5C22544A-7EE6-4342-B048-85BDC9FD1C3A}</a:tableStyleId>
              </a:tblPr>
              <a:tblGrid>
                <a:gridCol w="1789057">
                  <a:extLst>
                    <a:ext uri="{9D8B030D-6E8A-4147-A177-3AD203B41FA5}">
                      <a16:colId xmlns:a16="http://schemas.microsoft.com/office/drawing/2014/main" val="2007284068"/>
                    </a:ext>
                  </a:extLst>
                </a:gridCol>
                <a:gridCol w="1789057">
                  <a:extLst>
                    <a:ext uri="{9D8B030D-6E8A-4147-A177-3AD203B41FA5}">
                      <a16:colId xmlns:a16="http://schemas.microsoft.com/office/drawing/2014/main" val="2057298473"/>
                    </a:ext>
                  </a:extLst>
                </a:gridCol>
                <a:gridCol w="1789057">
                  <a:extLst>
                    <a:ext uri="{9D8B030D-6E8A-4147-A177-3AD203B41FA5}">
                      <a16:colId xmlns:a16="http://schemas.microsoft.com/office/drawing/2014/main" val="3252483719"/>
                    </a:ext>
                  </a:extLst>
                </a:gridCol>
              </a:tblGrid>
              <a:tr h="1101833">
                <a:tc>
                  <a:txBody>
                    <a:bodyPr/>
                    <a:lstStyle/>
                    <a:p>
                      <a:endParaRPr lang="da-DK"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50"/>
                    </a:solidFill>
                  </a:tcPr>
                </a:tc>
                <a:tc>
                  <a:txBody>
                    <a:bodyPr/>
                    <a:lstStyle/>
                    <a:p>
                      <a:endParaRPr lang="da-DK"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B050"/>
                    </a:solidFill>
                  </a:tcPr>
                </a:tc>
                <a:tc>
                  <a:txBody>
                    <a:bodyPr/>
                    <a:lstStyle/>
                    <a:p>
                      <a:endParaRPr lang="da-DK"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452113061"/>
                  </a:ext>
                </a:extLst>
              </a:tr>
              <a:tr h="1101833">
                <a:tc>
                  <a:txBody>
                    <a:bodyPr/>
                    <a:lstStyle/>
                    <a:p>
                      <a:endParaRPr lang="da-DK"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da-DK"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da-DK"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910770057"/>
                  </a:ext>
                </a:extLst>
              </a:tr>
              <a:tr h="1101833">
                <a:tc>
                  <a:txBody>
                    <a:bodyPr/>
                    <a:lstStyle/>
                    <a:p>
                      <a:endParaRPr lang="da-DK"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endParaRPr lang="da-DK"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00"/>
                    </a:solidFill>
                  </a:tcPr>
                </a:tc>
                <a:tc>
                  <a:txBody>
                    <a:bodyPr/>
                    <a:lstStyle/>
                    <a:p>
                      <a:endParaRPr lang="da-DK"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611478224"/>
                  </a:ext>
                </a:extLst>
              </a:tr>
            </a:tbl>
          </a:graphicData>
        </a:graphic>
      </p:graphicFrame>
      <p:cxnSp>
        <p:nvCxnSpPr>
          <p:cNvPr id="4" name="Lige pilforbindelse 3"/>
          <p:cNvCxnSpPr/>
          <p:nvPr/>
        </p:nvCxnSpPr>
        <p:spPr>
          <a:xfrm>
            <a:off x="3287687" y="5284549"/>
            <a:ext cx="5516273" cy="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27" name="Lige pilforbindelse 26"/>
          <p:cNvCxnSpPr/>
          <p:nvPr/>
        </p:nvCxnSpPr>
        <p:spPr>
          <a:xfrm flipV="1">
            <a:off x="3287687" y="1844824"/>
            <a:ext cx="0" cy="343972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32" name="Tekstfelt 31">
            <a:extLst>
              <a:ext uri="{FF2B5EF4-FFF2-40B4-BE49-F238E27FC236}">
                <a16:creationId xmlns:a16="http://schemas.microsoft.com/office/drawing/2014/main" id="{842DF39D-8A8F-4092-BB8F-08A27F6C23DB}"/>
              </a:ext>
            </a:extLst>
          </p:cNvPr>
          <p:cNvSpPr txBox="1"/>
          <p:nvPr/>
        </p:nvSpPr>
        <p:spPr>
          <a:xfrm>
            <a:off x="8803960" y="2000475"/>
            <a:ext cx="3196696" cy="1571392"/>
          </a:xfrm>
          <a:prstGeom prst="rect">
            <a:avLst/>
          </a:prstGeom>
          <a:noFill/>
          <a:ln>
            <a:solidFill>
              <a:schemeClr val="tx1"/>
            </a:solidFill>
          </a:ln>
        </p:spPr>
        <p:txBody>
          <a:bodyPr wrap="square" lIns="36000" tIns="0" rIns="0" bIns="0" rtlCol="0">
            <a:spAutoFit/>
          </a:bodyPr>
          <a:lstStyle/>
          <a:p>
            <a:pPr algn="ctr">
              <a:lnSpc>
                <a:spcPct val="111000"/>
              </a:lnSpc>
            </a:pPr>
            <a:r>
              <a:rPr lang="da-DK" sz="1000" b="1" dirty="0" smtClean="0"/>
              <a:t>Metode – ROI</a:t>
            </a:r>
          </a:p>
          <a:p>
            <a:pPr algn="l">
              <a:lnSpc>
                <a:spcPct val="111000"/>
              </a:lnSpc>
            </a:pPr>
            <a:endParaRPr lang="da-DK" sz="1000" b="1" dirty="0"/>
          </a:p>
          <a:p>
            <a:pPr algn="l">
              <a:lnSpc>
                <a:spcPct val="111000"/>
              </a:lnSpc>
            </a:pPr>
            <a:r>
              <a:rPr lang="da-DK" sz="800" b="1" dirty="0" smtClean="0"/>
              <a:t>ROI-værdi (RV): </a:t>
            </a:r>
            <a:r>
              <a:rPr lang="da-DK" sz="800" dirty="0" smtClean="0"/>
              <a:t>Årlig ressourcefrigørelse/Etableringsomkostninger</a:t>
            </a:r>
          </a:p>
          <a:p>
            <a:pPr algn="l">
              <a:lnSpc>
                <a:spcPct val="111000"/>
              </a:lnSpc>
            </a:pPr>
            <a:endParaRPr lang="da-DK" sz="800" dirty="0"/>
          </a:p>
          <a:p>
            <a:pPr algn="l">
              <a:lnSpc>
                <a:spcPct val="111000"/>
              </a:lnSpc>
            </a:pPr>
            <a:r>
              <a:rPr lang="da-DK" sz="800" b="1" dirty="0" smtClean="0"/>
              <a:t>Årlig ressourcefrigørelse (F): </a:t>
            </a:r>
            <a:r>
              <a:rPr lang="da-DK" sz="800" dirty="0" smtClean="0"/>
              <a:t>Ressourcer sparet pr. år efter idriftsættelse. Udregnes ved at trække ressourcer brugt på udførelse af proces EFTER idriftsættelse fra ressourcer det kræver at udføre den FØR. </a:t>
            </a:r>
            <a:r>
              <a:rPr lang="da-DK" sz="800" dirty="0"/>
              <a:t>O</a:t>
            </a:r>
            <a:r>
              <a:rPr lang="da-DK" sz="800" dirty="0" smtClean="0"/>
              <a:t>pgøres i timer (500 kr. = 1 time)  </a:t>
            </a:r>
          </a:p>
          <a:p>
            <a:pPr algn="l">
              <a:lnSpc>
                <a:spcPct val="111000"/>
              </a:lnSpc>
            </a:pPr>
            <a:r>
              <a:rPr lang="da-DK" sz="800" b="1" dirty="0" smtClean="0"/>
              <a:t>Etableringsomkostninger (O): </a:t>
            </a:r>
            <a:r>
              <a:rPr lang="da-DK" sz="800" dirty="0" smtClean="0"/>
              <a:t>Ressourcer brugt på kortlægning, udvikling, undervisning eller nyt hardware/software. Opgøres i timer (500 kr. = 1 time).</a:t>
            </a:r>
          </a:p>
        </p:txBody>
      </p:sp>
      <p:graphicFrame>
        <p:nvGraphicFramePr>
          <p:cNvPr id="33" name="Tabel 32"/>
          <p:cNvGraphicFramePr>
            <a:graphicFrameLocks noGrp="1"/>
          </p:cNvGraphicFramePr>
          <p:nvPr>
            <p:extLst>
              <p:ext uri="{D42A27DB-BD31-4B8C-83A1-F6EECF244321}">
                <p14:modId xmlns:p14="http://schemas.microsoft.com/office/powerpoint/2010/main" val="2623051065"/>
              </p:ext>
            </p:extLst>
          </p:nvPr>
        </p:nvGraphicFramePr>
        <p:xfrm>
          <a:off x="9430200" y="3883662"/>
          <a:ext cx="1944216" cy="1115196"/>
        </p:xfrm>
        <a:graphic>
          <a:graphicData uri="http://schemas.openxmlformats.org/drawingml/2006/table">
            <a:tbl>
              <a:tblPr>
                <a:tableStyleId>{073A0DAA-6AF3-43AB-8588-CEC1D06C72B9}</a:tableStyleId>
              </a:tblPr>
              <a:tblGrid>
                <a:gridCol w="1224136">
                  <a:extLst>
                    <a:ext uri="{9D8B030D-6E8A-4147-A177-3AD203B41FA5}">
                      <a16:colId xmlns:a16="http://schemas.microsoft.com/office/drawing/2014/main" val="2343444586"/>
                    </a:ext>
                  </a:extLst>
                </a:gridCol>
                <a:gridCol w="720080">
                  <a:extLst>
                    <a:ext uri="{9D8B030D-6E8A-4147-A177-3AD203B41FA5}">
                      <a16:colId xmlns:a16="http://schemas.microsoft.com/office/drawing/2014/main" val="4137730441"/>
                    </a:ext>
                  </a:extLst>
                </a:gridCol>
              </a:tblGrid>
              <a:tr h="268842">
                <a:tc gridSpan="2">
                  <a:txBody>
                    <a:bodyPr/>
                    <a:lstStyle/>
                    <a:p>
                      <a:pPr algn="ctr" fontAlgn="ctr"/>
                      <a:r>
                        <a:rPr lang="da-DK" sz="1000" b="1" i="0" u="none" strike="noStrike" dirty="0" smtClean="0">
                          <a:solidFill>
                            <a:srgbClr val="000000"/>
                          </a:solidFill>
                          <a:effectLst/>
                          <a:latin typeface="Arial" panose="020B0604020202020204" pitchFamily="34" charset="0"/>
                          <a:cs typeface="Arial" panose="020B0604020202020204" pitchFamily="34" charset="0"/>
                        </a:rPr>
                        <a:t>Eksempel </a:t>
                      </a:r>
                      <a:endParaRPr lang="da-DK" sz="10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hMerge="1">
                  <a:txBody>
                    <a:bodyPr/>
                    <a:lstStyle/>
                    <a:p>
                      <a:pPr algn="ctr" fontAlgn="ctr"/>
                      <a:endParaRPr lang="da-DK" sz="1050" b="1" u="none" strike="noStrike" dirty="0" smtClean="0">
                        <a:effectLst/>
                      </a:endParaRPr>
                    </a:p>
                  </a:txBody>
                  <a:tcPr marL="0" marR="0" marT="0" marB="0" anchor="ctr"/>
                </a:tc>
                <a:extLst>
                  <a:ext uri="{0D108BD9-81ED-4DB2-BD59-A6C34878D82A}">
                    <a16:rowId xmlns:a16="http://schemas.microsoft.com/office/drawing/2014/main" val="2861875537"/>
                  </a:ext>
                </a:extLst>
              </a:tr>
              <a:tr h="268842">
                <a:tc>
                  <a:txBody>
                    <a:bodyPr/>
                    <a:lstStyle/>
                    <a:p>
                      <a:pPr algn="l" fontAlgn="ctr"/>
                      <a:r>
                        <a:rPr lang="da-DK" sz="800" u="none" strike="noStrike" dirty="0" smtClean="0">
                          <a:effectLst/>
                          <a:latin typeface="Arial" panose="020B0604020202020204" pitchFamily="34" charset="0"/>
                          <a:cs typeface="Arial" panose="020B0604020202020204" pitchFamily="34" charset="0"/>
                        </a:rPr>
                        <a:t>Etableringsomkostninger</a:t>
                      </a:r>
                      <a:endParaRPr lang="da-DK"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da-DK" sz="800" u="none" strike="noStrike" dirty="0" smtClean="0">
                          <a:effectLst/>
                          <a:latin typeface="Arial" panose="020B0604020202020204" pitchFamily="34" charset="0"/>
                          <a:cs typeface="Arial" panose="020B0604020202020204" pitchFamily="34" charset="0"/>
                        </a:rPr>
                        <a:t>25,00</a:t>
                      </a:r>
                    </a:p>
                  </a:txBody>
                  <a:tcPr marL="0" marR="0" marT="0" marB="0" anchor="ctr"/>
                </a:tc>
                <a:extLst>
                  <a:ext uri="{0D108BD9-81ED-4DB2-BD59-A6C34878D82A}">
                    <a16:rowId xmlns:a16="http://schemas.microsoft.com/office/drawing/2014/main" val="3306146653"/>
                  </a:ext>
                </a:extLst>
              </a:tr>
              <a:tr h="199142">
                <a:tc>
                  <a:txBody>
                    <a:bodyPr/>
                    <a:lstStyle/>
                    <a:p>
                      <a:pPr algn="l" fontAlgn="ctr"/>
                      <a:r>
                        <a:rPr lang="da-DK" sz="800" b="0" i="0" u="none" strike="noStrike" dirty="0" smtClean="0">
                          <a:solidFill>
                            <a:schemeClr val="dk1"/>
                          </a:solidFill>
                          <a:effectLst/>
                          <a:latin typeface="Arial" panose="020B0604020202020204" pitchFamily="34" charset="0"/>
                          <a:cs typeface="Arial" panose="020B0604020202020204" pitchFamily="34" charset="0"/>
                        </a:rPr>
                        <a:t>Årlig</a:t>
                      </a:r>
                      <a:r>
                        <a:rPr lang="da-DK" sz="800" b="0" i="0" u="none" strike="noStrike" baseline="0" dirty="0" smtClean="0">
                          <a:solidFill>
                            <a:schemeClr val="dk1"/>
                          </a:solidFill>
                          <a:effectLst/>
                          <a:latin typeface="Arial" panose="020B0604020202020204" pitchFamily="34" charset="0"/>
                          <a:cs typeface="Arial" panose="020B0604020202020204" pitchFamily="34" charset="0"/>
                        </a:rPr>
                        <a:t> fortjeneste</a:t>
                      </a:r>
                      <a:endParaRPr lang="da-DK"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da-DK" sz="800" u="none" strike="noStrike" dirty="0" smtClean="0">
                          <a:effectLst/>
                          <a:latin typeface="Arial" panose="020B0604020202020204" pitchFamily="34" charset="0"/>
                          <a:cs typeface="Arial" panose="020B0604020202020204" pitchFamily="34" charset="0"/>
                        </a:rPr>
                        <a:t>50,00</a:t>
                      </a:r>
                      <a:endParaRPr lang="da-DK" sz="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037756351"/>
                  </a:ext>
                </a:extLst>
              </a:tr>
              <a:tr h="199142">
                <a:tc>
                  <a:txBody>
                    <a:bodyPr/>
                    <a:lstStyle/>
                    <a:p>
                      <a:pPr algn="l" fontAlgn="ctr"/>
                      <a:r>
                        <a:rPr lang="da-DK" sz="800" u="none" strike="noStrike" dirty="0" smtClean="0">
                          <a:effectLst/>
                          <a:latin typeface="Arial" panose="020B0604020202020204" pitchFamily="34" charset="0"/>
                          <a:cs typeface="Arial" panose="020B0604020202020204" pitchFamily="34" charset="0"/>
                        </a:rPr>
                        <a:t>ROI-Værdi</a:t>
                      </a:r>
                      <a:endParaRPr lang="da-DK"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da-DK" sz="800" b="0" i="0" u="none" strike="noStrike" dirty="0" smtClean="0">
                          <a:solidFill>
                            <a:schemeClr val="dk1"/>
                          </a:solidFill>
                          <a:effectLst/>
                          <a:latin typeface="Arial" panose="020B0604020202020204" pitchFamily="34" charset="0"/>
                          <a:cs typeface="Arial" panose="020B0604020202020204" pitchFamily="34" charset="0"/>
                        </a:rPr>
                        <a:t>2,00</a:t>
                      </a:r>
                      <a:endParaRPr lang="da-DK" sz="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337352759"/>
                  </a:ext>
                </a:extLst>
              </a:tr>
              <a:tr h="179228">
                <a:tc>
                  <a:txBody>
                    <a:bodyPr/>
                    <a:lstStyle/>
                    <a:p>
                      <a:pPr algn="l" fontAlgn="ctr"/>
                      <a:r>
                        <a:rPr lang="da-DK" sz="800" u="none" strike="noStrike" dirty="0" smtClean="0">
                          <a:effectLst/>
                          <a:latin typeface="Arial" panose="020B0604020202020204" pitchFamily="34" charset="0"/>
                          <a:cs typeface="Arial" panose="020B0604020202020204" pitchFamily="34" charset="0"/>
                        </a:rPr>
                        <a:t>ROI-år (år før 0-balance)</a:t>
                      </a:r>
                      <a:endParaRPr lang="da-DK" sz="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da-DK" sz="800" u="none" strike="noStrike" dirty="0" smtClean="0">
                          <a:effectLst/>
                          <a:latin typeface="Arial" panose="020B0604020202020204" pitchFamily="34" charset="0"/>
                          <a:cs typeface="Arial" panose="020B0604020202020204" pitchFamily="34" charset="0"/>
                        </a:rPr>
                        <a:t>0,50</a:t>
                      </a:r>
                      <a:endParaRPr lang="da-DK" sz="8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43172680"/>
                  </a:ext>
                </a:extLst>
              </a:tr>
            </a:tbl>
          </a:graphicData>
        </a:graphic>
      </p:graphicFrame>
      <p:sp>
        <p:nvSpPr>
          <p:cNvPr id="3" name="Tekstfelt 2"/>
          <p:cNvSpPr txBox="1"/>
          <p:nvPr/>
        </p:nvSpPr>
        <p:spPr>
          <a:xfrm>
            <a:off x="89536" y="421662"/>
            <a:ext cx="2748267" cy="1077218"/>
          </a:xfrm>
          <a:prstGeom prst="rect">
            <a:avLst/>
          </a:prstGeom>
          <a:noFill/>
        </p:spPr>
        <p:txBody>
          <a:bodyPr wrap="square" rtlCol="0">
            <a:spAutoFit/>
          </a:bodyPr>
          <a:lstStyle/>
          <a:p>
            <a:r>
              <a:rPr lang="da-DK" sz="800" dirty="0" smtClean="0">
                <a:solidFill>
                  <a:schemeClr val="tx1">
                    <a:lumMod val="65000"/>
                    <a:lumOff val="35000"/>
                  </a:schemeClr>
                </a:solidFill>
              </a:rPr>
              <a:t>- Screening og prioritering af procesønsker sker </a:t>
            </a:r>
            <a:r>
              <a:rPr lang="da-DK" sz="800" dirty="0" err="1" smtClean="0">
                <a:solidFill>
                  <a:schemeClr val="tx1">
                    <a:lumMod val="65000"/>
                    <a:lumOff val="35000"/>
                  </a:schemeClr>
                </a:solidFill>
              </a:rPr>
              <a:t>pba</a:t>
            </a:r>
            <a:r>
              <a:rPr lang="da-DK" sz="800" dirty="0" smtClean="0">
                <a:solidFill>
                  <a:schemeClr val="tx1">
                    <a:lumMod val="65000"/>
                    <a:lumOff val="35000"/>
                  </a:schemeClr>
                </a:solidFill>
              </a:rPr>
              <a:t>. en værdivurdering, som tager højde for indsatsen det kræver at udføre opgaven, samt værdien den kan skabe. Bundlinjerne der tages højde for kan summeres op til to kategorier, som afstemmes i et samarbejde mellem proceskonsulent og kunden: </a:t>
            </a:r>
          </a:p>
          <a:p>
            <a:pPr marL="228600" indent="-228600">
              <a:buAutoNum type="arabicParenR"/>
            </a:pPr>
            <a:r>
              <a:rPr lang="da-DK" sz="800" dirty="0" smtClean="0">
                <a:solidFill>
                  <a:schemeClr val="tx1">
                    <a:lumMod val="65000"/>
                    <a:lumOff val="35000"/>
                  </a:schemeClr>
                </a:solidFill>
              </a:rPr>
              <a:t>kvantitative (x-akse) og </a:t>
            </a:r>
          </a:p>
          <a:p>
            <a:pPr marL="228600" indent="-228600">
              <a:buAutoNum type="arabicParenR"/>
            </a:pPr>
            <a:r>
              <a:rPr lang="da-DK" sz="800" dirty="0" smtClean="0">
                <a:solidFill>
                  <a:schemeClr val="tx1">
                    <a:lumMod val="65000"/>
                    <a:lumOff val="35000"/>
                  </a:schemeClr>
                </a:solidFill>
              </a:rPr>
              <a:t>kvalitative (y-akse).</a:t>
            </a:r>
            <a:endParaRPr lang="da-DK" sz="800" dirty="0">
              <a:solidFill>
                <a:schemeClr val="tx1">
                  <a:lumMod val="65000"/>
                  <a:lumOff val="35000"/>
                </a:schemeClr>
              </a:solidFill>
            </a:endParaRPr>
          </a:p>
        </p:txBody>
      </p:sp>
      <p:cxnSp>
        <p:nvCxnSpPr>
          <p:cNvPr id="6" name="Lige pilforbindelse 5"/>
          <p:cNvCxnSpPr>
            <a:stCxn id="5" idx="0"/>
          </p:cNvCxnSpPr>
          <p:nvPr/>
        </p:nvCxnSpPr>
        <p:spPr>
          <a:xfrm flipV="1">
            <a:off x="5061595" y="3527968"/>
            <a:ext cx="890389" cy="663540"/>
          </a:xfrm>
          <a:prstGeom prst="straightConnector1">
            <a:avLst/>
          </a:prstGeom>
          <a:ln w="127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0" name="Tekstfelt 9"/>
          <p:cNvSpPr txBox="1"/>
          <p:nvPr/>
        </p:nvSpPr>
        <p:spPr>
          <a:xfrm>
            <a:off x="7536160" y="1353579"/>
            <a:ext cx="1011617" cy="461665"/>
          </a:xfrm>
          <a:prstGeom prst="rect">
            <a:avLst/>
          </a:prstGeom>
          <a:noFill/>
        </p:spPr>
        <p:txBody>
          <a:bodyPr wrap="square" rtlCol="0">
            <a:spAutoFit/>
          </a:bodyPr>
          <a:lstStyle/>
          <a:p>
            <a:r>
              <a:rPr lang="da-DK" sz="800" dirty="0" smtClean="0">
                <a:solidFill>
                  <a:srgbClr val="FF0000"/>
                </a:solidFill>
              </a:rPr>
              <a:t>Rød: afvist</a:t>
            </a:r>
          </a:p>
          <a:p>
            <a:r>
              <a:rPr lang="da-DK" sz="800" dirty="0" smtClean="0">
                <a:solidFill>
                  <a:srgbClr val="FFCC00"/>
                </a:solidFill>
              </a:rPr>
              <a:t>Gul: dialog</a:t>
            </a:r>
          </a:p>
          <a:p>
            <a:r>
              <a:rPr lang="da-DK" sz="800" dirty="0" smtClean="0">
                <a:solidFill>
                  <a:srgbClr val="00B050"/>
                </a:solidFill>
              </a:rPr>
              <a:t>Grøn: godkendt</a:t>
            </a:r>
            <a:endParaRPr lang="da-DK" sz="800" dirty="0">
              <a:solidFill>
                <a:srgbClr val="00B050"/>
              </a:solidFill>
            </a:endParaRPr>
          </a:p>
        </p:txBody>
      </p:sp>
      <p:sp>
        <p:nvSpPr>
          <p:cNvPr id="5" name="Retvinklet trekant 4"/>
          <p:cNvSpPr/>
          <p:nvPr/>
        </p:nvSpPr>
        <p:spPr>
          <a:xfrm flipH="1">
            <a:off x="3287684" y="4191508"/>
            <a:ext cx="1773911" cy="1093041"/>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01253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Indholdsfortegnelse</a:t>
            </a:r>
            <a:endParaRPr lang="da-DK" dirty="0"/>
          </a:p>
        </p:txBody>
      </p:sp>
      <p:sp>
        <p:nvSpPr>
          <p:cNvPr id="3" name="Pladsholder til indhold 2"/>
          <p:cNvSpPr>
            <a:spLocks noGrp="1"/>
          </p:cNvSpPr>
          <p:nvPr>
            <p:ph idx="1"/>
          </p:nvPr>
        </p:nvSpPr>
        <p:spPr>
          <a:xfrm>
            <a:off x="609600" y="1916832"/>
            <a:ext cx="10972800" cy="4607793"/>
          </a:xfrm>
        </p:spPr>
        <p:txBody>
          <a:bodyPr/>
          <a:lstStyle/>
          <a:p>
            <a:pPr marL="514350" indent="-514350">
              <a:buAutoNum type="arabicPeriod"/>
            </a:pPr>
            <a:endParaRPr lang="da-DK" sz="1600" b="1" dirty="0" smtClean="0"/>
          </a:p>
          <a:p>
            <a:pPr marL="514350" indent="-514350">
              <a:buAutoNum type="arabicPeriod"/>
            </a:pPr>
            <a:endParaRPr lang="da-DK" sz="1600" b="1" dirty="0"/>
          </a:p>
          <a:p>
            <a:pPr marL="514350" indent="-514350">
              <a:buAutoNum type="arabicPeriod"/>
            </a:pPr>
            <a:r>
              <a:rPr lang="da-DK" sz="1600" b="1" dirty="0" smtClean="0"/>
              <a:t>Organisering</a:t>
            </a:r>
          </a:p>
          <a:p>
            <a:pPr marL="457200" lvl="1" indent="0">
              <a:buNone/>
            </a:pPr>
            <a:endParaRPr lang="da-DK" sz="1400" dirty="0" smtClean="0"/>
          </a:p>
          <a:p>
            <a:pPr marL="514350" indent="-514350">
              <a:buAutoNum type="arabicPeriod"/>
            </a:pPr>
            <a:r>
              <a:rPr lang="da-DK" sz="1600" b="1" dirty="0" smtClean="0"/>
              <a:t>Leverancemodel – nyt procesønske</a:t>
            </a:r>
          </a:p>
          <a:p>
            <a:pPr marL="514350" indent="-514350">
              <a:buAutoNum type="arabicPeriod"/>
            </a:pPr>
            <a:endParaRPr lang="da-DK" sz="1600" b="1" dirty="0"/>
          </a:p>
          <a:p>
            <a:pPr marL="514350" indent="-514350">
              <a:buAutoNum type="arabicPeriod"/>
            </a:pPr>
            <a:r>
              <a:rPr lang="da-DK" sz="1600" b="1" dirty="0" smtClean="0"/>
              <a:t>Screeningsmodel til prioritering af procesønsker </a:t>
            </a:r>
          </a:p>
          <a:p>
            <a:pPr marL="0" indent="0">
              <a:buNone/>
            </a:pPr>
            <a:endParaRPr lang="da-DK" sz="1400" dirty="0" smtClean="0"/>
          </a:p>
        </p:txBody>
      </p:sp>
    </p:spTree>
    <p:extLst>
      <p:ext uri="{BB962C8B-B14F-4D97-AF65-F5344CB8AC3E}">
        <p14:creationId xmlns:p14="http://schemas.microsoft.com/office/powerpoint/2010/main" val="978063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1</a:t>
            </a:r>
            <a:r>
              <a:rPr lang="da-DK" dirty="0" smtClean="0"/>
              <a:t>. Organisering</a:t>
            </a:r>
            <a:endParaRPr lang="da-DK" dirty="0"/>
          </a:p>
        </p:txBody>
      </p:sp>
    </p:spTree>
    <p:extLst>
      <p:ext uri="{BB962C8B-B14F-4D97-AF65-F5344CB8AC3E}">
        <p14:creationId xmlns:p14="http://schemas.microsoft.com/office/powerpoint/2010/main" val="338225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Organisationsdiagram</a:t>
            </a:r>
            <a:endParaRPr lang="da-DK" dirty="0"/>
          </a:p>
        </p:txBody>
      </p:sp>
      <p:sp>
        <p:nvSpPr>
          <p:cNvPr id="4" name="Rektangel: afrundede hjørner 7">
            <a:extLst>
              <a:ext uri="{FF2B5EF4-FFF2-40B4-BE49-F238E27FC236}">
                <a16:creationId xmlns:a16="http://schemas.microsoft.com/office/drawing/2014/main" id="{DFAB966C-6B63-402C-8A1F-2D4FB5CCF2B8}"/>
              </a:ext>
            </a:extLst>
          </p:cNvPr>
          <p:cNvSpPr/>
          <p:nvPr/>
        </p:nvSpPr>
        <p:spPr>
          <a:xfrm>
            <a:off x="2999656" y="3072932"/>
            <a:ext cx="3573735" cy="103586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a-DK" sz="1050" b="1" dirty="0" smtClean="0">
                <a:solidFill>
                  <a:schemeClr val="bg1"/>
                </a:solidFill>
                <a:latin typeface="Arial"/>
              </a:rPr>
              <a:t>Automatiseringsenheden i IT</a:t>
            </a:r>
            <a:endParaRPr kumimoji="0" lang="da-DK" sz="1050" b="1" i="0" u="none" strike="noStrike" kern="1200" cap="none" spc="0" normalizeH="0" baseline="0" noProof="0" dirty="0" smtClean="0">
              <a:ln>
                <a:noFill/>
              </a:ln>
              <a:solidFill>
                <a:schemeClr val="bg1"/>
              </a:solidFill>
              <a:effectLst/>
              <a:uLnTx/>
              <a:uFillTx/>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000" b="1" i="1" u="none" strike="noStrike" kern="1200" cap="none" spc="0" normalizeH="0" baseline="0" noProof="0" dirty="0" smtClean="0">
                <a:ln>
                  <a:noFill/>
                </a:ln>
                <a:solidFill>
                  <a:schemeClr val="bg1"/>
                </a:solidFill>
                <a:effectLst/>
                <a:uLnTx/>
                <a:uFillTx/>
                <a:latin typeface="Arial"/>
                <a:ea typeface="+mn-ea"/>
                <a:cs typeface="+mn-cs"/>
              </a:rPr>
              <a:t>Center</a:t>
            </a:r>
            <a:r>
              <a:rPr kumimoji="0" lang="da-DK" sz="1000" b="1" i="1" u="none" strike="noStrike" kern="1200" cap="none" spc="0" normalizeH="0" noProof="0" dirty="0" smtClean="0">
                <a:ln>
                  <a:noFill/>
                </a:ln>
                <a:solidFill>
                  <a:schemeClr val="bg1"/>
                </a:solidFill>
                <a:effectLst/>
                <a:uLnTx/>
                <a:uFillTx/>
                <a:latin typeface="Arial"/>
                <a:ea typeface="+mn-ea"/>
                <a:cs typeface="+mn-cs"/>
              </a:rPr>
              <a:t> of Excellence (COE)</a:t>
            </a:r>
            <a:endParaRPr kumimoji="0" lang="da-DK" sz="1000" b="1" i="1" u="none" strike="noStrike" kern="1200" cap="none" spc="0" normalizeH="0" baseline="0" noProof="0" dirty="0">
              <a:ln>
                <a:noFill/>
              </a:ln>
              <a:solidFill>
                <a:schemeClr val="bg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schemeClr val="bg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schemeClr val="bg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schemeClr val="bg1"/>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schemeClr val="bg1"/>
              </a:solidFill>
              <a:effectLst/>
              <a:uLnTx/>
              <a:uFillTx/>
              <a:latin typeface="Arial"/>
              <a:ea typeface="+mn-ea"/>
              <a:cs typeface="+mn-cs"/>
            </a:endParaRPr>
          </a:p>
        </p:txBody>
      </p:sp>
      <p:sp>
        <p:nvSpPr>
          <p:cNvPr id="5" name="Rektangel: afrundede hjørner 21">
            <a:extLst>
              <a:ext uri="{FF2B5EF4-FFF2-40B4-BE49-F238E27FC236}">
                <a16:creationId xmlns:a16="http://schemas.microsoft.com/office/drawing/2014/main" id="{2B5A1627-7025-40B9-961B-38153972A312}"/>
              </a:ext>
            </a:extLst>
          </p:cNvPr>
          <p:cNvSpPr/>
          <p:nvPr/>
        </p:nvSpPr>
        <p:spPr>
          <a:xfrm>
            <a:off x="3071664" y="3538821"/>
            <a:ext cx="1142763" cy="512778"/>
          </a:xfrm>
          <a:prstGeom prst="roundRect">
            <a:avLst/>
          </a:prstGeom>
          <a:solidFill>
            <a:schemeClr val="accent1">
              <a:lumMod val="75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900" b="1" i="0" u="none" strike="noStrike" kern="1200" cap="none" spc="0" normalizeH="0" baseline="0" noProof="0" dirty="0" smtClean="0">
                <a:ln>
                  <a:noFill/>
                </a:ln>
                <a:solidFill>
                  <a:schemeClr val="bg1"/>
                </a:solidFill>
                <a:effectLst/>
                <a:uLnTx/>
                <a:uFillTx/>
                <a:latin typeface="Arial"/>
                <a:ea typeface="+mn-ea"/>
                <a:cs typeface="+mn-cs"/>
              </a:rPr>
              <a:t>Screening og prioritering</a:t>
            </a:r>
            <a:endParaRPr kumimoji="0" lang="da-DK" sz="900" b="1" i="0" u="none" strike="noStrike" kern="1200" cap="none" spc="0" normalizeH="0" baseline="0" noProof="0" dirty="0">
              <a:ln>
                <a:noFill/>
              </a:ln>
              <a:solidFill>
                <a:schemeClr val="bg1"/>
              </a:solidFill>
              <a:effectLst/>
              <a:uLnTx/>
              <a:uFillTx/>
              <a:latin typeface="Arial"/>
              <a:ea typeface="+mn-ea"/>
              <a:cs typeface="+mn-cs"/>
            </a:endParaRPr>
          </a:p>
        </p:txBody>
      </p:sp>
      <p:sp>
        <p:nvSpPr>
          <p:cNvPr id="6" name="Rektangel: afrundede hjørner 22">
            <a:extLst>
              <a:ext uri="{FF2B5EF4-FFF2-40B4-BE49-F238E27FC236}">
                <a16:creationId xmlns:a16="http://schemas.microsoft.com/office/drawing/2014/main" id="{9E0208CC-C240-4E0F-B020-446245D86926}"/>
              </a:ext>
            </a:extLst>
          </p:cNvPr>
          <p:cNvSpPr/>
          <p:nvPr/>
        </p:nvSpPr>
        <p:spPr>
          <a:xfrm>
            <a:off x="4225239" y="3538821"/>
            <a:ext cx="1142763" cy="512778"/>
          </a:xfrm>
          <a:prstGeom prst="roundRect">
            <a:avLst/>
          </a:prstGeom>
          <a:solidFill>
            <a:schemeClr val="accent1">
              <a:lumMod val="75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900" b="1" i="0" u="none" strike="noStrike" kern="1200" cap="none" spc="0" normalizeH="0" baseline="0" noProof="0" dirty="0" smtClean="0">
                <a:ln>
                  <a:noFill/>
                </a:ln>
                <a:solidFill>
                  <a:schemeClr val="bg1"/>
                </a:solidFill>
                <a:effectLst/>
                <a:uLnTx/>
                <a:uFillTx/>
                <a:latin typeface="Arial"/>
                <a:ea typeface="+mn-ea"/>
                <a:cs typeface="+mn-cs"/>
              </a:rPr>
              <a:t>Proces-kortlægning</a:t>
            </a:r>
            <a:endParaRPr kumimoji="0" lang="da-DK" sz="900" b="1" i="0" u="none" strike="noStrike" kern="1200" cap="none" spc="0" normalizeH="0" baseline="0" noProof="0" dirty="0">
              <a:ln>
                <a:noFill/>
              </a:ln>
              <a:solidFill>
                <a:schemeClr val="bg1"/>
              </a:solidFill>
              <a:effectLst/>
              <a:uLnTx/>
              <a:uFillTx/>
              <a:latin typeface="Arial"/>
              <a:ea typeface="+mn-ea"/>
              <a:cs typeface="+mn-cs"/>
            </a:endParaRPr>
          </a:p>
        </p:txBody>
      </p:sp>
      <p:sp>
        <p:nvSpPr>
          <p:cNvPr id="7" name="Rektangel: afrundede hjørner 23">
            <a:extLst>
              <a:ext uri="{FF2B5EF4-FFF2-40B4-BE49-F238E27FC236}">
                <a16:creationId xmlns:a16="http://schemas.microsoft.com/office/drawing/2014/main" id="{8D28A8BE-C6EF-4452-849E-107A5A5C2046}"/>
              </a:ext>
            </a:extLst>
          </p:cNvPr>
          <p:cNvSpPr/>
          <p:nvPr/>
        </p:nvSpPr>
        <p:spPr>
          <a:xfrm>
            <a:off x="5378814" y="3538821"/>
            <a:ext cx="1142763" cy="512778"/>
          </a:xfrm>
          <a:prstGeom prst="round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a-DK" sz="900" b="1" dirty="0" smtClean="0">
                <a:solidFill>
                  <a:schemeClr val="bg1"/>
                </a:solidFill>
                <a:latin typeface="Arial"/>
              </a:rPr>
              <a:t>Udvikling, drift og vedligehold </a:t>
            </a:r>
            <a:endParaRPr kumimoji="0" lang="da-DK" sz="900" b="1" i="0" u="none" strike="noStrike" kern="1200" cap="none" spc="0" normalizeH="0" baseline="0" noProof="0" dirty="0">
              <a:ln>
                <a:noFill/>
              </a:ln>
              <a:solidFill>
                <a:schemeClr val="bg1"/>
              </a:solidFill>
              <a:effectLst/>
              <a:uLnTx/>
              <a:uFillTx/>
              <a:latin typeface="Arial"/>
            </a:endParaRPr>
          </a:p>
        </p:txBody>
      </p:sp>
      <p:sp>
        <p:nvSpPr>
          <p:cNvPr id="10" name="Rektangel: afrundede hjørner 25">
            <a:extLst>
              <a:ext uri="{FF2B5EF4-FFF2-40B4-BE49-F238E27FC236}">
                <a16:creationId xmlns:a16="http://schemas.microsoft.com/office/drawing/2014/main" id="{554D0F0A-DB73-4D13-87A3-3311991F87B9}"/>
              </a:ext>
            </a:extLst>
          </p:cNvPr>
          <p:cNvSpPr/>
          <p:nvPr/>
        </p:nvSpPr>
        <p:spPr>
          <a:xfrm>
            <a:off x="8381564" y="3072932"/>
            <a:ext cx="1659999" cy="103586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smtClean="0">
                <a:ln>
                  <a:noFill/>
                </a:ln>
                <a:solidFill>
                  <a:schemeClr val="bg1"/>
                </a:solidFill>
                <a:effectLst/>
                <a:uLnTx/>
                <a:uFillTx/>
                <a:latin typeface="Arial"/>
              </a:rPr>
              <a:t>IT-Drift</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da-DK" sz="1050" b="1" dirty="0">
              <a:solidFill>
                <a:prstClr val="black"/>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black"/>
              </a:solidFill>
              <a:effectLst/>
              <a:uLnTx/>
              <a:uFillTx/>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900" b="1" i="0" u="none" strike="noStrike" kern="1200" cap="none" spc="0" normalizeH="0" baseline="0" noProof="0" dirty="0" smtClean="0">
              <a:ln>
                <a:noFill/>
              </a:ln>
              <a:solidFill>
                <a:srgbClr val="FF0000"/>
              </a:solidFill>
              <a:effectLst/>
              <a:uLnTx/>
              <a:uFillTx/>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da-DK" sz="900" b="1" dirty="0">
              <a:solidFill>
                <a:srgbClr val="FF0000"/>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900" b="1" i="0" u="none" strike="noStrike" kern="1200" cap="none" spc="0" normalizeH="0" baseline="0" noProof="0" dirty="0" smtClean="0">
              <a:ln>
                <a:noFill/>
              </a:ln>
              <a:solidFill>
                <a:srgbClr val="FF0000"/>
              </a:solidFill>
              <a:effectLst/>
              <a:uLnTx/>
              <a:uFillTx/>
              <a:latin typeface="Arial"/>
            </a:endParaRPr>
          </a:p>
        </p:txBody>
      </p:sp>
      <p:cxnSp>
        <p:nvCxnSpPr>
          <p:cNvPr id="12" name="Lige forbindelse 11" descr="Den centrale RPA-enhed refererer til Stabschefgruppen. Direkte kontakt til IT-drift. "/>
          <p:cNvCxnSpPr/>
          <p:nvPr/>
        </p:nvCxnSpPr>
        <p:spPr>
          <a:xfrm rot="120000" flipH="1" flipV="1">
            <a:off x="4770562" y="2740162"/>
            <a:ext cx="15962" cy="3327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ktangel: afrundede hjørner 23">
            <a:extLst>
              <a:ext uri="{FF2B5EF4-FFF2-40B4-BE49-F238E27FC236}">
                <a16:creationId xmlns:a16="http://schemas.microsoft.com/office/drawing/2014/main" id="{8D28A8BE-C6EF-4452-849E-107A5A5C2046}"/>
              </a:ext>
            </a:extLst>
          </p:cNvPr>
          <p:cNvSpPr/>
          <p:nvPr/>
        </p:nvSpPr>
        <p:spPr>
          <a:xfrm>
            <a:off x="8544273" y="3538820"/>
            <a:ext cx="1368152" cy="512778"/>
          </a:xfrm>
          <a:prstGeom prst="round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da-DK" sz="900" b="1" dirty="0">
                <a:solidFill>
                  <a:schemeClr val="bg1"/>
                </a:solidFill>
                <a:latin typeface="Arial"/>
              </a:rPr>
              <a:t>Teknisk drift </a:t>
            </a:r>
            <a:r>
              <a:rPr lang="da-DK" sz="900" b="1" dirty="0" smtClean="0">
                <a:solidFill>
                  <a:schemeClr val="bg1"/>
                </a:solidFill>
                <a:latin typeface="Arial"/>
              </a:rPr>
              <a:t>og </a:t>
            </a:r>
            <a:r>
              <a:rPr lang="da-DK" sz="900" b="1" dirty="0" err="1" smtClean="0">
                <a:solidFill>
                  <a:schemeClr val="bg1"/>
                </a:solidFill>
                <a:latin typeface="Arial"/>
              </a:rPr>
              <a:t>change</a:t>
            </a:r>
            <a:r>
              <a:rPr lang="da-DK" sz="900" b="1" dirty="0" smtClean="0">
                <a:solidFill>
                  <a:schemeClr val="bg1"/>
                </a:solidFill>
                <a:latin typeface="Arial"/>
              </a:rPr>
              <a:t> management</a:t>
            </a:r>
            <a:endParaRPr lang="da-DK" sz="1050" b="1" dirty="0">
              <a:solidFill>
                <a:schemeClr val="bg1"/>
              </a:solidFill>
              <a:latin typeface="Arial"/>
            </a:endParaRPr>
          </a:p>
        </p:txBody>
      </p:sp>
      <p:cxnSp>
        <p:nvCxnSpPr>
          <p:cNvPr id="15" name="Lige forbindelse 14" descr="Decorative" title="Decorative"/>
          <p:cNvCxnSpPr>
            <a:stCxn id="4" idx="3"/>
            <a:endCxn id="10" idx="1"/>
          </p:cNvCxnSpPr>
          <p:nvPr/>
        </p:nvCxnSpPr>
        <p:spPr>
          <a:xfrm>
            <a:off x="6573391" y="3590863"/>
            <a:ext cx="1808173"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 name="Ellipse 15"/>
          <p:cNvSpPr/>
          <p:nvPr/>
        </p:nvSpPr>
        <p:spPr>
          <a:xfrm>
            <a:off x="2052804" y="5642270"/>
            <a:ext cx="1905530" cy="802373"/>
          </a:xfrm>
          <a:prstGeom prst="ellipse">
            <a:avLst/>
          </a:prstGeom>
          <a:solidFill>
            <a:srgbClr val="0070C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dirty="0" smtClean="0"/>
              <a:t>Kunder</a:t>
            </a:r>
          </a:p>
          <a:p>
            <a:pPr algn="ctr"/>
            <a:r>
              <a:rPr lang="da-DK" sz="800" b="1" i="1" dirty="0" smtClean="0"/>
              <a:t>Fagområde A, B, C…</a:t>
            </a:r>
            <a:endParaRPr lang="da-DK" sz="800" b="1" i="1" dirty="0"/>
          </a:p>
        </p:txBody>
      </p:sp>
      <p:sp>
        <p:nvSpPr>
          <p:cNvPr id="38" name="Rektangel: afrundede hjørner 7">
            <a:extLst>
              <a:ext uri="{FF2B5EF4-FFF2-40B4-BE49-F238E27FC236}">
                <a16:creationId xmlns:a16="http://schemas.microsoft.com/office/drawing/2014/main" id="{DFAB966C-6B63-402C-8A1F-2D4FB5CCF2B8}"/>
              </a:ext>
            </a:extLst>
          </p:cNvPr>
          <p:cNvSpPr/>
          <p:nvPr/>
        </p:nvSpPr>
        <p:spPr>
          <a:xfrm>
            <a:off x="2999656" y="1988840"/>
            <a:ext cx="3573042" cy="75132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a-DK" sz="1050" b="1" dirty="0" smtClean="0">
                <a:solidFill>
                  <a:schemeClr val="bg1"/>
                </a:solidFill>
                <a:latin typeface="Arial"/>
              </a:rPr>
              <a:t>Stabschefgruppen</a:t>
            </a:r>
            <a:endParaRPr kumimoji="0" lang="da-DK" sz="1050" b="1" i="0" u="none" strike="noStrike" kern="1200" cap="none" spc="0" normalizeH="0" baseline="0" noProof="0" dirty="0">
              <a:ln>
                <a:noFill/>
              </a:ln>
              <a:solidFill>
                <a:schemeClr val="bg1"/>
              </a:solidFill>
              <a:effectLst/>
              <a:uLnTx/>
              <a:uFillTx/>
              <a:latin typeface="Arial"/>
            </a:endParaRPr>
          </a:p>
        </p:txBody>
      </p:sp>
      <p:sp>
        <p:nvSpPr>
          <p:cNvPr id="28" name="Rektangel: afrundede hjørner 7">
            <a:extLst>
              <a:ext uri="{FF2B5EF4-FFF2-40B4-BE49-F238E27FC236}">
                <a16:creationId xmlns:a16="http://schemas.microsoft.com/office/drawing/2014/main" id="{DFAB966C-6B63-402C-8A1F-2D4FB5CCF2B8}"/>
              </a:ext>
            </a:extLst>
          </p:cNvPr>
          <p:cNvSpPr/>
          <p:nvPr/>
        </p:nvSpPr>
        <p:spPr>
          <a:xfrm>
            <a:off x="5428751" y="4543808"/>
            <a:ext cx="2299722" cy="802373"/>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da-DK" sz="1050" b="1" i="1" dirty="0" smtClean="0">
              <a:solidFill>
                <a:schemeClr val="bg1"/>
              </a:solidFill>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da-DK" sz="1050" b="1" dirty="0" smtClean="0">
                <a:solidFill>
                  <a:schemeClr val="bg1"/>
                </a:solidFill>
                <a:latin typeface="Arial"/>
              </a:rPr>
              <a:t>Decentrale </a:t>
            </a:r>
            <a:r>
              <a:rPr kumimoji="0" lang="da-DK" sz="1050" b="1" i="0" u="none" strike="noStrike" kern="1200" cap="none" spc="0" normalizeH="0" baseline="0" noProof="0" dirty="0" smtClean="0">
                <a:ln>
                  <a:noFill/>
                </a:ln>
                <a:solidFill>
                  <a:schemeClr val="bg1"/>
                </a:solidFill>
                <a:effectLst/>
                <a:uLnTx/>
                <a:uFillTx/>
                <a:latin typeface="Arial"/>
              </a:rPr>
              <a:t>enheder</a:t>
            </a:r>
          </a:p>
          <a:p>
            <a:pPr marL="0" marR="0" lvl="0" indent="0" algn="ctr" defTabSz="457200" rtl="0" eaLnBrk="1" fontAlgn="auto" latinLnBrk="0" hangingPunct="1">
              <a:lnSpc>
                <a:spcPct val="100000"/>
              </a:lnSpc>
              <a:spcBef>
                <a:spcPts val="0"/>
              </a:spcBef>
              <a:spcAft>
                <a:spcPts val="0"/>
              </a:spcAft>
              <a:buClrTx/>
              <a:buSzTx/>
              <a:buFontTx/>
              <a:buNone/>
              <a:tabLst/>
              <a:defRPr/>
            </a:pPr>
            <a:r>
              <a:rPr lang="da-DK" sz="700" b="1" i="1" dirty="0" smtClean="0">
                <a:solidFill>
                  <a:schemeClr val="bg1"/>
                </a:solidFill>
                <a:latin typeface="Arial"/>
              </a:rPr>
              <a:t>Reference: Økonomis RPA-enhed</a:t>
            </a:r>
            <a:endParaRPr kumimoji="0" lang="da-DK" sz="700" b="1" i="1" u="none" strike="noStrike" kern="1200" cap="none" spc="0" normalizeH="0" baseline="0" noProof="0" dirty="0" smtClean="0">
              <a:ln>
                <a:noFill/>
              </a:ln>
              <a:solidFill>
                <a:schemeClr val="bg1"/>
              </a:solidFill>
              <a:effectLst/>
              <a:uLnTx/>
              <a:uFillTx/>
              <a:latin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da-DK" sz="1050" b="1" i="0" u="none" strike="noStrike" kern="1200" cap="none" spc="0" normalizeH="0" baseline="0" noProof="0" dirty="0" smtClean="0">
                <a:ln>
                  <a:noFill/>
                </a:ln>
                <a:solidFill>
                  <a:schemeClr val="bg1"/>
                </a:solidFill>
                <a:effectLst/>
                <a:uLnTx/>
                <a:uFillTx/>
                <a:latin typeface="Arial"/>
              </a:rPr>
              <a:t> </a:t>
            </a:r>
            <a:endParaRPr kumimoji="0" lang="da-DK" sz="1050" b="1"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da-DK" sz="1050" b="1" i="0" u="none" strike="noStrike" kern="1200" cap="none" spc="0" normalizeH="0" baseline="0" noProof="0" dirty="0">
              <a:ln>
                <a:noFill/>
              </a:ln>
              <a:solidFill>
                <a:prstClr val="black"/>
              </a:solidFill>
              <a:effectLst/>
              <a:uLnTx/>
              <a:uFillTx/>
              <a:latin typeface="Arial"/>
              <a:ea typeface="+mn-ea"/>
              <a:cs typeface="+mn-cs"/>
            </a:endParaRPr>
          </a:p>
        </p:txBody>
      </p:sp>
      <p:sp>
        <p:nvSpPr>
          <p:cNvPr id="29" name="Rektangel: afrundede hjørner 21">
            <a:extLst>
              <a:ext uri="{FF2B5EF4-FFF2-40B4-BE49-F238E27FC236}">
                <a16:creationId xmlns:a16="http://schemas.microsoft.com/office/drawing/2014/main" id="{2B5A1627-7025-40B9-961B-38153972A312}"/>
              </a:ext>
            </a:extLst>
          </p:cNvPr>
          <p:cNvSpPr/>
          <p:nvPr/>
        </p:nvSpPr>
        <p:spPr>
          <a:xfrm>
            <a:off x="5504107" y="4869723"/>
            <a:ext cx="720080" cy="423949"/>
          </a:xfrm>
          <a:prstGeom prst="roundRect">
            <a:avLst/>
          </a:prstGeom>
          <a:solidFill>
            <a:schemeClr val="accent1">
              <a:lumMod val="75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fontAlgn="auto">
              <a:spcBef>
                <a:spcPts val="0"/>
              </a:spcBef>
              <a:spcAft>
                <a:spcPts val="0"/>
              </a:spcAft>
              <a:defRPr/>
            </a:pPr>
            <a:r>
              <a:rPr lang="da-DK" sz="600" b="1" dirty="0">
                <a:solidFill>
                  <a:schemeClr val="bg1"/>
                </a:solidFill>
                <a:latin typeface="Arial"/>
              </a:rPr>
              <a:t>Screening og prioritering</a:t>
            </a:r>
          </a:p>
        </p:txBody>
      </p:sp>
      <p:sp>
        <p:nvSpPr>
          <p:cNvPr id="30" name="Rektangel: afrundede hjørner 22">
            <a:extLst>
              <a:ext uri="{FF2B5EF4-FFF2-40B4-BE49-F238E27FC236}">
                <a16:creationId xmlns:a16="http://schemas.microsoft.com/office/drawing/2014/main" id="{9E0208CC-C240-4E0F-B020-446245D86926}"/>
              </a:ext>
            </a:extLst>
          </p:cNvPr>
          <p:cNvSpPr/>
          <p:nvPr/>
        </p:nvSpPr>
        <p:spPr>
          <a:xfrm>
            <a:off x="6228313" y="4869109"/>
            <a:ext cx="720080" cy="423949"/>
          </a:xfrm>
          <a:prstGeom prst="roundRect">
            <a:avLst/>
          </a:prstGeom>
          <a:solidFill>
            <a:schemeClr val="accent1">
              <a:lumMod val="75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fontAlgn="auto">
              <a:spcBef>
                <a:spcPts val="0"/>
              </a:spcBef>
              <a:spcAft>
                <a:spcPts val="0"/>
              </a:spcAft>
              <a:defRPr/>
            </a:pPr>
            <a:r>
              <a:rPr lang="da-DK" sz="600" b="1" dirty="0">
                <a:solidFill>
                  <a:schemeClr val="bg1"/>
                </a:solidFill>
                <a:latin typeface="Arial"/>
              </a:rPr>
              <a:t>Proces-kortlægning</a:t>
            </a:r>
          </a:p>
        </p:txBody>
      </p:sp>
      <p:sp>
        <p:nvSpPr>
          <p:cNvPr id="31" name="Rektangel: afrundede hjørner 23">
            <a:extLst>
              <a:ext uri="{FF2B5EF4-FFF2-40B4-BE49-F238E27FC236}">
                <a16:creationId xmlns:a16="http://schemas.microsoft.com/office/drawing/2014/main" id="{8D28A8BE-C6EF-4452-849E-107A5A5C2046}"/>
              </a:ext>
            </a:extLst>
          </p:cNvPr>
          <p:cNvSpPr/>
          <p:nvPr/>
        </p:nvSpPr>
        <p:spPr>
          <a:xfrm>
            <a:off x="6952519" y="4869109"/>
            <a:ext cx="720080" cy="423949"/>
          </a:xfrm>
          <a:prstGeom prst="round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defRPr/>
            </a:pPr>
            <a:r>
              <a:rPr lang="da-DK" sz="600" b="1" dirty="0" smtClean="0">
                <a:solidFill>
                  <a:schemeClr val="bg1"/>
                </a:solidFill>
                <a:latin typeface="Arial"/>
              </a:rPr>
              <a:t>Udvikling, drift og vedligehold </a:t>
            </a:r>
            <a:endParaRPr lang="da-DK" sz="600" b="1" dirty="0">
              <a:solidFill>
                <a:schemeClr val="bg1"/>
              </a:solidFill>
              <a:latin typeface="Arial"/>
            </a:endParaRPr>
          </a:p>
        </p:txBody>
      </p:sp>
      <p:sp>
        <p:nvSpPr>
          <p:cNvPr id="43" name="Ellipse 42"/>
          <p:cNvSpPr/>
          <p:nvPr/>
        </p:nvSpPr>
        <p:spPr>
          <a:xfrm>
            <a:off x="5625847" y="5642270"/>
            <a:ext cx="1905530" cy="802373"/>
          </a:xfrm>
          <a:prstGeom prst="ellipse">
            <a:avLst/>
          </a:prstGeom>
          <a:solidFill>
            <a:schemeClr val="tx1">
              <a:lumMod val="50000"/>
              <a:lumOff val="5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b="1" dirty="0" smtClean="0"/>
              <a:t>Kunder</a:t>
            </a:r>
          </a:p>
          <a:p>
            <a:pPr algn="ctr"/>
            <a:r>
              <a:rPr lang="da-DK" sz="800" b="1" i="1" dirty="0" smtClean="0"/>
              <a:t>Fagområde A, B, C…</a:t>
            </a:r>
            <a:endParaRPr lang="da-DK" sz="800" b="1" i="1" dirty="0"/>
          </a:p>
        </p:txBody>
      </p:sp>
      <p:cxnSp>
        <p:nvCxnSpPr>
          <p:cNvPr id="61" name="Lige pilforbindelse 60" descr="Stabschefgruppen er styregruppe. "/>
          <p:cNvCxnSpPr/>
          <p:nvPr/>
        </p:nvCxnSpPr>
        <p:spPr>
          <a:xfrm>
            <a:off x="5961200" y="4108793"/>
            <a:ext cx="0" cy="435015"/>
          </a:xfrm>
          <a:prstGeom prst="straightConnector1">
            <a:avLst/>
          </a:prstGeom>
          <a:ln w="1905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Lige forbindelse 63" descr="Den centrale RPA-enhed udfører automatisering til potentielt alle fagområder i kommunen."/>
          <p:cNvCxnSpPr>
            <a:endCxn id="16" idx="0"/>
          </p:cNvCxnSpPr>
          <p:nvPr/>
        </p:nvCxnSpPr>
        <p:spPr>
          <a:xfrm flipH="1">
            <a:off x="3005569" y="4108793"/>
            <a:ext cx="655910" cy="15334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6" descr="Nogle afdelinger kan dog have deres egne RPA-enheder, som laver processer til egne kunder. Økonomi laver egne i Prisme eks."/>
          <p:cNvCxnSpPr>
            <a:stCxn id="28" idx="2"/>
            <a:endCxn id="43" idx="0"/>
          </p:cNvCxnSpPr>
          <p:nvPr/>
        </p:nvCxnSpPr>
        <p:spPr>
          <a:xfrm>
            <a:off x="6578612" y="5346181"/>
            <a:ext cx="0" cy="2960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kstfelt 67" descr="Samarbejde mellem central og decentrale enheder. Fælles ramme- og regelsæt samt vidensdeling og sparring&#10;"/>
          <p:cNvSpPr txBox="1"/>
          <p:nvPr/>
        </p:nvSpPr>
        <p:spPr>
          <a:xfrm>
            <a:off x="6172979" y="4157023"/>
            <a:ext cx="1550827" cy="338554"/>
          </a:xfrm>
          <a:prstGeom prst="rect">
            <a:avLst/>
          </a:prstGeom>
          <a:noFill/>
          <a:ln w="3175">
            <a:solidFill>
              <a:schemeClr val="bg1">
                <a:lumMod val="85000"/>
              </a:schemeClr>
            </a:solidFill>
          </a:ln>
        </p:spPr>
        <p:txBody>
          <a:bodyPr wrap="square" rtlCol="0">
            <a:spAutoFit/>
          </a:bodyPr>
          <a:lstStyle/>
          <a:p>
            <a:pPr algn="ctr"/>
            <a:r>
              <a:rPr lang="da-DK" sz="800" i="1" dirty="0" smtClean="0"/>
              <a:t>Fælles ramme- og regelsæt samt vidensdeling og sparring</a:t>
            </a:r>
            <a:endParaRPr lang="da-DK" sz="800" i="1" dirty="0"/>
          </a:p>
        </p:txBody>
      </p:sp>
    </p:spTree>
    <p:extLst>
      <p:ext uri="{BB962C8B-B14F-4D97-AF65-F5344CB8AC3E}">
        <p14:creationId xmlns:p14="http://schemas.microsoft.com/office/powerpoint/2010/main" val="3333764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Automatiseringsenheden i IT (COE)</a:t>
            </a:r>
            <a:endParaRPr lang="da-DK" dirty="0"/>
          </a:p>
        </p:txBody>
      </p:sp>
      <p:graphicFrame>
        <p:nvGraphicFramePr>
          <p:cNvPr id="5" name="Tabel 4" descr="Tabellen præsenterer, hvem der sidder i den centrale RPA-enhed i IT-digitalisering. 8 mand varetager hver sin rolle. "/>
          <p:cNvGraphicFramePr>
            <a:graphicFrameLocks noGrp="1"/>
          </p:cNvGraphicFramePr>
          <p:nvPr>
            <p:extLst>
              <p:ext uri="{D42A27DB-BD31-4B8C-83A1-F6EECF244321}">
                <p14:modId xmlns:p14="http://schemas.microsoft.com/office/powerpoint/2010/main" val="145042063"/>
              </p:ext>
            </p:extLst>
          </p:nvPr>
        </p:nvGraphicFramePr>
        <p:xfrm>
          <a:off x="407367" y="1988840"/>
          <a:ext cx="11380350" cy="4320481"/>
        </p:xfrm>
        <a:graphic>
          <a:graphicData uri="http://schemas.openxmlformats.org/drawingml/2006/table">
            <a:tbl>
              <a:tblPr firstRow="1" bandRow="1">
                <a:tableStyleId>{5C22544A-7EE6-4342-B048-85BDC9FD1C3A}</a:tableStyleId>
              </a:tblPr>
              <a:tblGrid>
                <a:gridCol w="5690175">
                  <a:extLst>
                    <a:ext uri="{9D8B030D-6E8A-4147-A177-3AD203B41FA5}">
                      <a16:colId xmlns:a16="http://schemas.microsoft.com/office/drawing/2014/main" val="3865749255"/>
                    </a:ext>
                  </a:extLst>
                </a:gridCol>
                <a:gridCol w="5690175">
                  <a:extLst>
                    <a:ext uri="{9D8B030D-6E8A-4147-A177-3AD203B41FA5}">
                      <a16:colId xmlns:a16="http://schemas.microsoft.com/office/drawing/2014/main" val="3958901649"/>
                    </a:ext>
                  </a:extLst>
                </a:gridCol>
              </a:tblGrid>
              <a:tr h="379165">
                <a:tc>
                  <a:txBody>
                    <a:bodyPr/>
                    <a:lstStyle/>
                    <a:p>
                      <a:pPr algn="l"/>
                      <a:r>
                        <a:rPr lang="da-DK" sz="1400" dirty="0" smtClean="0">
                          <a:latin typeface="+mn-lt"/>
                        </a:rPr>
                        <a:t>Rolle</a:t>
                      </a:r>
                      <a:endParaRPr lang="da-DK"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l"/>
                      <a:r>
                        <a:rPr lang="da-DK" sz="1400" dirty="0" smtClean="0">
                          <a:latin typeface="+mn-lt"/>
                        </a:rPr>
                        <a:t>Ressource</a:t>
                      </a:r>
                      <a:endParaRPr lang="da-DK"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103849308"/>
                  </a:ext>
                </a:extLst>
              </a:tr>
              <a:tr h="5089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400" b="1" kern="1200" dirty="0" smtClean="0">
                          <a:solidFill>
                            <a:schemeClr val="dk1"/>
                          </a:solidFill>
                          <a:effectLst/>
                          <a:latin typeface="+mn-lt"/>
                          <a:ea typeface="+mn-ea"/>
                          <a:cs typeface="+mn-cs"/>
                        </a:rPr>
                        <a:t>Digitaliseringsleder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dk1"/>
                          </a:solidFill>
                          <a:effectLst/>
                          <a:latin typeface="+mn-lt"/>
                          <a:ea typeface="+mn-ea"/>
                          <a:cs typeface="+mn-cs"/>
                        </a:rPr>
                        <a:t>Majbrit Hammerich Hansen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2878087"/>
                  </a:ext>
                </a:extLst>
              </a:tr>
              <a:tr h="6511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400" b="1" kern="1200" dirty="0" smtClean="0">
                          <a:solidFill>
                            <a:schemeClr val="dk1"/>
                          </a:solidFill>
                          <a:effectLst/>
                          <a:latin typeface="+mn-lt"/>
                          <a:ea typeface="+mn-ea"/>
                          <a:cs typeface="+mn-cs"/>
                        </a:rPr>
                        <a:t>Teamkoordinator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tx1"/>
                          </a:solidFill>
                          <a:effectLst/>
                          <a:latin typeface="+mn-lt"/>
                          <a:ea typeface="+mn-ea"/>
                          <a:cs typeface="+mn-cs"/>
                        </a:rPr>
                        <a:t>Lennart Hoffmann Kastbjerg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3316708"/>
                  </a:ext>
                </a:extLst>
              </a:tr>
              <a:tr h="6635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400" b="1" kern="1200" dirty="0" smtClean="0">
                          <a:solidFill>
                            <a:schemeClr val="dk1"/>
                          </a:solidFill>
                          <a:effectLst/>
                          <a:latin typeface="+mn-lt"/>
                          <a:ea typeface="+mn-ea"/>
                          <a:cs typeface="+mn-cs"/>
                        </a:rPr>
                        <a:t>Primære udviklere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tx1"/>
                          </a:solidFill>
                          <a:effectLst/>
                          <a:latin typeface="+mn-lt"/>
                          <a:ea typeface="+mn-ea"/>
                          <a:cs typeface="+mn-cs"/>
                        </a:rPr>
                        <a:t>Jørgen Christian Carøe Petersen</a:t>
                      </a:r>
                      <a:br>
                        <a:rPr lang="da-DK" sz="1400" kern="1200" dirty="0" smtClean="0">
                          <a:solidFill>
                            <a:schemeClr val="tx1"/>
                          </a:solidFill>
                          <a:effectLst/>
                          <a:latin typeface="+mn-lt"/>
                          <a:ea typeface="+mn-ea"/>
                          <a:cs typeface="+mn-cs"/>
                        </a:rPr>
                      </a:br>
                      <a:r>
                        <a:rPr lang="da-DK" sz="1400" kern="1200" dirty="0" smtClean="0">
                          <a:solidFill>
                            <a:schemeClr val="tx1"/>
                          </a:solidFill>
                          <a:effectLst/>
                          <a:latin typeface="+mn-lt"/>
                          <a:ea typeface="+mn-ea"/>
                          <a:cs typeface="+mn-cs"/>
                        </a:rPr>
                        <a:t>Lucas Hjort Rahr Hartung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5660755"/>
                  </a:ext>
                </a:extLst>
              </a:tr>
              <a:tr h="6635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400" b="1" kern="1200" dirty="0" smtClean="0">
                          <a:solidFill>
                            <a:schemeClr val="dk1"/>
                          </a:solidFill>
                          <a:effectLst/>
                          <a:latin typeface="+mn-lt"/>
                          <a:ea typeface="+mn-ea"/>
                          <a:cs typeface="+mn-cs"/>
                        </a:rPr>
                        <a:t>Sekundære udviklere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dk1"/>
                          </a:solidFill>
                          <a:effectLst/>
                          <a:latin typeface="+mn-lt"/>
                          <a:ea typeface="+mn-ea"/>
                          <a:cs typeface="+mn-cs"/>
                        </a:rPr>
                        <a:t>Susanne Sieljacks,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dk1"/>
                          </a:solidFill>
                          <a:effectLst/>
                          <a:latin typeface="+mn-lt"/>
                          <a:ea typeface="+mn-ea"/>
                          <a:cs typeface="+mn-cs"/>
                        </a:rPr>
                        <a:t>Daniel Hansen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4248403"/>
                  </a:ext>
                </a:extLst>
              </a:tr>
              <a:tr h="727086">
                <a:tc>
                  <a:txBody>
                    <a:bodyPr/>
                    <a:lstStyle/>
                    <a:p>
                      <a:pPr algn="ctr"/>
                      <a:r>
                        <a:rPr lang="da-DK" sz="1400" b="1" kern="1200" dirty="0" smtClean="0">
                          <a:solidFill>
                            <a:schemeClr val="dk1"/>
                          </a:solidFill>
                          <a:effectLst/>
                          <a:latin typeface="+mn-lt"/>
                          <a:ea typeface="+mn-ea"/>
                          <a:cs typeface="+mn-cs"/>
                        </a:rPr>
                        <a:t>Proceskonsulent</a:t>
                      </a:r>
                      <a:endParaRPr lang="da-DK" sz="1400" b="1"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dk1"/>
                          </a:solidFill>
                          <a:effectLst/>
                          <a:latin typeface="+mn-lt"/>
                          <a:ea typeface="+mn-ea"/>
                          <a:cs typeface="+mn-cs"/>
                        </a:rPr>
                        <a:t>Lennart Hoffmann Kastbjerg,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dk1"/>
                          </a:solidFill>
                          <a:effectLst/>
                          <a:latin typeface="+mn-lt"/>
                          <a:ea typeface="+mn-ea"/>
                          <a:cs typeface="+mn-cs"/>
                        </a:rPr>
                        <a:t>Johannes Emil Hannibal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7403368"/>
                  </a:ext>
                </a:extLst>
              </a:tr>
              <a:tr h="727086">
                <a:tc>
                  <a:txBody>
                    <a:bodyPr/>
                    <a:lstStyle/>
                    <a:p>
                      <a:pPr algn="ctr"/>
                      <a:r>
                        <a:rPr lang="da-DK" sz="1400" b="1" kern="1200" dirty="0" smtClean="0">
                          <a:solidFill>
                            <a:schemeClr val="dk1"/>
                          </a:solidFill>
                          <a:effectLst/>
                          <a:latin typeface="+mn-lt"/>
                          <a:ea typeface="+mn-ea"/>
                          <a:cs typeface="+mn-cs"/>
                        </a:rPr>
                        <a:t>Informationssikkerhedskoordinator</a:t>
                      </a:r>
                      <a:endParaRPr lang="da-DK" sz="1400" b="1"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400" kern="1200" dirty="0" smtClean="0">
                          <a:solidFill>
                            <a:schemeClr val="dk1"/>
                          </a:solidFill>
                          <a:effectLst/>
                          <a:latin typeface="+mn-lt"/>
                          <a:ea typeface="+mn-ea"/>
                          <a:cs typeface="+mn-cs"/>
                        </a:rPr>
                        <a:t>Thomas Veltz</a:t>
                      </a:r>
                      <a:r>
                        <a:rPr lang="da-DK" sz="1400" kern="1200" baseline="0" dirty="0" smtClean="0">
                          <a:solidFill>
                            <a:schemeClr val="dk1"/>
                          </a:solidFill>
                          <a:effectLst/>
                          <a:latin typeface="+mn-lt"/>
                          <a:ea typeface="+mn-ea"/>
                          <a:cs typeface="+mn-cs"/>
                        </a:rPr>
                        <a:t> Majholt</a:t>
                      </a:r>
                      <a:endParaRPr lang="da-DK" sz="14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66495"/>
                  </a:ext>
                </a:extLst>
              </a:tr>
            </a:tbl>
          </a:graphicData>
        </a:graphic>
      </p:graphicFrame>
    </p:spTree>
    <p:extLst>
      <p:ext uri="{BB962C8B-B14F-4D97-AF65-F5344CB8AC3E}">
        <p14:creationId xmlns:p14="http://schemas.microsoft.com/office/powerpoint/2010/main" val="1605361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4917" y="260648"/>
            <a:ext cx="10972800" cy="1080120"/>
          </a:xfrm>
        </p:spPr>
        <p:txBody>
          <a:bodyPr/>
          <a:lstStyle/>
          <a:p>
            <a:r>
              <a:rPr lang="da-DK" dirty="0" smtClean="0"/>
              <a:t>Rollekatalog</a:t>
            </a:r>
            <a:endParaRPr lang="da-DK" dirty="0"/>
          </a:p>
        </p:txBody>
      </p:sp>
      <p:sp>
        <p:nvSpPr>
          <p:cNvPr id="3" name="Pladsholder til indhold 2"/>
          <p:cNvSpPr>
            <a:spLocks noGrp="1"/>
          </p:cNvSpPr>
          <p:nvPr>
            <p:ph idx="1"/>
          </p:nvPr>
        </p:nvSpPr>
        <p:spPr/>
        <p:txBody>
          <a:bodyPr/>
          <a:lstStyle/>
          <a:p>
            <a:endParaRPr lang="da-DK" dirty="0"/>
          </a:p>
        </p:txBody>
      </p:sp>
      <p:graphicFrame>
        <p:nvGraphicFramePr>
          <p:cNvPr id="5" name="Tabel 4" descr="Beskriver roller i RPA-enhed, eks. RPA-udvikler, roller hos kunden, eks. procesejer samt styregruppe og IT-drift. " title="Rollekatalog"/>
          <p:cNvGraphicFramePr>
            <a:graphicFrameLocks noGrp="1"/>
          </p:cNvGraphicFramePr>
          <p:nvPr>
            <p:extLst>
              <p:ext uri="{D42A27DB-BD31-4B8C-83A1-F6EECF244321}">
                <p14:modId xmlns:p14="http://schemas.microsoft.com/office/powerpoint/2010/main" val="368540507"/>
              </p:ext>
            </p:extLst>
          </p:nvPr>
        </p:nvGraphicFramePr>
        <p:xfrm>
          <a:off x="191344" y="1628800"/>
          <a:ext cx="11809314" cy="4986366"/>
        </p:xfrm>
        <a:graphic>
          <a:graphicData uri="http://schemas.openxmlformats.org/drawingml/2006/table">
            <a:tbl>
              <a:tblPr firstRow="1" bandRow="1">
                <a:tableStyleId>{5C22544A-7EE6-4342-B048-85BDC9FD1C3A}</a:tableStyleId>
              </a:tblPr>
              <a:tblGrid>
                <a:gridCol w="924828">
                  <a:extLst>
                    <a:ext uri="{9D8B030D-6E8A-4147-A177-3AD203B41FA5}">
                      <a16:colId xmlns:a16="http://schemas.microsoft.com/office/drawing/2014/main" val="18071284"/>
                    </a:ext>
                  </a:extLst>
                </a:gridCol>
                <a:gridCol w="1437036">
                  <a:extLst>
                    <a:ext uri="{9D8B030D-6E8A-4147-A177-3AD203B41FA5}">
                      <a16:colId xmlns:a16="http://schemas.microsoft.com/office/drawing/2014/main" val="471513818"/>
                    </a:ext>
                  </a:extLst>
                </a:gridCol>
                <a:gridCol w="9447450">
                  <a:extLst>
                    <a:ext uri="{9D8B030D-6E8A-4147-A177-3AD203B41FA5}">
                      <a16:colId xmlns:a16="http://schemas.microsoft.com/office/drawing/2014/main" val="220483836"/>
                    </a:ext>
                  </a:extLst>
                </a:gridCol>
              </a:tblGrid>
              <a:tr h="276916">
                <a:tc gridSpan="2">
                  <a:txBody>
                    <a:bodyPr/>
                    <a:lstStyle/>
                    <a:p>
                      <a:pPr algn="ctr"/>
                      <a:r>
                        <a:rPr lang="da-DK" sz="1000" dirty="0" smtClean="0">
                          <a:latin typeface="+mn-lt"/>
                        </a:rPr>
                        <a:t>Roller</a:t>
                      </a:r>
                      <a:endParaRPr lang="da-DK" sz="1000" dirty="0">
                        <a:latin typeface="+mn-lt"/>
                      </a:endParaRPr>
                    </a:p>
                  </a:txBody>
                  <a:tcPr anchor="ctr">
                    <a:lnR w="28575" cap="flat" cmpd="sng" algn="ctr">
                      <a:solidFill>
                        <a:schemeClr val="bg1"/>
                      </a:solidFill>
                      <a:prstDash val="solid"/>
                      <a:round/>
                      <a:headEnd type="none" w="med" len="med"/>
                      <a:tailEnd type="none" w="med" len="med"/>
                    </a:lnR>
                    <a:solidFill>
                      <a:srgbClr val="0070C0"/>
                    </a:solidFill>
                  </a:tcPr>
                </a:tc>
                <a:tc hMerge="1">
                  <a:txBody>
                    <a:bodyPr/>
                    <a:lstStyle/>
                    <a:p>
                      <a:pPr algn="l"/>
                      <a:endParaRPr lang="da-DK" sz="1050" dirty="0">
                        <a:latin typeface="+mn-lt"/>
                      </a:endParaRPr>
                    </a:p>
                  </a:txBody>
                  <a:tcPr anchor="ctr">
                    <a:solidFill>
                      <a:srgbClr val="0070C0"/>
                    </a:solidFill>
                  </a:tcPr>
                </a:tc>
                <a:tc>
                  <a:txBody>
                    <a:bodyPr/>
                    <a:lstStyle/>
                    <a:p>
                      <a:pPr algn="l"/>
                      <a:r>
                        <a:rPr lang="da-DK" sz="1000" dirty="0" smtClean="0">
                          <a:latin typeface="+mn-lt"/>
                        </a:rPr>
                        <a:t>Beskrivelse</a:t>
                      </a:r>
                      <a:endParaRPr lang="da-DK" sz="1000" dirty="0">
                        <a:latin typeface="+mn-lt"/>
                      </a:endParaRPr>
                    </a:p>
                  </a:txBody>
                  <a:tcPr anchor="ctr">
                    <a:lnL w="28575" cap="flat" cmpd="sng" algn="ctr">
                      <a:solidFill>
                        <a:schemeClr val="bg1"/>
                      </a:solidFill>
                      <a:prstDash val="solid"/>
                      <a:round/>
                      <a:headEnd type="none" w="med" len="med"/>
                      <a:tailEnd type="none" w="med" len="med"/>
                    </a:lnL>
                    <a:solidFill>
                      <a:srgbClr val="0070C0"/>
                    </a:solidFill>
                  </a:tcPr>
                </a:tc>
                <a:extLst>
                  <a:ext uri="{0D108BD9-81ED-4DB2-BD59-A6C34878D82A}">
                    <a16:rowId xmlns:a16="http://schemas.microsoft.com/office/drawing/2014/main" val="2459571128"/>
                  </a:ext>
                </a:extLst>
              </a:tr>
              <a:tr h="73730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000" b="1" dirty="0" err="1" smtClean="0">
                          <a:latin typeface="+mn-lt"/>
                        </a:rPr>
                        <a:t>Automa</a:t>
                      </a:r>
                      <a:r>
                        <a:rPr lang="da-DK" sz="1000" b="1" dirty="0" smtClean="0">
                          <a:latin typeface="+mn-lt"/>
                        </a:rPr>
                        <a:t>-</a:t>
                      </a:r>
                      <a:r>
                        <a:rPr lang="da-DK" sz="1000" b="1" dirty="0" err="1" smtClean="0">
                          <a:latin typeface="+mn-lt"/>
                        </a:rPr>
                        <a:t>tiserings</a:t>
                      </a:r>
                      <a:r>
                        <a:rPr lang="da-DK" sz="1000" b="1" dirty="0" smtClean="0">
                          <a:latin typeface="+mn-lt"/>
                        </a:rPr>
                        <a:t>-enhed</a:t>
                      </a:r>
                      <a:endParaRPr lang="da-DK" sz="1000" b="1" dirty="0">
                        <a:latin typeface="+mn-lt"/>
                      </a:endParaRPr>
                    </a:p>
                  </a:txBody>
                  <a:tcPr anchor="ctr">
                    <a:solidFill>
                      <a:schemeClr val="accent1">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Koordinator</a:t>
                      </a:r>
                      <a:endParaRPr lang="da-DK" sz="900" dirty="0">
                        <a:latin typeface="+mn-lt"/>
                      </a:endParaRPr>
                    </a:p>
                  </a:txBody>
                  <a:tcPr anchor="ctr">
                    <a:lnR w="28575" cap="flat" cmpd="sng" algn="ctr">
                      <a:solidFill>
                        <a:schemeClr val="bg1"/>
                      </a:solidFill>
                      <a:prstDash val="solid"/>
                      <a:round/>
                      <a:headEnd type="none" w="med" len="med"/>
                      <a:tailEnd type="none" w="med" len="med"/>
                    </a:lnR>
                    <a:solidFill>
                      <a:schemeClr val="accent1">
                        <a:lumMod val="9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dirty="0" smtClean="0">
                          <a:latin typeface="+mn-lt"/>
                        </a:rPr>
                        <a:t>Koordinere og prioritere opgaver i enheden. </a:t>
                      </a:r>
                      <a:r>
                        <a:rPr lang="da-DK" sz="800" baseline="0" dirty="0" smtClean="0">
                          <a:latin typeface="+mn-lt"/>
                        </a:rPr>
                        <a:t>Sikre gennemførsel af leverancer fra vugge til grav.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Ansvarlig for</a:t>
                      </a:r>
                      <a:r>
                        <a:rPr lang="da-DK" sz="800" dirty="0" smtClean="0">
                          <a:latin typeface="+mn-lt"/>
                        </a:rPr>
                        <a:t> koordinering</a:t>
                      </a:r>
                      <a:r>
                        <a:rPr lang="da-DK" sz="800" baseline="0" dirty="0" smtClean="0">
                          <a:latin typeface="+mn-lt"/>
                        </a:rPr>
                        <a:t> og</a:t>
                      </a:r>
                      <a:r>
                        <a:rPr lang="da-DK" sz="800" dirty="0" smtClean="0">
                          <a:latin typeface="+mn-lt"/>
                        </a:rPr>
                        <a:t> forventningsafstemning</a:t>
                      </a:r>
                      <a:r>
                        <a:rPr lang="da-DK" sz="800" baseline="0" dirty="0" smtClean="0">
                          <a:latin typeface="+mn-lt"/>
                        </a:rPr>
                        <a:t> på tværs af organisationen</a:t>
                      </a:r>
                      <a:r>
                        <a:rPr lang="da-DK" sz="800" dirty="0" smtClean="0">
                          <a:latin typeface="+mn-lt"/>
                        </a:rPr>
                        <a:t>. Formidle</a:t>
                      </a:r>
                      <a:r>
                        <a:rPr lang="da-DK" sz="800" baseline="0" dirty="0" smtClean="0">
                          <a:latin typeface="+mn-lt"/>
                        </a:rPr>
                        <a:t> og kommunikere enhedens virke </a:t>
                      </a:r>
                      <a:r>
                        <a:rPr lang="da-DK" sz="800" dirty="0" smtClean="0">
                          <a:latin typeface="+mn-lt"/>
                        </a:rPr>
                        <a:t>ud i organisationen, herunder information på medarbejderportalen. T</a:t>
                      </a:r>
                      <a:r>
                        <a:rPr lang="da-DK" sz="800" baseline="0" dirty="0" smtClean="0">
                          <a:latin typeface="+mn-lt"/>
                        </a:rPr>
                        <a:t>ovholder for udbredelse af RPA-</a:t>
                      </a:r>
                      <a:r>
                        <a:rPr lang="da-DK" sz="800" baseline="0" dirty="0" err="1" smtClean="0">
                          <a:latin typeface="+mn-lt"/>
                        </a:rPr>
                        <a:t>mindset</a:t>
                      </a:r>
                      <a:r>
                        <a:rPr lang="da-DK" sz="800" dirty="0" smtClean="0">
                          <a:latin typeface="+mn-lt"/>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dirty="0" smtClean="0">
                          <a:latin typeface="+mn-lt"/>
                        </a:rPr>
                        <a:t>Levere</a:t>
                      </a:r>
                      <a:r>
                        <a:rPr lang="da-DK" sz="800" baseline="0" dirty="0" smtClean="0">
                          <a:latin typeface="+mn-lt"/>
                        </a:rPr>
                        <a:t> ledelsesinformation samt input til diverse sagsfremstillinger til ledelseslag, herunder styregruppen.</a:t>
                      </a:r>
                      <a:r>
                        <a:rPr lang="da-DK" sz="800" dirty="0" smtClean="0">
                          <a:latin typeface="+mn-lt"/>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dirty="0" smtClean="0">
                          <a:latin typeface="+mn-lt"/>
                        </a:rPr>
                        <a:t>Tovholder på </a:t>
                      </a:r>
                      <a:r>
                        <a:rPr lang="da-DK" sz="800" dirty="0" err="1" smtClean="0">
                          <a:latin typeface="+mn-lt"/>
                        </a:rPr>
                        <a:t>Governance</a:t>
                      </a:r>
                      <a:r>
                        <a:rPr lang="da-DK" sz="800" dirty="0" smtClean="0">
                          <a:latin typeface="+mn-lt"/>
                        </a:rPr>
                        <a:t>-model,</a:t>
                      </a:r>
                      <a:r>
                        <a:rPr lang="da-DK" sz="800" baseline="0" dirty="0" smtClean="0">
                          <a:latin typeface="+mn-lt"/>
                        </a:rPr>
                        <a:t> Best </a:t>
                      </a:r>
                      <a:r>
                        <a:rPr lang="da-DK" sz="800" baseline="0" dirty="0" err="1" smtClean="0">
                          <a:latin typeface="+mn-lt"/>
                        </a:rPr>
                        <a:t>Practice</a:t>
                      </a:r>
                      <a:r>
                        <a:rPr lang="da-DK" sz="800" baseline="0" dirty="0" smtClean="0">
                          <a:latin typeface="+mn-lt"/>
                        </a:rPr>
                        <a:t> og principper, herunder løbende ajourføring</a:t>
                      </a:r>
                      <a:r>
                        <a:rPr lang="da-DK" sz="800" dirty="0" smtClean="0">
                          <a:latin typeface="+mn-lt"/>
                        </a:rPr>
                        <a:t>. </a:t>
                      </a:r>
                    </a:p>
                  </a:txBody>
                  <a:tcPr anchor="ctr">
                    <a:lnL w="28575" cap="flat" cmpd="sng" algn="ctr">
                      <a:solidFill>
                        <a:schemeClr val="bg1"/>
                      </a:solidFill>
                      <a:prstDash val="solid"/>
                      <a:round/>
                      <a:headEnd type="none" w="med" len="med"/>
                      <a:tailEnd type="none" w="med" len="med"/>
                    </a:lnL>
                    <a:solidFill>
                      <a:schemeClr val="accent1">
                        <a:lumMod val="90000"/>
                      </a:schemeClr>
                    </a:solidFill>
                  </a:tcPr>
                </a:tc>
                <a:extLst>
                  <a:ext uri="{0D108BD9-81ED-4DB2-BD59-A6C34878D82A}">
                    <a16:rowId xmlns:a16="http://schemas.microsoft.com/office/drawing/2014/main" val="1864746646"/>
                  </a:ext>
                </a:extLst>
              </a:tr>
              <a:tr h="47201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a-DK" sz="700" dirty="0" smtClean="0">
                        <a:latin typeface="+mn-lt"/>
                      </a:endParaRPr>
                    </a:p>
                  </a:txBody>
                  <a:tcPr anchor="ctr">
                    <a:solidFill>
                      <a:schemeClr val="accent1">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Proceskonsulent</a:t>
                      </a:r>
                      <a:endParaRPr lang="da-DK" sz="900" dirty="0" smtClean="0">
                        <a:latin typeface="+mn-lt"/>
                      </a:endParaRPr>
                    </a:p>
                  </a:txBody>
                  <a:tcPr anchor="ctr">
                    <a:lnR w="28575" cap="flat" cmpd="sng" algn="ctr">
                      <a:solidFill>
                        <a:schemeClr val="bg1"/>
                      </a:solidFill>
                      <a:prstDash val="solid"/>
                      <a:round/>
                      <a:headEnd type="none" w="med" len="med"/>
                      <a:tailEnd type="none" w="med" len="med"/>
                    </a:lnR>
                    <a:solidFill>
                      <a:schemeClr val="accent1">
                        <a:lumMod val="90000"/>
                      </a:schemeClr>
                    </a:solidFill>
                  </a:tcPr>
                </a:tc>
                <a:tc>
                  <a:txBody>
                    <a:bodyPr/>
                    <a:lstStyle/>
                    <a:p>
                      <a:pPr marL="171450" indent="-171450" fontAlgn="t">
                        <a:buFontTx/>
                        <a:buChar char="-"/>
                      </a:pPr>
                      <a:r>
                        <a:rPr lang="da-DK" sz="800" dirty="0" smtClean="0">
                          <a:latin typeface="+mn-lt"/>
                        </a:rPr>
                        <a:t>Processtandardiseringsambassadør. </a:t>
                      </a:r>
                      <a:r>
                        <a:rPr lang="da-DK" sz="800" baseline="0" dirty="0" smtClean="0">
                          <a:latin typeface="+mn-lt"/>
                        </a:rPr>
                        <a:t>A</a:t>
                      </a:r>
                      <a:r>
                        <a:rPr lang="da-DK" sz="800" dirty="0" smtClean="0">
                          <a:latin typeface="+mn-lt"/>
                        </a:rPr>
                        <a:t>nalysere,</a:t>
                      </a:r>
                      <a:r>
                        <a:rPr lang="da-DK" sz="800" baseline="0" dirty="0" smtClean="0">
                          <a:latin typeface="+mn-lt"/>
                        </a:rPr>
                        <a:t> </a:t>
                      </a:r>
                      <a:r>
                        <a:rPr lang="da-DK" sz="800" dirty="0" smtClean="0">
                          <a:latin typeface="+mn-lt"/>
                        </a:rPr>
                        <a:t>vurdere og screene procesønskers optimerings-</a:t>
                      </a:r>
                      <a:r>
                        <a:rPr lang="da-DK" sz="800" baseline="0" dirty="0" smtClean="0">
                          <a:latin typeface="+mn-lt"/>
                        </a:rPr>
                        <a:t> og </a:t>
                      </a:r>
                      <a:r>
                        <a:rPr lang="da-DK" sz="800" dirty="0" smtClean="0">
                          <a:latin typeface="+mn-lt"/>
                        </a:rPr>
                        <a:t>automatiseringspotentiale; </a:t>
                      </a:r>
                      <a:r>
                        <a:rPr lang="da-DK" sz="800" b="0" i="1" dirty="0" smtClean="0">
                          <a:latin typeface="+mn-lt"/>
                        </a:rPr>
                        <a:t>har</a:t>
                      </a:r>
                      <a:r>
                        <a:rPr lang="da-DK" sz="800" b="0" i="1" baseline="0" dirty="0" smtClean="0">
                          <a:latin typeface="+mn-lt"/>
                        </a:rPr>
                        <a:t> det sidste ord</a:t>
                      </a:r>
                      <a:r>
                        <a:rPr lang="da-DK" sz="800" b="0" i="0" baseline="0" dirty="0" smtClean="0">
                          <a:latin typeface="+mn-lt"/>
                        </a:rPr>
                        <a:t>.</a:t>
                      </a:r>
                      <a:r>
                        <a:rPr lang="da-DK" sz="800" baseline="0" dirty="0" smtClean="0">
                          <a:latin typeface="+mn-lt"/>
                        </a:rPr>
                        <a:t> </a:t>
                      </a:r>
                    </a:p>
                    <a:p>
                      <a:pPr marL="171450" indent="-171450" fontAlgn="t">
                        <a:buFontTx/>
                        <a:buChar char="-"/>
                      </a:pPr>
                      <a:r>
                        <a:rPr lang="da-DK" sz="800" dirty="0" err="1" smtClean="0">
                          <a:latin typeface="+mn-lt"/>
                        </a:rPr>
                        <a:t>Facilitere</a:t>
                      </a:r>
                      <a:r>
                        <a:rPr lang="da-DK" sz="800" dirty="0" smtClean="0">
                          <a:latin typeface="+mn-lt"/>
                        </a:rPr>
                        <a:t> proceskortlægning.</a:t>
                      </a:r>
                      <a:r>
                        <a:rPr lang="da-DK" sz="800" baseline="0" dirty="0" smtClean="0">
                          <a:latin typeface="+mn-lt"/>
                        </a:rPr>
                        <a:t> </a:t>
                      </a:r>
                      <a:r>
                        <a:rPr lang="da-DK" sz="800" dirty="0" smtClean="0">
                          <a:latin typeface="+mn-lt"/>
                        </a:rPr>
                        <a:t>Beskrive</a:t>
                      </a:r>
                      <a:r>
                        <a:rPr lang="da-DK" sz="800" baseline="0" dirty="0" smtClean="0">
                          <a:latin typeface="+mn-lt"/>
                        </a:rPr>
                        <a:t> as-is og to-</a:t>
                      </a:r>
                      <a:r>
                        <a:rPr lang="da-DK" sz="800" baseline="0" dirty="0" err="1" smtClean="0">
                          <a:latin typeface="+mn-lt"/>
                        </a:rPr>
                        <a:t>be</a:t>
                      </a:r>
                      <a:r>
                        <a:rPr lang="da-DK" sz="800" baseline="0" dirty="0" smtClean="0">
                          <a:latin typeface="+mn-lt"/>
                        </a:rPr>
                        <a:t> processer. Dokumentere forretningsregler. Hvis nødvendigt, udarbejde Procesdesigndokument (PDD).  </a:t>
                      </a:r>
                    </a:p>
                    <a:p>
                      <a:pPr marL="171450" marR="0" lvl="0" indent="-171450" algn="l" defTabSz="914400" rtl="0" eaLnBrk="1" fontAlgn="t" latinLnBrk="0" hangingPunct="1">
                        <a:lnSpc>
                          <a:spcPct val="100000"/>
                        </a:lnSpc>
                        <a:spcBef>
                          <a:spcPts val="0"/>
                        </a:spcBef>
                        <a:spcAft>
                          <a:spcPts val="0"/>
                        </a:spcAft>
                        <a:buClrTx/>
                        <a:buSzTx/>
                        <a:buFontTx/>
                        <a:buChar char="-"/>
                        <a:tabLst/>
                        <a:defRPr/>
                      </a:pPr>
                      <a:r>
                        <a:rPr lang="da-DK" sz="800" baseline="0" dirty="0" smtClean="0">
                          <a:latin typeface="+mn-lt"/>
                        </a:rPr>
                        <a:t>Bestille digitale medarbejderes (robotbruger) oprettelse samt systemrettigheder hos procesejer, som indsender processkema. </a:t>
                      </a:r>
                      <a:endParaRPr lang="da-DK" sz="800" dirty="0" smtClean="0">
                        <a:latin typeface="+mn-lt"/>
                      </a:endParaRPr>
                    </a:p>
                  </a:txBody>
                  <a:tcPr anchor="ctr">
                    <a:lnL w="28575" cap="flat" cmpd="sng" algn="ctr">
                      <a:solidFill>
                        <a:schemeClr val="bg1"/>
                      </a:solidFill>
                      <a:prstDash val="solid"/>
                      <a:round/>
                      <a:headEnd type="none" w="med" len="med"/>
                      <a:tailEnd type="none" w="med" len="med"/>
                    </a:lnL>
                    <a:solidFill>
                      <a:schemeClr val="accent1">
                        <a:lumMod val="90000"/>
                      </a:schemeClr>
                    </a:solidFill>
                  </a:tcPr>
                </a:tc>
                <a:extLst>
                  <a:ext uri="{0D108BD9-81ED-4DB2-BD59-A6C34878D82A}">
                    <a16:rowId xmlns:a16="http://schemas.microsoft.com/office/drawing/2014/main" val="832511583"/>
                  </a:ext>
                </a:extLst>
              </a:tr>
              <a:tr h="560588">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a-DK" sz="700" dirty="0" smtClean="0">
                        <a:latin typeface="+mn-lt"/>
                      </a:endParaRPr>
                    </a:p>
                  </a:txBody>
                  <a:tcPr anchor="ctr">
                    <a:solidFill>
                      <a:schemeClr val="accent1">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Udvikler</a:t>
                      </a:r>
                      <a:endParaRPr lang="da-DK" sz="900" dirty="0" smtClean="0">
                        <a:latin typeface="+mn-lt"/>
                      </a:endParaRPr>
                    </a:p>
                  </a:txBody>
                  <a:tcPr anchor="ctr">
                    <a:lnR w="28575" cap="flat" cmpd="sng" algn="ctr">
                      <a:solidFill>
                        <a:schemeClr val="bg1"/>
                      </a:solidFill>
                      <a:prstDash val="solid"/>
                      <a:round/>
                      <a:headEnd type="none" w="med" len="med"/>
                      <a:tailEnd type="none" w="med" len="med"/>
                    </a:lnR>
                    <a:solidFill>
                      <a:schemeClr val="accent1">
                        <a:lumMod val="9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800" dirty="0" err="1" smtClean="0">
                          <a:latin typeface="+mn-lt"/>
                        </a:rPr>
                        <a:t>Udvikle</a:t>
                      </a:r>
                      <a:r>
                        <a:rPr lang="en-GB" sz="800" baseline="0" dirty="0" smtClean="0">
                          <a:latin typeface="+mn-lt"/>
                        </a:rPr>
                        <a:t> </a:t>
                      </a:r>
                      <a:r>
                        <a:rPr lang="en-GB" sz="800" baseline="0" dirty="0" err="1" smtClean="0">
                          <a:latin typeface="+mn-lt"/>
                        </a:rPr>
                        <a:t>og</a:t>
                      </a:r>
                      <a:r>
                        <a:rPr lang="en-GB" sz="800" baseline="0" dirty="0" smtClean="0">
                          <a:latin typeface="+mn-lt"/>
                        </a:rPr>
                        <a:t> teste</a:t>
                      </a:r>
                      <a:r>
                        <a:rPr lang="en-GB" sz="800" i="1" baseline="0" dirty="0" smtClean="0">
                          <a:latin typeface="+mn-lt"/>
                        </a:rPr>
                        <a:t> </a:t>
                      </a:r>
                      <a:r>
                        <a:rPr lang="en-GB" sz="800" baseline="0" dirty="0" err="1" smtClean="0">
                          <a:latin typeface="+mn-lt"/>
                        </a:rPr>
                        <a:t>automatiseringer</a:t>
                      </a:r>
                      <a:r>
                        <a:rPr lang="en-GB" sz="800" dirty="0" smtClean="0">
                          <a:latin typeface="+mn-lt"/>
                        </a:rPr>
                        <a:t>, </a:t>
                      </a:r>
                      <a:r>
                        <a:rPr lang="en-GB" sz="800" dirty="0" err="1" smtClean="0">
                          <a:latin typeface="+mn-lt"/>
                        </a:rPr>
                        <a:t>herunder</a:t>
                      </a:r>
                      <a:r>
                        <a:rPr lang="en-GB" sz="800" dirty="0" smtClean="0">
                          <a:latin typeface="+mn-lt"/>
                        </a:rPr>
                        <a:t> </a:t>
                      </a:r>
                      <a:r>
                        <a:rPr lang="en-GB" sz="800" dirty="0" err="1" smtClean="0">
                          <a:latin typeface="+mn-lt"/>
                        </a:rPr>
                        <a:t>sikre</a:t>
                      </a:r>
                      <a:r>
                        <a:rPr lang="en-GB" sz="800" dirty="0" smtClean="0">
                          <a:latin typeface="+mn-lt"/>
                        </a:rPr>
                        <a:t> </a:t>
                      </a:r>
                      <a:r>
                        <a:rPr lang="en-GB" sz="800" dirty="0" err="1" smtClean="0">
                          <a:latin typeface="+mn-lt"/>
                        </a:rPr>
                        <a:t>overholdelse</a:t>
                      </a:r>
                      <a:r>
                        <a:rPr lang="en-GB" sz="800" baseline="0" dirty="0" smtClean="0">
                          <a:latin typeface="+mn-lt"/>
                        </a:rPr>
                        <a:t> </a:t>
                      </a:r>
                      <a:r>
                        <a:rPr lang="en-GB" sz="800" baseline="0" dirty="0" err="1" smtClean="0">
                          <a:latin typeface="+mn-lt"/>
                        </a:rPr>
                        <a:t>af</a:t>
                      </a:r>
                      <a:r>
                        <a:rPr lang="en-GB" sz="800" baseline="0" dirty="0" smtClean="0">
                          <a:latin typeface="+mn-lt"/>
                        </a:rPr>
                        <a:t> </a:t>
                      </a:r>
                      <a:r>
                        <a:rPr lang="en-GB" sz="800" dirty="0" err="1" smtClean="0">
                          <a:latin typeface="+mn-lt"/>
                        </a:rPr>
                        <a:t>sikkerhedsregler</a:t>
                      </a:r>
                      <a:r>
                        <a:rPr lang="en-GB" sz="800" dirty="0" smtClean="0">
                          <a:latin typeface="+mn-lt"/>
                        </a:rPr>
                        <a:t> og </a:t>
                      </a:r>
                      <a:r>
                        <a:rPr lang="en-GB" sz="800" dirty="0" err="1" smtClean="0">
                          <a:latin typeface="+mn-lt"/>
                        </a:rPr>
                        <a:t>arkitektur</a:t>
                      </a:r>
                      <a:r>
                        <a:rPr lang="en-GB" sz="800" dirty="0" smtClean="0">
                          <a:latin typeface="+mn-lt"/>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800" dirty="0" err="1" smtClean="0">
                          <a:latin typeface="+mn-lt"/>
                        </a:rPr>
                        <a:t>Hypercare</a:t>
                      </a:r>
                      <a:r>
                        <a:rPr lang="en-GB" sz="800" dirty="0" smtClean="0">
                          <a:latin typeface="+mn-lt"/>
                        </a:rPr>
                        <a:t> </a:t>
                      </a:r>
                      <a:r>
                        <a:rPr lang="en-GB" sz="800" dirty="0" err="1" smtClean="0">
                          <a:latin typeface="+mn-lt"/>
                        </a:rPr>
                        <a:t>i</a:t>
                      </a:r>
                      <a:r>
                        <a:rPr lang="en-GB" sz="800" dirty="0" smtClean="0">
                          <a:latin typeface="+mn-lt"/>
                        </a:rPr>
                        <a:t> go-live</a:t>
                      </a:r>
                      <a:r>
                        <a:rPr lang="en-GB" sz="800" baseline="0" dirty="0" smtClean="0">
                          <a:latin typeface="+mn-lt"/>
                        </a:rPr>
                        <a:t> </a:t>
                      </a:r>
                      <a:r>
                        <a:rPr lang="en-GB" sz="800" baseline="0" dirty="0" err="1" smtClean="0">
                          <a:latin typeface="+mn-lt"/>
                        </a:rPr>
                        <a:t>fase</a:t>
                      </a:r>
                      <a:r>
                        <a:rPr lang="en-GB" sz="800" baseline="0" dirty="0" smtClean="0">
                          <a:latin typeface="+mn-lt"/>
                        </a:rPr>
                        <a:t>, </a:t>
                      </a:r>
                      <a:r>
                        <a:rPr lang="en-GB" sz="800" baseline="0" dirty="0" err="1" smtClean="0">
                          <a:latin typeface="+mn-lt"/>
                        </a:rPr>
                        <a:t>samt</a:t>
                      </a:r>
                      <a:r>
                        <a:rPr lang="en-GB" sz="800" baseline="0" dirty="0" smtClean="0">
                          <a:latin typeface="+mn-lt"/>
                        </a:rPr>
                        <a:t> </a:t>
                      </a:r>
                      <a:r>
                        <a:rPr lang="en-GB" sz="800" baseline="0" dirty="0" err="1" smtClean="0">
                          <a:latin typeface="+mn-lt"/>
                        </a:rPr>
                        <a:t>s</a:t>
                      </a:r>
                      <a:r>
                        <a:rPr lang="en-GB" sz="800" dirty="0" err="1" smtClean="0">
                          <a:latin typeface="+mn-lt"/>
                        </a:rPr>
                        <a:t>ikre</a:t>
                      </a:r>
                      <a:r>
                        <a:rPr lang="en-GB" sz="800" dirty="0" smtClean="0">
                          <a:latin typeface="+mn-lt"/>
                        </a:rPr>
                        <a:t> </a:t>
                      </a:r>
                      <a:r>
                        <a:rPr lang="en-GB" sz="800" dirty="0" err="1" smtClean="0">
                          <a:latin typeface="+mn-lt"/>
                        </a:rPr>
                        <a:t>stabil</a:t>
                      </a:r>
                      <a:r>
                        <a:rPr lang="en-GB" sz="800" dirty="0" smtClean="0">
                          <a:latin typeface="+mn-lt"/>
                        </a:rPr>
                        <a:t> drift </a:t>
                      </a:r>
                      <a:r>
                        <a:rPr lang="en-GB" sz="800" dirty="0" err="1" smtClean="0">
                          <a:latin typeface="+mn-lt"/>
                        </a:rPr>
                        <a:t>af</a:t>
                      </a:r>
                      <a:r>
                        <a:rPr lang="en-GB" sz="800" baseline="0" dirty="0" smtClean="0">
                          <a:latin typeface="+mn-lt"/>
                        </a:rPr>
                        <a:t> </a:t>
                      </a:r>
                      <a:r>
                        <a:rPr lang="en-GB" sz="800" baseline="0" dirty="0" err="1" smtClean="0">
                          <a:latin typeface="+mn-lt"/>
                        </a:rPr>
                        <a:t>udviklede</a:t>
                      </a:r>
                      <a:r>
                        <a:rPr lang="en-GB" sz="800" baseline="0" dirty="0" smtClean="0">
                          <a:latin typeface="+mn-lt"/>
                        </a:rPr>
                        <a:t> </a:t>
                      </a:r>
                      <a:r>
                        <a:rPr lang="en-GB" sz="800" baseline="0" dirty="0" err="1" smtClean="0">
                          <a:latin typeface="+mn-lt"/>
                        </a:rPr>
                        <a:t>automatiseringer</a:t>
                      </a:r>
                      <a:r>
                        <a:rPr lang="en-GB" sz="800" baseline="0" dirty="0" smtClean="0">
                          <a:latin typeface="+mn-lt"/>
                        </a:rPr>
                        <a:t>, </a:t>
                      </a:r>
                      <a:r>
                        <a:rPr lang="en-GB" sz="800" baseline="0" dirty="0" err="1" smtClean="0">
                          <a:latin typeface="+mn-lt"/>
                        </a:rPr>
                        <a:t>herunder</a:t>
                      </a:r>
                      <a:r>
                        <a:rPr lang="en-GB" sz="800" baseline="0" dirty="0" smtClean="0">
                          <a:latin typeface="+mn-lt"/>
                        </a:rPr>
                        <a:t> </a:t>
                      </a:r>
                      <a:r>
                        <a:rPr lang="en-GB" sz="800" baseline="0" dirty="0" err="1" smtClean="0">
                          <a:latin typeface="+mn-lt"/>
                        </a:rPr>
                        <a:t>v</a:t>
                      </a:r>
                      <a:r>
                        <a:rPr lang="en-GB" sz="800" dirty="0" err="1" smtClean="0">
                          <a:latin typeface="+mn-lt"/>
                        </a:rPr>
                        <a:t>edligeholdelse</a:t>
                      </a:r>
                      <a:r>
                        <a:rPr lang="en-GB" sz="800" dirty="0" smtClean="0">
                          <a:latin typeface="+mn-lt"/>
                        </a:rPr>
                        <a:t>, </a:t>
                      </a:r>
                      <a:r>
                        <a:rPr lang="en-GB" sz="800" dirty="0" err="1" smtClean="0">
                          <a:latin typeface="+mn-lt"/>
                        </a:rPr>
                        <a:t>overvågning</a:t>
                      </a:r>
                      <a:r>
                        <a:rPr lang="en-GB" sz="800" baseline="0" dirty="0" smtClean="0">
                          <a:latin typeface="+mn-lt"/>
                        </a:rPr>
                        <a:t> </a:t>
                      </a:r>
                      <a:r>
                        <a:rPr lang="en-GB" sz="800" baseline="0" dirty="0" err="1" smtClean="0">
                          <a:latin typeface="+mn-lt"/>
                        </a:rPr>
                        <a:t>og</a:t>
                      </a:r>
                      <a:r>
                        <a:rPr lang="en-GB" sz="800" baseline="0" dirty="0" smtClean="0">
                          <a:latin typeface="+mn-lt"/>
                        </a:rPr>
                        <a:t> </a:t>
                      </a:r>
                      <a:r>
                        <a:rPr lang="en-GB" sz="800" baseline="0" dirty="0" err="1" smtClean="0">
                          <a:latin typeface="+mn-lt"/>
                        </a:rPr>
                        <a:t>f</a:t>
                      </a:r>
                      <a:r>
                        <a:rPr lang="en-GB" sz="800" dirty="0" err="1" smtClean="0">
                          <a:latin typeface="+mn-lt"/>
                        </a:rPr>
                        <a:t>ejlhåndtering</a:t>
                      </a:r>
                      <a:r>
                        <a:rPr lang="en-GB" sz="800" dirty="0" smtClean="0">
                          <a:latin typeface="+mn-lt"/>
                        </a:rPr>
                        <a:t>. </a:t>
                      </a:r>
                      <a:r>
                        <a:rPr lang="en-GB" sz="800" dirty="0" err="1" smtClean="0">
                          <a:latin typeface="+mn-lt"/>
                        </a:rPr>
                        <a:t>Dette</a:t>
                      </a:r>
                      <a:r>
                        <a:rPr lang="en-GB" sz="800" baseline="0" dirty="0" smtClean="0">
                          <a:latin typeface="+mn-lt"/>
                        </a:rPr>
                        <a:t> </a:t>
                      </a:r>
                      <a:r>
                        <a:rPr lang="en-GB" sz="800" baseline="0" dirty="0" err="1" smtClean="0">
                          <a:latin typeface="+mn-lt"/>
                        </a:rPr>
                        <a:t>foregår</a:t>
                      </a:r>
                      <a:r>
                        <a:rPr lang="en-GB" sz="800" baseline="0" dirty="0" smtClean="0">
                          <a:latin typeface="+mn-lt"/>
                        </a:rPr>
                        <a:t> </a:t>
                      </a:r>
                      <a:r>
                        <a:rPr lang="en-GB" sz="800" baseline="0" dirty="0" err="1" smtClean="0">
                          <a:latin typeface="+mn-lt"/>
                        </a:rPr>
                        <a:t>i</a:t>
                      </a:r>
                      <a:r>
                        <a:rPr lang="en-GB" sz="800" baseline="0" dirty="0" smtClean="0">
                          <a:latin typeface="+mn-lt"/>
                        </a:rPr>
                        <a:t> </a:t>
                      </a:r>
                      <a:r>
                        <a:rPr lang="en-GB" sz="800" baseline="0" dirty="0" err="1" smtClean="0">
                          <a:latin typeface="+mn-lt"/>
                        </a:rPr>
                        <a:t>overensstemmelse</a:t>
                      </a:r>
                      <a:r>
                        <a:rPr lang="en-GB" sz="800" baseline="0" dirty="0" smtClean="0">
                          <a:latin typeface="+mn-lt"/>
                        </a:rPr>
                        <a:t> med </a:t>
                      </a:r>
                      <a:r>
                        <a:rPr lang="en-GB" sz="800" baseline="0" dirty="0" err="1" smtClean="0">
                          <a:latin typeface="+mn-lt"/>
                        </a:rPr>
                        <a:t>gældende</a:t>
                      </a:r>
                      <a:r>
                        <a:rPr lang="en-GB" sz="800" baseline="0" dirty="0" smtClean="0">
                          <a:latin typeface="+mn-lt"/>
                        </a:rPr>
                        <a:t> </a:t>
                      </a:r>
                      <a:r>
                        <a:rPr lang="en-GB" sz="800" baseline="0" dirty="0" err="1" smtClean="0">
                          <a:latin typeface="+mn-lt"/>
                        </a:rPr>
                        <a:t>principper</a:t>
                      </a:r>
                      <a:r>
                        <a:rPr lang="en-GB" sz="800" baseline="0" dirty="0" smtClean="0">
                          <a:latin typeface="+mn-lt"/>
                        </a:rPr>
                        <a:t> </a:t>
                      </a:r>
                      <a:r>
                        <a:rPr lang="en-GB" sz="800" baseline="0" dirty="0" err="1" smtClean="0">
                          <a:latin typeface="+mn-lt"/>
                        </a:rPr>
                        <a:t>og</a:t>
                      </a:r>
                      <a:r>
                        <a:rPr lang="en-GB" sz="800" baseline="0" dirty="0" smtClean="0">
                          <a:latin typeface="+mn-lt"/>
                        </a:rPr>
                        <a:t> best practice.</a:t>
                      </a:r>
                      <a:endParaRPr lang="en-GB" sz="800" dirty="0" smtClean="0">
                        <a:latin typeface="+mn-lt"/>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800" baseline="0" dirty="0" err="1" smtClean="0">
                          <a:latin typeface="+mn-lt"/>
                        </a:rPr>
                        <a:t>Dokumentere</a:t>
                      </a:r>
                      <a:r>
                        <a:rPr lang="en-GB" sz="800" baseline="0" dirty="0" smtClean="0">
                          <a:latin typeface="+mn-lt"/>
                        </a:rPr>
                        <a:t> den </a:t>
                      </a:r>
                      <a:r>
                        <a:rPr lang="en-GB" sz="800" baseline="0" dirty="0" err="1" smtClean="0">
                          <a:latin typeface="+mn-lt"/>
                        </a:rPr>
                        <a:t>udviklede</a:t>
                      </a:r>
                      <a:r>
                        <a:rPr lang="en-GB" sz="800" baseline="0" dirty="0" smtClean="0">
                          <a:latin typeface="+mn-lt"/>
                        </a:rPr>
                        <a:t> </a:t>
                      </a:r>
                      <a:r>
                        <a:rPr lang="en-GB" sz="800" baseline="0" dirty="0" err="1" smtClean="0">
                          <a:latin typeface="+mn-lt"/>
                        </a:rPr>
                        <a:t>automatisering</a:t>
                      </a:r>
                      <a:r>
                        <a:rPr lang="en-GB" sz="800" baseline="0" dirty="0" smtClean="0">
                          <a:latin typeface="+mn-lt"/>
                        </a:rPr>
                        <a:t>, </a:t>
                      </a:r>
                      <a:r>
                        <a:rPr lang="en-GB" sz="800" baseline="0" dirty="0" err="1" smtClean="0">
                          <a:latin typeface="+mn-lt"/>
                        </a:rPr>
                        <a:t>ændringer</a:t>
                      </a:r>
                      <a:r>
                        <a:rPr lang="en-GB" sz="800" baseline="0" dirty="0" smtClean="0">
                          <a:latin typeface="+mn-lt"/>
                        </a:rPr>
                        <a:t> </a:t>
                      </a:r>
                      <a:r>
                        <a:rPr lang="en-GB" sz="800" baseline="0" dirty="0" err="1" smtClean="0">
                          <a:latin typeface="+mn-lt"/>
                        </a:rPr>
                        <a:t>efter</a:t>
                      </a:r>
                      <a:r>
                        <a:rPr lang="en-GB" sz="800" baseline="0" dirty="0" smtClean="0">
                          <a:latin typeface="+mn-lt"/>
                        </a:rPr>
                        <a:t> </a:t>
                      </a:r>
                      <a:r>
                        <a:rPr lang="en-GB" sz="800" baseline="0" dirty="0" err="1" smtClean="0">
                          <a:latin typeface="+mn-lt"/>
                        </a:rPr>
                        <a:t>idriftsættelse</a:t>
                      </a:r>
                      <a:r>
                        <a:rPr lang="en-GB" sz="800" baseline="0" dirty="0" smtClean="0">
                          <a:latin typeface="+mn-lt"/>
                        </a:rPr>
                        <a:t> </a:t>
                      </a:r>
                      <a:r>
                        <a:rPr lang="en-GB" sz="800" baseline="0" dirty="0" err="1" smtClean="0">
                          <a:latin typeface="+mn-lt"/>
                        </a:rPr>
                        <a:t>samt</a:t>
                      </a:r>
                      <a:r>
                        <a:rPr lang="en-GB" sz="800" baseline="0" dirty="0" smtClean="0">
                          <a:latin typeface="+mn-lt"/>
                        </a:rPr>
                        <a:t> </a:t>
                      </a:r>
                      <a:r>
                        <a:rPr lang="en-GB" sz="800" baseline="0" dirty="0" err="1" smtClean="0">
                          <a:latin typeface="+mn-lt"/>
                        </a:rPr>
                        <a:t>fejlhåndtering</a:t>
                      </a:r>
                      <a:r>
                        <a:rPr lang="en-GB" sz="800" baseline="0" dirty="0" smtClean="0">
                          <a:latin typeface="+mn-lt"/>
                        </a:rPr>
                        <a:t>, </a:t>
                      </a:r>
                      <a:r>
                        <a:rPr lang="en-GB" sz="800" baseline="0" dirty="0" err="1" smtClean="0">
                          <a:latin typeface="+mn-lt"/>
                        </a:rPr>
                        <a:t>så</a:t>
                      </a:r>
                      <a:r>
                        <a:rPr lang="en-GB" sz="800" baseline="0" dirty="0" smtClean="0">
                          <a:latin typeface="+mn-lt"/>
                        </a:rPr>
                        <a:t> </a:t>
                      </a:r>
                      <a:r>
                        <a:rPr lang="en-GB" sz="800" baseline="0" dirty="0" err="1" smtClean="0">
                          <a:latin typeface="+mn-lt"/>
                        </a:rPr>
                        <a:t>en</a:t>
                      </a:r>
                      <a:r>
                        <a:rPr lang="en-GB" sz="800" baseline="0" dirty="0" smtClean="0">
                          <a:latin typeface="+mn-lt"/>
                        </a:rPr>
                        <a:t> </a:t>
                      </a:r>
                      <a:r>
                        <a:rPr lang="en-GB" sz="800" baseline="0" dirty="0" err="1" smtClean="0">
                          <a:latin typeface="+mn-lt"/>
                        </a:rPr>
                        <a:t>anden</a:t>
                      </a:r>
                      <a:r>
                        <a:rPr lang="en-GB" sz="800" baseline="0" dirty="0" smtClean="0">
                          <a:latin typeface="+mn-lt"/>
                        </a:rPr>
                        <a:t> </a:t>
                      </a:r>
                      <a:r>
                        <a:rPr lang="en-GB" sz="800" baseline="0" dirty="0" err="1" smtClean="0">
                          <a:latin typeface="+mn-lt"/>
                        </a:rPr>
                        <a:t>er</a:t>
                      </a:r>
                      <a:r>
                        <a:rPr lang="en-GB" sz="800" baseline="0" dirty="0" smtClean="0">
                          <a:latin typeface="+mn-lt"/>
                        </a:rPr>
                        <a:t> </a:t>
                      </a:r>
                      <a:r>
                        <a:rPr lang="en-GB" sz="800" baseline="0" dirty="0" err="1" smtClean="0">
                          <a:latin typeface="+mn-lt"/>
                        </a:rPr>
                        <a:t>i</a:t>
                      </a:r>
                      <a:r>
                        <a:rPr lang="en-GB" sz="800" baseline="0" dirty="0" smtClean="0">
                          <a:latin typeface="+mn-lt"/>
                        </a:rPr>
                        <a:t> stand </a:t>
                      </a:r>
                      <a:r>
                        <a:rPr lang="en-GB" sz="800" baseline="0" dirty="0" err="1" smtClean="0">
                          <a:latin typeface="+mn-lt"/>
                        </a:rPr>
                        <a:t>til</a:t>
                      </a:r>
                      <a:r>
                        <a:rPr lang="en-GB" sz="800" baseline="0" dirty="0" smtClean="0">
                          <a:latin typeface="+mn-lt"/>
                        </a:rPr>
                        <a:t> at </a:t>
                      </a:r>
                      <a:r>
                        <a:rPr lang="en-GB" sz="800" baseline="0" dirty="0" err="1" smtClean="0">
                          <a:latin typeface="+mn-lt"/>
                        </a:rPr>
                        <a:t>overtage</a:t>
                      </a:r>
                      <a:r>
                        <a:rPr lang="en-GB" sz="800" baseline="0" dirty="0" smtClean="0">
                          <a:latin typeface="+mn-lt"/>
                        </a:rPr>
                        <a:t> drift </a:t>
                      </a:r>
                      <a:r>
                        <a:rPr lang="en-GB" sz="800" baseline="0" dirty="0" err="1" smtClean="0">
                          <a:latin typeface="+mn-lt"/>
                        </a:rPr>
                        <a:t>og</a:t>
                      </a:r>
                      <a:r>
                        <a:rPr lang="en-GB" sz="800" baseline="0" dirty="0" smtClean="0">
                          <a:latin typeface="+mn-lt"/>
                        </a:rPr>
                        <a:t> support om </a:t>
                      </a:r>
                      <a:r>
                        <a:rPr lang="en-GB" sz="800" baseline="0" dirty="0" err="1" smtClean="0">
                          <a:latin typeface="+mn-lt"/>
                        </a:rPr>
                        <a:t>nødvendigt</a:t>
                      </a:r>
                      <a:r>
                        <a:rPr lang="en-GB" sz="800" baseline="0" dirty="0" smtClean="0">
                          <a:latin typeface="+mn-lt"/>
                        </a:rPr>
                        <a:t>.  </a:t>
                      </a:r>
                      <a:endParaRPr lang="da-DK" sz="800" dirty="0" smtClean="0">
                        <a:latin typeface="+mn-lt"/>
                      </a:endParaRPr>
                    </a:p>
                  </a:txBody>
                  <a:tcPr anchor="ctr">
                    <a:lnL w="28575" cap="flat" cmpd="sng" algn="ctr">
                      <a:solidFill>
                        <a:schemeClr val="bg1"/>
                      </a:solidFill>
                      <a:prstDash val="solid"/>
                      <a:round/>
                      <a:headEnd type="none" w="med" len="med"/>
                      <a:tailEnd type="none" w="med" len="med"/>
                    </a:lnL>
                    <a:solidFill>
                      <a:schemeClr val="accent1">
                        <a:lumMod val="90000"/>
                      </a:schemeClr>
                    </a:solidFill>
                  </a:tcPr>
                </a:tc>
                <a:extLst>
                  <a:ext uri="{0D108BD9-81ED-4DB2-BD59-A6C34878D82A}">
                    <a16:rowId xmlns:a16="http://schemas.microsoft.com/office/drawing/2014/main" val="947693458"/>
                  </a:ext>
                </a:extLst>
              </a:tr>
              <a:tr h="38599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a-DK" sz="700" dirty="0" smtClean="0">
                        <a:latin typeface="+mn-lt"/>
                      </a:endParaRPr>
                    </a:p>
                  </a:txBody>
                  <a:tcPr anchor="ctr">
                    <a:solidFill>
                      <a:schemeClr val="accent1">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Informations-</a:t>
                      </a:r>
                      <a:r>
                        <a:rPr lang="da-DK" sz="900" b="1" dirty="0" err="1" smtClean="0">
                          <a:latin typeface="+mn-lt"/>
                        </a:rPr>
                        <a:t>sikkerhedskoord</a:t>
                      </a:r>
                      <a:r>
                        <a:rPr lang="da-DK" sz="900" b="1" dirty="0" smtClean="0">
                          <a:latin typeface="+mn-lt"/>
                        </a:rPr>
                        <a:t>.</a:t>
                      </a:r>
                    </a:p>
                  </a:txBody>
                  <a:tcPr anchor="ctr">
                    <a:lnR w="28575" cap="flat" cmpd="sng" algn="ctr">
                      <a:solidFill>
                        <a:schemeClr val="bg1"/>
                      </a:solidFill>
                      <a:prstDash val="solid"/>
                      <a:round/>
                      <a:headEnd type="none" w="med" len="med"/>
                      <a:tailEnd type="none" w="med" len="med"/>
                    </a:lnR>
                    <a:solidFill>
                      <a:schemeClr val="accent1">
                        <a:lumMod val="9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dirty="0" smtClean="0">
                          <a:latin typeface="+mn-lt"/>
                        </a:rPr>
                        <a:t>Bidrage til vurdering</a:t>
                      </a:r>
                      <a:r>
                        <a:rPr lang="da-DK" sz="800" baseline="0" dirty="0" smtClean="0">
                          <a:latin typeface="+mn-lt"/>
                        </a:rPr>
                        <a:t> af,</a:t>
                      </a:r>
                      <a:r>
                        <a:rPr lang="da-DK" sz="800" dirty="0" smtClean="0">
                          <a:latin typeface="+mn-lt"/>
                        </a:rPr>
                        <a:t> om RPA-</a:t>
                      </a:r>
                      <a:r>
                        <a:rPr lang="da-DK" sz="800" dirty="0" err="1" smtClean="0">
                          <a:latin typeface="+mn-lt"/>
                        </a:rPr>
                        <a:t>setuppet</a:t>
                      </a:r>
                      <a:r>
                        <a:rPr lang="da-DK" sz="800" baseline="0" dirty="0" smtClean="0">
                          <a:latin typeface="+mn-lt"/>
                        </a:rPr>
                        <a:t> samt de </a:t>
                      </a:r>
                      <a:r>
                        <a:rPr lang="da-DK" sz="800" dirty="0" smtClean="0">
                          <a:latin typeface="+mn-lt"/>
                        </a:rPr>
                        <a:t>enkelte processer</a:t>
                      </a:r>
                      <a:r>
                        <a:rPr lang="da-DK" sz="800" baseline="0" dirty="0" smtClean="0">
                          <a:latin typeface="+mn-lt"/>
                        </a:rPr>
                        <a:t> overholder gældende regler ift. informationssikkerhed. </a:t>
                      </a:r>
                      <a:endParaRPr lang="da-DK" sz="800" dirty="0" smtClean="0">
                        <a:latin typeface="+mn-lt"/>
                      </a:endParaRPr>
                    </a:p>
                  </a:txBody>
                  <a:tcPr anchor="ctr">
                    <a:lnL w="28575" cap="flat" cmpd="sng" algn="ctr">
                      <a:solidFill>
                        <a:schemeClr val="bg1"/>
                      </a:solidFill>
                      <a:prstDash val="solid"/>
                      <a:round/>
                      <a:headEnd type="none" w="med" len="med"/>
                      <a:tailEnd type="none" w="med" len="med"/>
                    </a:lnL>
                    <a:solidFill>
                      <a:schemeClr val="accent1">
                        <a:lumMod val="90000"/>
                      </a:schemeClr>
                    </a:solidFill>
                  </a:tcPr>
                </a:tc>
                <a:extLst>
                  <a:ext uri="{0D108BD9-81ED-4DB2-BD59-A6C34878D82A}">
                    <a16:rowId xmlns:a16="http://schemas.microsoft.com/office/drawing/2014/main" val="966449170"/>
                  </a:ext>
                </a:extLst>
              </a:tr>
              <a:tr h="58672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000" b="1" dirty="0" smtClean="0">
                          <a:latin typeface="+mn-lt"/>
                        </a:rPr>
                        <a:t>Kunde</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Procesejer</a:t>
                      </a:r>
                      <a:endParaRPr lang="da-DK" sz="900" dirty="0" smtClean="0">
                        <a:latin typeface="+mn-lt"/>
                      </a:endParaRPr>
                    </a:p>
                  </a:txBody>
                  <a:tcPr anchor="ctr">
                    <a:lnR w="28575" cap="flat" cmpd="sng" algn="ctr">
                      <a:solidFill>
                        <a:schemeClr val="bg1"/>
                      </a:solidFill>
                      <a:prstDash val="solid"/>
                      <a:round/>
                      <a:headEnd type="none" w="med" len="med"/>
                      <a:tailEnd type="none" w="med" len="med"/>
                    </a:ln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Eje den automatiserede løsning. Afsætte ressourcer til fagspecialist og procesansvarlig. Godkende specifikationer og rammer for implementering (PDD og ODD), herunder vurdere om automatisering er juridisk forsvarlig (faglovgivning). Indsende processkema til oprettelse af bruger samt justering af rettigheder hvis nødvendigt.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solidFill>
                            <a:schemeClr val="dk1"/>
                          </a:solidFill>
                          <a:latin typeface="+mn-lt"/>
                        </a:rPr>
                        <a:t>Ansvarlig for</a:t>
                      </a:r>
                      <a:r>
                        <a:rPr lang="da-DK" sz="800" baseline="0" dirty="0" smtClean="0">
                          <a:solidFill>
                            <a:srgbClr val="FF0000"/>
                          </a:solidFill>
                          <a:latin typeface="+mn-lt"/>
                        </a:rPr>
                        <a:t> </a:t>
                      </a:r>
                      <a:r>
                        <a:rPr lang="da-DK" sz="800" baseline="0" dirty="0" smtClean="0">
                          <a:latin typeface="+mn-lt"/>
                        </a:rPr>
                        <a:t>t</a:t>
                      </a:r>
                      <a:r>
                        <a:rPr lang="da-DK" sz="800" dirty="0" smtClean="0">
                          <a:latin typeface="+mn-lt"/>
                        </a:rPr>
                        <a:t>ilsyn.</a:t>
                      </a:r>
                      <a:r>
                        <a:rPr lang="da-DK" sz="800" baseline="0" dirty="0" smtClean="0">
                          <a:latin typeface="+mn-lt"/>
                        </a:rPr>
                        <a:t> Tilsyn med </a:t>
                      </a:r>
                      <a:r>
                        <a:rPr lang="da-DK" sz="800" dirty="0" smtClean="0">
                          <a:latin typeface="+mn-lt"/>
                        </a:rPr>
                        <a:t>ændringer i praksis, lovgivning med</a:t>
                      </a:r>
                      <a:r>
                        <a:rPr lang="da-DK" sz="800" baseline="0" dirty="0" smtClean="0">
                          <a:latin typeface="+mn-lt"/>
                        </a:rPr>
                        <a:t> mere. Bestille nedlægning af bruger ved afslutning af proces.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OBS: Procesejer er ALTID leder, og har i det hele taget et ansvar for ledelse af digital innovation, herunder skabelse af kultur og rammer herfor. </a:t>
                      </a:r>
                      <a:endParaRPr lang="da-DK" sz="800" dirty="0" smtClean="0">
                        <a:latin typeface="+mn-lt"/>
                      </a:endParaRPr>
                    </a:p>
                  </a:txBody>
                  <a:tcPr anchor="ctr">
                    <a:lnL w="28575" cap="flat" cmpd="sng" algn="ctr">
                      <a:solidFill>
                        <a:schemeClr val="bg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40793247"/>
                  </a:ext>
                </a:extLst>
              </a:tr>
              <a:tr h="53681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a-DK" sz="800" b="1" dirty="0" smtClean="0">
                        <a:latin typeface="+mn-lt"/>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Procesansvarlig</a:t>
                      </a:r>
                    </a:p>
                  </a:txBody>
                  <a:tcPr anchor="ctr">
                    <a:lnR w="28575" cap="flat" cmpd="sng" algn="ctr">
                      <a:solidFill>
                        <a:schemeClr val="bg1"/>
                      </a:solidFill>
                      <a:prstDash val="solid"/>
                      <a:round/>
                      <a:headEnd type="none" w="med" len="med"/>
                      <a:tailEnd type="none" w="med" len="med"/>
                    </a:ln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Fungere som kontaktperson for RPA-enheden </a:t>
                      </a:r>
                      <a:r>
                        <a:rPr lang="da-DK" sz="800" baseline="0" dirty="0" err="1" smtClean="0">
                          <a:latin typeface="+mn-lt"/>
                        </a:rPr>
                        <a:t>ifm</a:t>
                      </a:r>
                      <a:r>
                        <a:rPr lang="da-DK" sz="800" baseline="0" dirty="0" smtClean="0">
                          <a:latin typeface="+mn-lt"/>
                        </a:rPr>
                        <a:t>. daglig drift og support efter idriftsættelse, herunder tilpasning og fejlhåndtering (</a:t>
                      </a:r>
                      <a:r>
                        <a:rPr lang="da-DK" sz="800" baseline="0" dirty="0" err="1" smtClean="0">
                          <a:latin typeface="+mn-lt"/>
                        </a:rPr>
                        <a:t>tovejs-kommunikation</a:t>
                      </a:r>
                      <a:r>
                        <a:rPr lang="da-DK" sz="800" baseline="0" dirty="0" smtClean="0">
                          <a:latin typeface="+mn-lt"/>
                        </a:rPr>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Informere procesejer om væsentlige ændringer, der har betydning for processens gennemførelse.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Udfører lejlighedsvis stikprøvekontrol og sikre, at arbejdsgangen foregår efter hensigten. </a:t>
                      </a:r>
                    </a:p>
                  </a:txBody>
                  <a:tcPr anchor="ctr">
                    <a:lnL w="28575" cap="flat" cmpd="sng" algn="ctr">
                      <a:solidFill>
                        <a:schemeClr val="bg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2027140274"/>
                  </a:ext>
                </a:extLst>
              </a:tr>
              <a:tr h="33968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a-DK" sz="800" b="1" dirty="0" smtClean="0">
                        <a:latin typeface="+mn-lt"/>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Fagspecialist</a:t>
                      </a:r>
                    </a:p>
                  </a:txBody>
                  <a:tcPr anchor="ctr">
                    <a:lnR w="28575" cap="flat" cmpd="sng" algn="ctr">
                      <a:solidFill>
                        <a:schemeClr val="bg1"/>
                      </a:solidFill>
                      <a:prstDash val="solid"/>
                      <a:round/>
                      <a:headEnd type="none" w="med" len="med"/>
                      <a:tailEnd type="none" w="med" len="med"/>
                    </a:ln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Bidrage i proceskortlægning og test af proces inden idriftsættelse.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OBS: Procesansvarlig og fagspecialist kan godt være samme person. </a:t>
                      </a:r>
                    </a:p>
                  </a:txBody>
                  <a:tcPr anchor="ctr">
                    <a:lnL w="28575" cap="flat" cmpd="sng" algn="ctr">
                      <a:solidFill>
                        <a:schemeClr val="bg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3102186759"/>
                  </a:ext>
                </a:extLst>
              </a:tr>
              <a:tr h="5359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000" b="1" dirty="0" smtClean="0">
                          <a:latin typeface="+mn-lt"/>
                        </a:rPr>
                        <a:t>Andet</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IT-drift</a:t>
                      </a:r>
                    </a:p>
                  </a:txBody>
                  <a:tcPr anchor="ctr">
                    <a:lnR w="28575" cap="flat" cmpd="sng" algn="ctr">
                      <a:solidFill>
                        <a:schemeClr val="bg1"/>
                      </a:solidFill>
                      <a:prstDash val="solid"/>
                      <a:round/>
                      <a:headEnd type="none" w="med" len="med"/>
                      <a:tailEnd type="none" w="med" len="med"/>
                    </a:lnR>
                    <a:solidFill>
                      <a:schemeClr val="bg1">
                        <a:lumMod val="8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dirty="0" smtClean="0">
                          <a:latin typeface="+mn-lt"/>
                        </a:rPr>
                        <a:t>Sikre</a:t>
                      </a:r>
                      <a:r>
                        <a:rPr lang="da-DK" sz="800" baseline="0" dirty="0" smtClean="0">
                          <a:latin typeface="+mn-lt"/>
                        </a:rPr>
                        <a:t> stabilt og sikkert IT-driftsmiljø omkring de anvendte automatiseringsløsninger, herunder opdateringer af systemer, certifikater med mere. Drift af servere og gateways.</a:t>
                      </a:r>
                      <a:endParaRPr lang="da-DK" sz="800" b="1" baseline="0" dirty="0" smtClean="0">
                        <a:solidFill>
                          <a:srgbClr val="FF0000"/>
                        </a:solidFill>
                        <a:latin typeface="+mn-lt"/>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Change Management: kommunikere planlagte såvel som ikke-planlagte lukkevinduer og nedbrud til automatiseringsenheden.*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Udføre 2nd line support. Henvendelser fra kerneområderne visiteres af automatiseringsenheden.</a:t>
                      </a:r>
                    </a:p>
                  </a:txBody>
                  <a:tcPr anchor="ctr">
                    <a:lnL w="28575" cap="flat" cmpd="sng" algn="ctr">
                      <a:solidFill>
                        <a:schemeClr val="bg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3967986616"/>
                  </a:ext>
                </a:extLst>
              </a:tr>
              <a:tr h="5359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a-DK" sz="1050" b="1" dirty="0" smtClean="0">
                        <a:latin typeface="+mn-lt"/>
                      </a:endParaRP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900" b="1" dirty="0" smtClean="0">
                          <a:latin typeface="+mn-lt"/>
                        </a:rPr>
                        <a:t>Styregruppe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da-DK" sz="900" b="1" dirty="0" smtClean="0">
                        <a:latin typeface="+mn-lt"/>
                      </a:endParaRPr>
                    </a:p>
                  </a:txBody>
                  <a:tcPr anchor="ctr">
                    <a:lnR w="28575" cap="flat" cmpd="sng" algn="ctr">
                      <a:solidFill>
                        <a:schemeClr val="bg1"/>
                      </a:solidFill>
                      <a:prstDash val="solid"/>
                      <a:round/>
                      <a:headEnd type="none" w="med" len="med"/>
                      <a:tailEnd type="none" w="med" len="med"/>
                    </a:lnR>
                    <a:solidFill>
                      <a:schemeClr val="bg1">
                        <a:lumMod val="8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a-DK" sz="800" baseline="0" dirty="0" smtClean="0">
                          <a:latin typeface="+mn-lt"/>
                        </a:rPr>
                        <a:t>Definere strategi, værdibegreber og finansieringsmodel for indsats på koncernniveau. Godkender og ejer af kommunens </a:t>
                      </a:r>
                      <a:r>
                        <a:rPr lang="da-DK" sz="800" baseline="0" dirty="0" err="1" smtClean="0">
                          <a:latin typeface="+mn-lt"/>
                        </a:rPr>
                        <a:t>Governancemodel</a:t>
                      </a:r>
                      <a:r>
                        <a:rPr lang="da-DK" sz="800" baseline="0" dirty="0" smtClean="0">
                          <a:latin typeface="+mn-lt"/>
                        </a:rPr>
                        <a:t>, til efterfølgelse for hele organisationen. </a:t>
                      </a:r>
                    </a:p>
                  </a:txBody>
                  <a:tcPr anchor="ctr">
                    <a:lnL w="28575" cap="flat" cmpd="sng" algn="ctr">
                      <a:solidFill>
                        <a:schemeClr val="bg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548820497"/>
                  </a:ext>
                </a:extLst>
              </a:tr>
            </a:tbl>
          </a:graphicData>
        </a:graphic>
      </p:graphicFrame>
    </p:spTree>
    <p:extLst>
      <p:ext uri="{BB962C8B-B14F-4D97-AF65-F5344CB8AC3E}">
        <p14:creationId xmlns:p14="http://schemas.microsoft.com/office/powerpoint/2010/main" val="2729394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2</a:t>
            </a:r>
            <a:r>
              <a:rPr lang="da-DK" dirty="0" smtClean="0"/>
              <a:t>. Leverancer</a:t>
            </a:r>
            <a:endParaRPr lang="da-DK" dirty="0"/>
          </a:p>
        </p:txBody>
      </p:sp>
    </p:spTree>
    <p:extLst>
      <p:ext uri="{BB962C8B-B14F-4D97-AF65-F5344CB8AC3E}">
        <p14:creationId xmlns:p14="http://schemas.microsoft.com/office/powerpoint/2010/main" val="3818767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F4D00161-9928-4E6F-BB1F-1C0A0C1F7B44}"/>
              </a:ext>
            </a:extLst>
          </p:cNvPr>
          <p:cNvSpPr/>
          <p:nvPr/>
        </p:nvSpPr>
        <p:spPr>
          <a:xfrm>
            <a:off x="8751238" y="5440254"/>
            <a:ext cx="1350006" cy="9347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lnSpc>
                <a:spcPct val="111000"/>
              </a:lnSpc>
              <a:buFont typeface="Arial" panose="020B0604020202020204" pitchFamily="34" charset="0"/>
              <a:buChar char="•"/>
            </a:pPr>
            <a:r>
              <a:rPr lang="da-DK" sz="800" dirty="0" smtClean="0">
                <a:solidFill>
                  <a:schemeClr val="tx1"/>
                </a:solidFill>
              </a:rPr>
              <a:t>Godkendt Overdragelses-dokument (ODD) i </a:t>
            </a:r>
            <a:r>
              <a:rPr lang="da-DK" sz="800" dirty="0" err="1" smtClean="0">
                <a:solidFill>
                  <a:schemeClr val="tx1"/>
                </a:solidFill>
              </a:rPr>
              <a:t>Xflow</a:t>
            </a:r>
            <a:endParaRPr lang="da-DK" sz="800" dirty="0" smtClean="0">
              <a:solidFill>
                <a:schemeClr val="tx1"/>
              </a:solidFill>
            </a:endParaRPr>
          </a:p>
          <a:p>
            <a:pPr marL="171450" indent="-171450">
              <a:lnSpc>
                <a:spcPct val="111000"/>
              </a:lnSpc>
              <a:buFont typeface="Arial" panose="020B0604020202020204" pitchFamily="34" charset="0"/>
              <a:buChar char="•"/>
            </a:pPr>
            <a:r>
              <a:rPr lang="da-DK" sz="800" dirty="0" smtClean="0">
                <a:solidFill>
                  <a:schemeClr val="tx1"/>
                </a:solidFill>
              </a:rPr>
              <a:t>Robust og optimeret </a:t>
            </a:r>
            <a:r>
              <a:rPr lang="da-DK" sz="800" dirty="0" err="1" smtClean="0">
                <a:solidFill>
                  <a:schemeClr val="tx1"/>
                </a:solidFill>
              </a:rPr>
              <a:t>driftsetup</a:t>
            </a:r>
            <a:endParaRPr lang="da-DK" sz="800" dirty="0" smtClean="0">
              <a:solidFill>
                <a:schemeClr val="tx1"/>
              </a:solidFill>
            </a:endParaRPr>
          </a:p>
        </p:txBody>
      </p:sp>
      <p:sp>
        <p:nvSpPr>
          <p:cNvPr id="5" name="Rektangel 4">
            <a:extLst>
              <a:ext uri="{FF2B5EF4-FFF2-40B4-BE49-F238E27FC236}">
                <a16:creationId xmlns:a16="http://schemas.microsoft.com/office/drawing/2014/main" id="{E82AF752-5DB6-442B-A589-19A3296D35F8}"/>
              </a:ext>
            </a:extLst>
          </p:cNvPr>
          <p:cNvSpPr/>
          <p:nvPr/>
        </p:nvSpPr>
        <p:spPr>
          <a:xfrm>
            <a:off x="7212399" y="5440254"/>
            <a:ext cx="1351642" cy="9347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lnSpc>
                <a:spcPct val="111000"/>
              </a:lnSpc>
              <a:buFont typeface="Arial" panose="020B0604020202020204" pitchFamily="34" charset="0"/>
              <a:buChar char="•"/>
            </a:pPr>
            <a:r>
              <a:rPr lang="da-DK" sz="800" dirty="0" smtClean="0">
                <a:solidFill>
                  <a:schemeClr val="tx1"/>
                </a:solidFill>
              </a:rPr>
              <a:t>Robust løsning klar til go live.  </a:t>
            </a:r>
            <a:endParaRPr lang="da-DK" sz="800" dirty="0">
              <a:solidFill>
                <a:schemeClr val="tx1"/>
              </a:solidFill>
            </a:endParaRPr>
          </a:p>
        </p:txBody>
      </p:sp>
      <p:sp>
        <p:nvSpPr>
          <p:cNvPr id="6" name="Rektangel 5">
            <a:extLst>
              <a:ext uri="{FF2B5EF4-FFF2-40B4-BE49-F238E27FC236}">
                <a16:creationId xmlns:a16="http://schemas.microsoft.com/office/drawing/2014/main" id="{86EB2098-F0E1-4114-BE77-7B69CBA033D9}"/>
              </a:ext>
            </a:extLst>
          </p:cNvPr>
          <p:cNvSpPr/>
          <p:nvPr/>
        </p:nvSpPr>
        <p:spPr>
          <a:xfrm>
            <a:off x="5710393" y="5440254"/>
            <a:ext cx="1348363" cy="9347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lnSpc>
                <a:spcPct val="111000"/>
              </a:lnSpc>
              <a:buFont typeface="Arial" panose="020B0604020202020204" pitchFamily="34" charset="0"/>
              <a:buChar char="•"/>
            </a:pPr>
            <a:r>
              <a:rPr lang="da-DK" sz="800" dirty="0" smtClean="0">
                <a:solidFill>
                  <a:schemeClr val="tx1"/>
                </a:solidFill>
              </a:rPr>
              <a:t>Løsning udviklet efter kommunens Best </a:t>
            </a:r>
            <a:r>
              <a:rPr lang="da-DK" sz="800" dirty="0" err="1" smtClean="0">
                <a:solidFill>
                  <a:schemeClr val="tx1"/>
                </a:solidFill>
              </a:rPr>
              <a:t>Practice</a:t>
            </a:r>
            <a:r>
              <a:rPr lang="da-DK" sz="800" dirty="0" smtClean="0">
                <a:solidFill>
                  <a:schemeClr val="tx1"/>
                </a:solidFill>
              </a:rPr>
              <a:t>, som lever op til gældende regler og standarder</a:t>
            </a:r>
            <a:endParaRPr lang="da-DK" sz="800" dirty="0">
              <a:solidFill>
                <a:schemeClr val="tx1"/>
              </a:solidFill>
            </a:endParaRPr>
          </a:p>
        </p:txBody>
      </p:sp>
      <p:sp>
        <p:nvSpPr>
          <p:cNvPr id="7" name="Rektangel 6">
            <a:extLst>
              <a:ext uri="{FF2B5EF4-FFF2-40B4-BE49-F238E27FC236}">
                <a16:creationId xmlns:a16="http://schemas.microsoft.com/office/drawing/2014/main" id="{8D133CB1-D6D5-4202-AC0C-57ABC3E2BFAD}"/>
              </a:ext>
            </a:extLst>
          </p:cNvPr>
          <p:cNvSpPr/>
          <p:nvPr/>
        </p:nvSpPr>
        <p:spPr>
          <a:xfrm>
            <a:off x="4206749" y="5440254"/>
            <a:ext cx="1350002" cy="9347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lnSpc>
                <a:spcPct val="111000"/>
              </a:lnSpc>
              <a:buFont typeface="Arial" panose="020B0604020202020204" pitchFamily="34" charset="0"/>
              <a:buChar char="•"/>
            </a:pPr>
            <a:r>
              <a:rPr lang="da-DK" sz="800" dirty="0" smtClean="0">
                <a:solidFill>
                  <a:schemeClr val="tx1"/>
                </a:solidFill>
              </a:rPr>
              <a:t>Godkendt løsningsdesign (PDD) i </a:t>
            </a:r>
            <a:r>
              <a:rPr lang="da-DK" sz="800" dirty="0" err="1" smtClean="0">
                <a:solidFill>
                  <a:schemeClr val="tx1"/>
                </a:solidFill>
              </a:rPr>
              <a:t>Xflow</a:t>
            </a:r>
            <a:endParaRPr lang="da-DK" sz="800" dirty="0">
              <a:solidFill>
                <a:schemeClr val="tx1"/>
              </a:solidFill>
            </a:endParaRPr>
          </a:p>
          <a:p>
            <a:pPr marL="171450" indent="-171450">
              <a:lnSpc>
                <a:spcPct val="111000"/>
              </a:lnSpc>
              <a:buFont typeface="Arial" panose="020B0604020202020204" pitchFamily="34" charset="0"/>
              <a:buChar char="•"/>
            </a:pPr>
            <a:r>
              <a:rPr lang="da-DK" sz="800" dirty="0" smtClean="0">
                <a:solidFill>
                  <a:schemeClr val="tx1"/>
                </a:solidFill>
              </a:rPr>
              <a:t>Bruger oprettet og rettigheder tildelt via procesopgave.</a:t>
            </a:r>
            <a:endParaRPr lang="da-DK" sz="800" dirty="0">
              <a:solidFill>
                <a:schemeClr val="tx1"/>
              </a:solidFill>
            </a:endParaRPr>
          </a:p>
        </p:txBody>
      </p:sp>
      <p:sp>
        <p:nvSpPr>
          <p:cNvPr id="8" name="Rektangel 7">
            <a:extLst>
              <a:ext uri="{FF2B5EF4-FFF2-40B4-BE49-F238E27FC236}">
                <a16:creationId xmlns:a16="http://schemas.microsoft.com/office/drawing/2014/main" id="{700DC61B-68A5-44F9-BCFB-F4565C0AB216}"/>
              </a:ext>
            </a:extLst>
          </p:cNvPr>
          <p:cNvSpPr/>
          <p:nvPr/>
        </p:nvSpPr>
        <p:spPr>
          <a:xfrm>
            <a:off x="2703102" y="5440254"/>
            <a:ext cx="1350000" cy="934756"/>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lnSpc>
                <a:spcPct val="111000"/>
              </a:lnSpc>
              <a:buFont typeface="Arial" panose="020B0604020202020204" pitchFamily="34" charset="0"/>
              <a:buChar char="•"/>
            </a:pPr>
            <a:r>
              <a:rPr lang="da-DK" sz="800" dirty="0">
                <a:solidFill>
                  <a:schemeClr val="tx1"/>
                </a:solidFill>
              </a:rPr>
              <a:t>Tids- og </a:t>
            </a:r>
            <a:r>
              <a:rPr lang="da-DK" sz="800" dirty="0" smtClean="0">
                <a:solidFill>
                  <a:schemeClr val="tx1"/>
                </a:solidFill>
              </a:rPr>
              <a:t>aktivitetsplan</a:t>
            </a:r>
            <a:endParaRPr lang="da-DK" sz="800" dirty="0">
              <a:solidFill>
                <a:schemeClr val="tx1"/>
              </a:solidFill>
            </a:endParaRPr>
          </a:p>
          <a:p>
            <a:pPr marL="171450" indent="-171450">
              <a:lnSpc>
                <a:spcPct val="111000"/>
              </a:lnSpc>
              <a:buFont typeface="Arial" panose="020B0604020202020204" pitchFamily="34" charset="0"/>
              <a:buChar char="•"/>
            </a:pPr>
            <a:r>
              <a:rPr lang="da-DK" sz="800" dirty="0">
                <a:solidFill>
                  <a:schemeClr val="tx1"/>
                </a:solidFill>
              </a:rPr>
              <a:t>Afklarede roller og </a:t>
            </a:r>
            <a:r>
              <a:rPr lang="da-DK" sz="800" dirty="0" smtClean="0">
                <a:solidFill>
                  <a:schemeClr val="tx1"/>
                </a:solidFill>
              </a:rPr>
              <a:t>ansvarsfordeling</a:t>
            </a:r>
            <a:endParaRPr lang="da-DK" sz="800" dirty="0">
              <a:solidFill>
                <a:schemeClr val="tx1"/>
              </a:solidFill>
            </a:endParaRPr>
          </a:p>
        </p:txBody>
      </p:sp>
      <p:sp>
        <p:nvSpPr>
          <p:cNvPr id="9" name="Rektangel 8">
            <a:extLst>
              <a:ext uri="{FF2B5EF4-FFF2-40B4-BE49-F238E27FC236}">
                <a16:creationId xmlns:a16="http://schemas.microsoft.com/office/drawing/2014/main" id="{54823275-B2D3-45CB-AB4A-CE61E45A54AE}"/>
              </a:ext>
            </a:extLst>
          </p:cNvPr>
          <p:cNvSpPr/>
          <p:nvPr/>
        </p:nvSpPr>
        <p:spPr>
          <a:xfrm>
            <a:off x="1198435" y="5440254"/>
            <a:ext cx="1351019" cy="93475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lnSpc>
                <a:spcPct val="111000"/>
              </a:lnSpc>
              <a:buFont typeface="Arial" panose="020B0604020202020204" pitchFamily="34" charset="0"/>
              <a:buChar char="•"/>
            </a:pPr>
            <a:r>
              <a:rPr lang="da-DK" sz="800" dirty="0" err="1">
                <a:solidFill>
                  <a:schemeClr val="tx1"/>
                </a:solidFill>
              </a:rPr>
              <a:t>Topdesk</a:t>
            </a:r>
            <a:r>
              <a:rPr lang="da-DK" sz="800" dirty="0">
                <a:solidFill>
                  <a:schemeClr val="tx1"/>
                </a:solidFill>
              </a:rPr>
              <a:t>-opgave: </a:t>
            </a:r>
            <a:r>
              <a:rPr lang="da-DK" sz="800" dirty="0">
                <a:solidFill>
                  <a:schemeClr val="tx1"/>
                </a:solidFill>
                <a:hlinkClick r:id="rId3"/>
              </a:rPr>
              <a:t>Ny automatisering</a:t>
            </a:r>
            <a:endParaRPr lang="da-DK" sz="800" dirty="0">
              <a:solidFill>
                <a:schemeClr val="tx1"/>
              </a:solidFill>
            </a:endParaRPr>
          </a:p>
          <a:p>
            <a:pPr marL="171450" indent="-171450">
              <a:lnSpc>
                <a:spcPct val="111000"/>
              </a:lnSpc>
              <a:buFont typeface="Arial" panose="020B0604020202020204" pitchFamily="34" charset="0"/>
              <a:buChar char="•"/>
            </a:pPr>
            <a:r>
              <a:rPr lang="da-DK" sz="800" dirty="0">
                <a:solidFill>
                  <a:schemeClr val="tx1"/>
                </a:solidFill>
              </a:rPr>
              <a:t>Kravspecifikation </a:t>
            </a:r>
          </a:p>
          <a:p>
            <a:pPr marL="171450" indent="-171450">
              <a:lnSpc>
                <a:spcPct val="111000"/>
              </a:lnSpc>
              <a:buFont typeface="Arial" panose="020B0604020202020204" pitchFamily="34" charset="0"/>
              <a:buChar char="•"/>
            </a:pPr>
            <a:r>
              <a:rPr lang="da-DK" sz="800" dirty="0">
                <a:solidFill>
                  <a:schemeClr val="tx1"/>
                </a:solidFill>
              </a:rPr>
              <a:t>Værdivurdering/ROI-måling</a:t>
            </a:r>
          </a:p>
        </p:txBody>
      </p:sp>
      <p:cxnSp>
        <p:nvCxnSpPr>
          <p:cNvPr id="10" name="Lige pilforbindelse 9">
            <a:extLst>
              <a:ext uri="{FF2B5EF4-FFF2-40B4-BE49-F238E27FC236}">
                <a16:creationId xmlns:a16="http://schemas.microsoft.com/office/drawing/2014/main" id="{326323F9-E06D-4513-B87C-CA19FAFB1E31}"/>
              </a:ext>
            </a:extLst>
          </p:cNvPr>
          <p:cNvCxnSpPr>
            <a:cxnSpLocks/>
          </p:cNvCxnSpPr>
          <p:nvPr/>
        </p:nvCxnSpPr>
        <p:spPr>
          <a:xfrm>
            <a:off x="1199456" y="1988840"/>
            <a:ext cx="10429200" cy="2478"/>
          </a:xfrm>
          <a:prstGeom prst="straightConnector1">
            <a:avLst/>
          </a:prstGeom>
          <a:ln w="15875">
            <a:tailEnd type="triangle"/>
          </a:ln>
        </p:spPr>
        <p:style>
          <a:lnRef idx="1">
            <a:schemeClr val="dk1"/>
          </a:lnRef>
          <a:fillRef idx="0">
            <a:schemeClr val="dk1"/>
          </a:fillRef>
          <a:effectRef idx="0">
            <a:schemeClr val="dk1"/>
          </a:effectRef>
          <a:fontRef idx="minor">
            <a:schemeClr val="tx1"/>
          </a:fontRef>
        </p:style>
      </p:cxnSp>
      <p:sp>
        <p:nvSpPr>
          <p:cNvPr id="12" name="Tekstfelt 11">
            <a:extLst>
              <a:ext uri="{FF2B5EF4-FFF2-40B4-BE49-F238E27FC236}">
                <a16:creationId xmlns:a16="http://schemas.microsoft.com/office/drawing/2014/main" id="{7A0B7D1D-B1F7-479A-ADB5-18BA5475DE45}"/>
              </a:ext>
            </a:extLst>
          </p:cNvPr>
          <p:cNvSpPr txBox="1"/>
          <p:nvPr/>
        </p:nvSpPr>
        <p:spPr>
          <a:xfrm>
            <a:off x="583392" y="2323736"/>
            <a:ext cx="461394" cy="165173"/>
          </a:xfrm>
          <a:prstGeom prst="rect">
            <a:avLst/>
          </a:prstGeom>
          <a:noFill/>
        </p:spPr>
        <p:txBody>
          <a:bodyPr wrap="square" lIns="0" tIns="0" rIns="0" bIns="0" rtlCol="0">
            <a:spAutoFit/>
          </a:bodyPr>
          <a:lstStyle/>
          <a:p>
            <a:pPr algn="ctr">
              <a:lnSpc>
                <a:spcPct val="111000"/>
              </a:lnSpc>
            </a:pPr>
            <a:r>
              <a:rPr lang="da-DK" sz="1050" b="1" dirty="0"/>
              <a:t>Proces</a:t>
            </a:r>
            <a:endParaRPr lang="da-DK" sz="1100" b="1" dirty="0"/>
          </a:p>
        </p:txBody>
      </p:sp>
      <p:sp>
        <p:nvSpPr>
          <p:cNvPr id="13" name="Pil: pentagon 14">
            <a:extLst>
              <a:ext uri="{FF2B5EF4-FFF2-40B4-BE49-F238E27FC236}">
                <a16:creationId xmlns:a16="http://schemas.microsoft.com/office/drawing/2014/main" id="{1C53CDFA-ADE0-4523-BA83-541A37E51029}"/>
              </a:ext>
            </a:extLst>
          </p:cNvPr>
          <p:cNvSpPr/>
          <p:nvPr/>
        </p:nvSpPr>
        <p:spPr>
          <a:xfrm>
            <a:off x="1199456" y="2233369"/>
            <a:ext cx="2816264" cy="358840"/>
          </a:xfrm>
          <a:prstGeom prst="homePlat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200" b="1" noProof="0" dirty="0"/>
              <a:t>Fase 1 - </a:t>
            </a:r>
            <a:r>
              <a:rPr lang="da-DK" sz="1200" b="1" dirty="0"/>
              <a:t>Opstart</a:t>
            </a:r>
            <a:endParaRPr lang="da-DK" sz="1200" b="1" noProof="0" dirty="0"/>
          </a:p>
        </p:txBody>
      </p:sp>
      <p:sp>
        <p:nvSpPr>
          <p:cNvPr id="14" name="Pil: pentagon 15">
            <a:extLst>
              <a:ext uri="{FF2B5EF4-FFF2-40B4-BE49-F238E27FC236}">
                <a16:creationId xmlns:a16="http://schemas.microsoft.com/office/drawing/2014/main" id="{C9AD6F78-481A-4E7F-9994-BF18F5BAA6E7}"/>
              </a:ext>
            </a:extLst>
          </p:cNvPr>
          <p:cNvSpPr/>
          <p:nvPr/>
        </p:nvSpPr>
        <p:spPr>
          <a:xfrm>
            <a:off x="1199455" y="2746496"/>
            <a:ext cx="1350000" cy="540000"/>
          </a:xfrm>
          <a:prstGeom prst="homePlate">
            <a:avLst>
              <a:gd name="adj" fmla="val 26810"/>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gn="ctr">
              <a:lnSpc>
                <a:spcPct val="111000"/>
              </a:lnSpc>
            </a:pPr>
            <a:r>
              <a:rPr lang="da-DK" sz="1000" dirty="0"/>
              <a:t>Step 1 </a:t>
            </a:r>
          </a:p>
          <a:p>
            <a:pPr algn="ctr">
              <a:lnSpc>
                <a:spcPct val="111000"/>
              </a:lnSpc>
            </a:pPr>
            <a:r>
              <a:rPr lang="da-DK" sz="1000" dirty="0" smtClean="0"/>
              <a:t>Behovsafdækning og screening</a:t>
            </a:r>
            <a:endParaRPr lang="da-DK" sz="1000" dirty="0"/>
          </a:p>
        </p:txBody>
      </p:sp>
      <p:sp>
        <p:nvSpPr>
          <p:cNvPr id="15" name="Pil: pentagon 16">
            <a:extLst>
              <a:ext uri="{FF2B5EF4-FFF2-40B4-BE49-F238E27FC236}">
                <a16:creationId xmlns:a16="http://schemas.microsoft.com/office/drawing/2014/main" id="{EBC6D94A-17C3-4665-A959-8D290149B39D}"/>
              </a:ext>
            </a:extLst>
          </p:cNvPr>
          <p:cNvSpPr/>
          <p:nvPr/>
        </p:nvSpPr>
        <p:spPr>
          <a:xfrm>
            <a:off x="2703100" y="2746496"/>
            <a:ext cx="1350000" cy="540000"/>
          </a:xfrm>
          <a:prstGeom prst="homePlate">
            <a:avLst>
              <a:gd name="adj" fmla="val 283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000" dirty="0"/>
              <a:t>Step 2 </a:t>
            </a:r>
          </a:p>
          <a:p>
            <a:pPr algn="ctr">
              <a:lnSpc>
                <a:spcPct val="111000"/>
              </a:lnSpc>
            </a:pPr>
            <a:r>
              <a:rPr lang="da-DK" sz="1000" dirty="0"/>
              <a:t>Prioritering og planlægning</a:t>
            </a:r>
          </a:p>
        </p:txBody>
      </p:sp>
      <p:sp>
        <p:nvSpPr>
          <p:cNvPr id="16" name="Pil: pentagon 17">
            <a:extLst>
              <a:ext uri="{FF2B5EF4-FFF2-40B4-BE49-F238E27FC236}">
                <a16:creationId xmlns:a16="http://schemas.microsoft.com/office/drawing/2014/main" id="{5B9EA81E-CE54-4067-AECC-6628CDF89A2E}"/>
              </a:ext>
            </a:extLst>
          </p:cNvPr>
          <p:cNvSpPr/>
          <p:nvPr/>
        </p:nvSpPr>
        <p:spPr>
          <a:xfrm rot="5400000">
            <a:off x="927276" y="3714583"/>
            <a:ext cx="1893337" cy="1351018"/>
          </a:xfrm>
          <a:prstGeom prst="homePlate">
            <a:avLst>
              <a:gd name="adj" fmla="val 11818"/>
            </a:avLst>
          </a:prstGeom>
          <a:solidFill>
            <a:schemeClr val="accent6">
              <a:lumMod val="10000"/>
            </a:schemeClr>
          </a:solidFill>
          <a:ln>
            <a:solidFill>
              <a:srgbClr val="72728A"/>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nSpc>
                <a:spcPct val="111000"/>
              </a:lnSpc>
            </a:pPr>
            <a:r>
              <a:rPr lang="da-DK" sz="800" noProof="0" dirty="0" smtClean="0"/>
              <a:t>Procesønske screenes </a:t>
            </a:r>
          </a:p>
          <a:p>
            <a:pPr marL="171450" indent="-171450">
              <a:lnSpc>
                <a:spcPct val="111000"/>
              </a:lnSpc>
              <a:buFont typeface="Arial" panose="020B0604020202020204" pitchFamily="34" charset="0"/>
              <a:buChar char="•"/>
            </a:pPr>
            <a:r>
              <a:rPr lang="da-DK" sz="800" dirty="0" smtClean="0"/>
              <a:t>Behov og ønsker, udfordringer samt målbillede defineres</a:t>
            </a:r>
          </a:p>
          <a:p>
            <a:pPr marL="171450" indent="-171450">
              <a:lnSpc>
                <a:spcPct val="111000"/>
              </a:lnSpc>
              <a:buFont typeface="Arial" panose="020B0604020202020204" pitchFamily="34" charset="0"/>
              <a:buChar char="•"/>
            </a:pPr>
            <a:r>
              <a:rPr lang="da-DK" sz="800" dirty="0" smtClean="0"/>
              <a:t>Egner proces sig til standardisering, digitalisering og/eller automatisering?</a:t>
            </a:r>
          </a:p>
          <a:p>
            <a:pPr marL="171450" indent="-171450">
              <a:lnSpc>
                <a:spcPct val="111000"/>
              </a:lnSpc>
              <a:buFont typeface="Arial" panose="020B0604020202020204" pitchFamily="34" charset="0"/>
              <a:buChar char="•"/>
            </a:pPr>
            <a:r>
              <a:rPr lang="da-DK" sz="800" dirty="0" smtClean="0"/>
              <a:t>Er procesønsket værd at gå videre med? </a:t>
            </a:r>
          </a:p>
          <a:p>
            <a:pPr>
              <a:lnSpc>
                <a:spcPct val="111000"/>
              </a:lnSpc>
            </a:pPr>
            <a:endParaRPr lang="da-DK" sz="800" dirty="0" smtClean="0"/>
          </a:p>
          <a:p>
            <a:pPr>
              <a:lnSpc>
                <a:spcPct val="111000"/>
              </a:lnSpc>
            </a:pPr>
            <a:endParaRPr lang="da-DK" sz="800" dirty="0" smtClean="0"/>
          </a:p>
          <a:p>
            <a:pPr>
              <a:lnSpc>
                <a:spcPct val="111000"/>
              </a:lnSpc>
            </a:pPr>
            <a:endParaRPr lang="da-DK" sz="800" dirty="0" smtClean="0"/>
          </a:p>
          <a:p>
            <a:pPr marL="171450" indent="-171450">
              <a:lnSpc>
                <a:spcPct val="111000"/>
              </a:lnSpc>
              <a:buFont typeface="Arial" panose="020B0604020202020204" pitchFamily="34" charset="0"/>
              <a:buChar char="•"/>
            </a:pPr>
            <a:endParaRPr lang="da-DK" sz="800" noProof="0" dirty="0" err="1"/>
          </a:p>
        </p:txBody>
      </p:sp>
      <p:sp>
        <p:nvSpPr>
          <p:cNvPr id="19" name="Pil: pentagon 22">
            <a:extLst>
              <a:ext uri="{FF2B5EF4-FFF2-40B4-BE49-F238E27FC236}">
                <a16:creationId xmlns:a16="http://schemas.microsoft.com/office/drawing/2014/main" id="{6336CD22-AFA6-404D-B94D-52B8771F62FE}"/>
              </a:ext>
            </a:extLst>
          </p:cNvPr>
          <p:cNvSpPr/>
          <p:nvPr/>
        </p:nvSpPr>
        <p:spPr>
          <a:xfrm rot="5400000">
            <a:off x="2430836" y="3714586"/>
            <a:ext cx="1894527" cy="1349999"/>
          </a:xfrm>
          <a:prstGeom prst="homePlate">
            <a:avLst>
              <a:gd name="adj" fmla="val 11818"/>
            </a:avLst>
          </a:prstGeom>
          <a:solidFill>
            <a:schemeClr val="accent6">
              <a:lumMod val="10000"/>
            </a:schemeClr>
          </a:solidFill>
          <a:ln>
            <a:solidFill>
              <a:srgbClr val="72728A"/>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nSpc>
                <a:spcPct val="111000"/>
              </a:lnSpc>
            </a:pPr>
            <a:r>
              <a:rPr lang="da-DK" sz="800" dirty="0" smtClean="0"/>
              <a:t>Hvis proces godkendes til automatisering: </a:t>
            </a:r>
          </a:p>
          <a:p>
            <a:pPr marL="171450" indent="-171450">
              <a:lnSpc>
                <a:spcPct val="111000"/>
              </a:lnSpc>
              <a:buFont typeface="Arial" panose="020B0604020202020204" pitchFamily="34" charset="0"/>
              <a:buChar char="•"/>
            </a:pPr>
            <a:r>
              <a:rPr lang="da-DK" sz="800" noProof="0" dirty="0" smtClean="0"/>
              <a:t>Opgave indgår i prioriteringspulje</a:t>
            </a:r>
          </a:p>
          <a:p>
            <a:pPr marL="171450" indent="-171450">
              <a:lnSpc>
                <a:spcPct val="111000"/>
              </a:lnSpc>
              <a:buFont typeface="Arial" panose="020B0604020202020204" pitchFamily="34" charset="0"/>
              <a:buChar char="•"/>
            </a:pPr>
            <a:r>
              <a:rPr lang="da-DK" sz="800" dirty="0" smtClean="0"/>
              <a:t>Forventninger afstemmes, organisering og rammer fastlægges</a:t>
            </a:r>
          </a:p>
          <a:p>
            <a:pPr marL="171450" indent="-171450">
              <a:lnSpc>
                <a:spcPct val="111000"/>
              </a:lnSpc>
              <a:buFont typeface="Arial" panose="020B0604020202020204" pitchFamily="34" charset="0"/>
              <a:buChar char="•"/>
            </a:pPr>
            <a:endParaRPr lang="da-DK" sz="800" noProof="0" dirty="0"/>
          </a:p>
        </p:txBody>
      </p:sp>
      <p:sp>
        <p:nvSpPr>
          <p:cNvPr id="24" name="Pil: pentagon 29">
            <a:extLst>
              <a:ext uri="{FF2B5EF4-FFF2-40B4-BE49-F238E27FC236}">
                <a16:creationId xmlns:a16="http://schemas.microsoft.com/office/drawing/2014/main" id="{A8EB0CCC-8CC5-4740-94C4-CF82C1C16E10}"/>
              </a:ext>
            </a:extLst>
          </p:cNvPr>
          <p:cNvSpPr/>
          <p:nvPr/>
        </p:nvSpPr>
        <p:spPr>
          <a:xfrm rot="5400000">
            <a:off x="3934483" y="3714586"/>
            <a:ext cx="1894530" cy="1350001"/>
          </a:xfrm>
          <a:prstGeom prst="homePlate">
            <a:avLst>
              <a:gd name="adj" fmla="val 11818"/>
            </a:avLst>
          </a:prstGeom>
          <a:solidFill>
            <a:schemeClr val="accent6">
              <a:lumMod val="10000"/>
            </a:schemeClr>
          </a:solidFill>
          <a:ln>
            <a:solidFill>
              <a:srgbClr val="72728A"/>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marL="171450" indent="-171450">
              <a:lnSpc>
                <a:spcPct val="111000"/>
              </a:lnSpc>
              <a:buFont typeface="Arial" panose="020B0604020202020204" pitchFamily="34" charset="0"/>
              <a:buChar char="•"/>
            </a:pPr>
            <a:r>
              <a:rPr lang="da-DK" sz="800" dirty="0" smtClean="0"/>
              <a:t>Proces kortlægges trin-for-trin efter gældende skabelon</a:t>
            </a:r>
          </a:p>
          <a:p>
            <a:pPr marL="171450" indent="-171450">
              <a:lnSpc>
                <a:spcPct val="111000"/>
              </a:lnSpc>
              <a:buFont typeface="Arial" panose="020B0604020202020204" pitchFamily="34" charset="0"/>
              <a:buChar char="•"/>
            </a:pPr>
            <a:r>
              <a:rPr lang="da-DK" sz="800" dirty="0" err="1" smtClean="0"/>
              <a:t>Scope</a:t>
            </a:r>
            <a:r>
              <a:rPr lang="da-DK" sz="800" dirty="0" smtClean="0"/>
              <a:t>, afvigelser og forretningsregler defineres </a:t>
            </a:r>
          </a:p>
          <a:p>
            <a:pPr marL="171450" indent="-171450">
              <a:lnSpc>
                <a:spcPct val="111000"/>
              </a:lnSpc>
              <a:buFont typeface="Arial" panose="020B0604020202020204" pitchFamily="34" charset="0"/>
              <a:buChar char="•"/>
            </a:pPr>
            <a:r>
              <a:rPr lang="da-DK" sz="800" dirty="0" smtClean="0"/>
              <a:t>Kortlægning valideres, godkendes af procesejer</a:t>
            </a:r>
          </a:p>
          <a:p>
            <a:pPr marL="171450" indent="-171450">
              <a:lnSpc>
                <a:spcPct val="111000"/>
              </a:lnSpc>
              <a:buFont typeface="Arial" panose="020B0604020202020204" pitchFamily="34" charset="0"/>
              <a:buChar char="•"/>
            </a:pPr>
            <a:r>
              <a:rPr lang="da-DK" sz="800" dirty="0" smtClean="0">
                <a:solidFill>
                  <a:schemeClr val="bg1"/>
                </a:solidFill>
              </a:rPr>
              <a:t>Evt. brugeroprettelse og tildeling af rettigheder</a:t>
            </a:r>
            <a:r>
              <a:rPr lang="da-DK" sz="800" i="1" dirty="0" smtClean="0">
                <a:solidFill>
                  <a:schemeClr val="bg1"/>
                </a:solidFill>
              </a:rPr>
              <a:t> </a:t>
            </a:r>
            <a:endParaRPr lang="da-DK" sz="800" i="1" noProof="0" dirty="0">
              <a:solidFill>
                <a:schemeClr val="bg1"/>
              </a:solidFill>
            </a:endParaRPr>
          </a:p>
        </p:txBody>
      </p:sp>
      <p:sp>
        <p:nvSpPr>
          <p:cNvPr id="28" name="Pil: pentagon 33">
            <a:extLst>
              <a:ext uri="{FF2B5EF4-FFF2-40B4-BE49-F238E27FC236}">
                <a16:creationId xmlns:a16="http://schemas.microsoft.com/office/drawing/2014/main" id="{7FFA7E05-132C-41A2-8966-C95B12973081}"/>
              </a:ext>
            </a:extLst>
          </p:cNvPr>
          <p:cNvSpPr/>
          <p:nvPr/>
        </p:nvSpPr>
        <p:spPr>
          <a:xfrm rot="5400000">
            <a:off x="5438128" y="3714584"/>
            <a:ext cx="1894529" cy="1350002"/>
          </a:xfrm>
          <a:prstGeom prst="homePlate">
            <a:avLst>
              <a:gd name="adj" fmla="val 11818"/>
            </a:avLst>
          </a:prstGeom>
          <a:solidFill>
            <a:schemeClr val="accent6">
              <a:lumMod val="10000"/>
            </a:schemeClr>
          </a:solidFill>
          <a:ln>
            <a:solidFill>
              <a:srgbClr val="72728A"/>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marL="171450" indent="-171450">
              <a:lnSpc>
                <a:spcPct val="111000"/>
              </a:lnSpc>
              <a:buFont typeface="Arial" panose="020B0604020202020204" pitchFamily="34" charset="0"/>
              <a:buChar char="•"/>
            </a:pPr>
            <a:r>
              <a:rPr lang="da-DK" sz="800" noProof="0" dirty="0" smtClean="0"/>
              <a:t>Udvikling og konfiguration, samt dokumentation heraf</a:t>
            </a:r>
          </a:p>
          <a:p>
            <a:pPr marL="171450" indent="-171450">
              <a:lnSpc>
                <a:spcPct val="111000"/>
              </a:lnSpc>
              <a:buFont typeface="Arial" panose="020B0604020202020204" pitchFamily="34" charset="0"/>
              <a:buChar char="•"/>
            </a:pPr>
            <a:r>
              <a:rPr lang="da-DK" sz="800" dirty="0" smtClean="0"/>
              <a:t>PDD tilpasses hvis nødvendigt</a:t>
            </a:r>
            <a:endParaRPr lang="da-DK" sz="800" noProof="0" dirty="0"/>
          </a:p>
          <a:p>
            <a:pPr marL="171450" indent="-171450">
              <a:lnSpc>
                <a:spcPct val="111000"/>
              </a:lnSpc>
              <a:buFont typeface="Arial" panose="020B0604020202020204" pitchFamily="34" charset="0"/>
              <a:buChar char="•"/>
            </a:pPr>
            <a:endParaRPr lang="da-DK" sz="800" dirty="0"/>
          </a:p>
          <a:p>
            <a:pPr marL="171450" indent="-171450">
              <a:lnSpc>
                <a:spcPct val="111000"/>
              </a:lnSpc>
              <a:buFont typeface="Arial" panose="020B0604020202020204" pitchFamily="34" charset="0"/>
              <a:buChar char="•"/>
            </a:pPr>
            <a:endParaRPr lang="da-DK" sz="800" dirty="0"/>
          </a:p>
        </p:txBody>
      </p:sp>
      <p:sp>
        <p:nvSpPr>
          <p:cNvPr id="29" name="Pil: pentagon 34">
            <a:extLst>
              <a:ext uri="{FF2B5EF4-FFF2-40B4-BE49-F238E27FC236}">
                <a16:creationId xmlns:a16="http://schemas.microsoft.com/office/drawing/2014/main" id="{940C1BAF-328D-4155-A57F-3699738A6E15}"/>
              </a:ext>
            </a:extLst>
          </p:cNvPr>
          <p:cNvSpPr/>
          <p:nvPr/>
        </p:nvSpPr>
        <p:spPr>
          <a:xfrm rot="5400000">
            <a:off x="6945094" y="3711268"/>
            <a:ext cx="1887894" cy="1350000"/>
          </a:xfrm>
          <a:prstGeom prst="homePlate">
            <a:avLst>
              <a:gd name="adj" fmla="val 11818"/>
            </a:avLst>
          </a:prstGeom>
          <a:solidFill>
            <a:schemeClr val="accent6">
              <a:lumMod val="10000"/>
            </a:schemeClr>
          </a:solidFill>
          <a:ln>
            <a:solidFill>
              <a:srgbClr val="72728A"/>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marL="171450" indent="-171450">
              <a:lnSpc>
                <a:spcPct val="111000"/>
              </a:lnSpc>
              <a:buFont typeface="Arial" panose="020B0604020202020204" pitchFamily="34" charset="0"/>
              <a:buChar char="•"/>
            </a:pPr>
            <a:r>
              <a:rPr lang="da-DK" sz="800" dirty="0" smtClean="0"/>
              <a:t>Test af individuelle komponenter og end-to-end</a:t>
            </a:r>
            <a:endParaRPr lang="da-DK" sz="800" dirty="0"/>
          </a:p>
          <a:p>
            <a:pPr marL="171450" indent="-171450">
              <a:lnSpc>
                <a:spcPct val="111000"/>
              </a:lnSpc>
              <a:buFont typeface="Arial" panose="020B0604020202020204" pitchFamily="34" charset="0"/>
              <a:buChar char="•"/>
            </a:pPr>
            <a:r>
              <a:rPr lang="da-DK" sz="800" dirty="0" smtClean="0"/>
              <a:t>Test-cases og brugertest</a:t>
            </a:r>
            <a:r>
              <a:rPr lang="da-DK" sz="800" noProof="0" dirty="0" smtClean="0"/>
              <a:t> </a:t>
            </a:r>
            <a:endParaRPr lang="da-DK" sz="800" noProof="0" dirty="0"/>
          </a:p>
          <a:p>
            <a:pPr marL="171450" indent="-171450">
              <a:lnSpc>
                <a:spcPct val="111000"/>
              </a:lnSpc>
              <a:buFont typeface="Arial" panose="020B0604020202020204" pitchFamily="34" charset="0"/>
              <a:buChar char="•"/>
            </a:pPr>
            <a:r>
              <a:rPr lang="da-DK" sz="800" dirty="0" smtClean="0"/>
              <a:t>Brugertræning </a:t>
            </a:r>
            <a:endParaRPr lang="da-DK" sz="800" noProof="0" dirty="0"/>
          </a:p>
          <a:p>
            <a:pPr marL="171450" indent="-171450">
              <a:lnSpc>
                <a:spcPct val="111000"/>
              </a:lnSpc>
              <a:buFont typeface="Arial" panose="020B0604020202020204" pitchFamily="34" charset="0"/>
              <a:buChar char="•"/>
            </a:pPr>
            <a:r>
              <a:rPr lang="da-DK" sz="800" noProof="0" dirty="0" smtClean="0"/>
              <a:t>Kriterier og rammer og go-live defineres</a:t>
            </a:r>
            <a:endParaRPr lang="da-DK" sz="800" noProof="0" dirty="0"/>
          </a:p>
        </p:txBody>
      </p:sp>
      <p:sp>
        <p:nvSpPr>
          <p:cNvPr id="34" name="Pil: pentagon 39">
            <a:extLst>
              <a:ext uri="{FF2B5EF4-FFF2-40B4-BE49-F238E27FC236}">
                <a16:creationId xmlns:a16="http://schemas.microsoft.com/office/drawing/2014/main" id="{00EC29D6-5B76-4697-BB9B-B234CAFE406A}"/>
              </a:ext>
            </a:extLst>
          </p:cNvPr>
          <p:cNvSpPr/>
          <p:nvPr/>
        </p:nvSpPr>
        <p:spPr>
          <a:xfrm rot="5400000">
            <a:off x="8482292" y="3700594"/>
            <a:ext cx="1887895" cy="1350005"/>
          </a:xfrm>
          <a:prstGeom prst="homePlate">
            <a:avLst>
              <a:gd name="adj" fmla="val 11818"/>
            </a:avLst>
          </a:prstGeom>
          <a:solidFill>
            <a:schemeClr val="accent6">
              <a:lumMod val="10000"/>
            </a:schemeClr>
          </a:solidFill>
          <a:ln>
            <a:solidFill>
              <a:srgbClr val="72728A"/>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marL="171450" indent="-171450">
              <a:lnSpc>
                <a:spcPct val="111000"/>
              </a:lnSpc>
              <a:buFont typeface="Arial" panose="020B0604020202020204" pitchFamily="34" charset="0"/>
              <a:buChar char="•"/>
            </a:pPr>
            <a:r>
              <a:rPr lang="da-DK" sz="800" dirty="0" smtClean="0"/>
              <a:t>Overdragelse </a:t>
            </a:r>
            <a:r>
              <a:rPr lang="da-DK" sz="800" dirty="0"/>
              <a:t>til </a:t>
            </a:r>
            <a:r>
              <a:rPr lang="da-DK" sz="800" dirty="0" smtClean="0"/>
              <a:t>drift</a:t>
            </a:r>
          </a:p>
          <a:p>
            <a:pPr marL="171450" indent="-171450">
              <a:lnSpc>
                <a:spcPct val="111000"/>
              </a:lnSpc>
              <a:buFont typeface="Arial" panose="020B0604020202020204" pitchFamily="34" charset="0"/>
              <a:buChar char="•"/>
            </a:pPr>
            <a:r>
              <a:rPr lang="da-DK" sz="800" dirty="0" err="1" smtClean="0"/>
              <a:t>Hypercare</a:t>
            </a:r>
            <a:r>
              <a:rPr lang="da-DK" sz="800" dirty="0" smtClean="0"/>
              <a:t>, herunder at overvåge og støtte den tekniske løsning samt brugere for at sikre, at det lever op til forventningerne</a:t>
            </a:r>
          </a:p>
          <a:p>
            <a:pPr marL="171450" indent="-171450">
              <a:lnSpc>
                <a:spcPct val="111000"/>
              </a:lnSpc>
              <a:buFont typeface="Arial" panose="020B0604020202020204" pitchFamily="34" charset="0"/>
              <a:buChar char="•"/>
            </a:pPr>
            <a:r>
              <a:rPr lang="da-DK" sz="800" dirty="0" smtClean="0"/>
              <a:t>Evaluering</a:t>
            </a:r>
          </a:p>
          <a:p>
            <a:pPr marL="171450" indent="-171450">
              <a:lnSpc>
                <a:spcPct val="111000"/>
              </a:lnSpc>
              <a:buFont typeface="Arial" panose="020B0604020202020204" pitchFamily="34" charset="0"/>
              <a:buChar char="•"/>
            </a:pPr>
            <a:endParaRPr lang="da-DK" sz="800" dirty="0" smtClean="0"/>
          </a:p>
          <a:p>
            <a:pPr marL="171450" indent="-171450">
              <a:lnSpc>
                <a:spcPct val="111000"/>
              </a:lnSpc>
              <a:buFont typeface="Arial" panose="020B0604020202020204" pitchFamily="34" charset="0"/>
              <a:buChar char="•"/>
            </a:pPr>
            <a:endParaRPr lang="da-DK" sz="800" dirty="0" smtClean="0"/>
          </a:p>
          <a:p>
            <a:pPr marL="171450" indent="-171450">
              <a:lnSpc>
                <a:spcPct val="111000"/>
              </a:lnSpc>
              <a:buFont typeface="Arial" panose="020B0604020202020204" pitchFamily="34" charset="0"/>
              <a:buChar char="•"/>
            </a:pPr>
            <a:endParaRPr lang="da-DK" sz="800" dirty="0"/>
          </a:p>
        </p:txBody>
      </p:sp>
      <p:sp>
        <p:nvSpPr>
          <p:cNvPr id="49" name="Pil: pentagon 14">
            <a:extLst>
              <a:ext uri="{FF2B5EF4-FFF2-40B4-BE49-F238E27FC236}">
                <a16:creationId xmlns:a16="http://schemas.microsoft.com/office/drawing/2014/main" id="{1C53CDFA-ADE0-4523-BA83-541A37E51029}"/>
              </a:ext>
            </a:extLst>
          </p:cNvPr>
          <p:cNvSpPr/>
          <p:nvPr/>
        </p:nvSpPr>
        <p:spPr>
          <a:xfrm>
            <a:off x="4206747" y="2233656"/>
            <a:ext cx="4357293" cy="358840"/>
          </a:xfrm>
          <a:prstGeom prst="homePlat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200" b="1" noProof="0" dirty="0" smtClean="0"/>
              <a:t>Fase 2 - Udvikling</a:t>
            </a:r>
            <a:endParaRPr lang="da-DK" sz="1200" b="1" noProof="0" dirty="0"/>
          </a:p>
        </p:txBody>
      </p:sp>
      <p:sp>
        <p:nvSpPr>
          <p:cNvPr id="50" name="Pil: pentagon 14">
            <a:extLst>
              <a:ext uri="{FF2B5EF4-FFF2-40B4-BE49-F238E27FC236}">
                <a16:creationId xmlns:a16="http://schemas.microsoft.com/office/drawing/2014/main" id="{1C53CDFA-ADE0-4523-BA83-541A37E51029}"/>
              </a:ext>
            </a:extLst>
          </p:cNvPr>
          <p:cNvSpPr/>
          <p:nvPr/>
        </p:nvSpPr>
        <p:spPr>
          <a:xfrm>
            <a:off x="8755067" y="2220439"/>
            <a:ext cx="2851638" cy="371769"/>
          </a:xfrm>
          <a:prstGeom prst="homePlat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200" b="1" dirty="0"/>
              <a:t>Fase 3 - Drift</a:t>
            </a:r>
          </a:p>
        </p:txBody>
      </p:sp>
      <p:sp>
        <p:nvSpPr>
          <p:cNvPr id="52" name="Pil: pentagon 16">
            <a:extLst>
              <a:ext uri="{FF2B5EF4-FFF2-40B4-BE49-F238E27FC236}">
                <a16:creationId xmlns:a16="http://schemas.microsoft.com/office/drawing/2014/main" id="{EBC6D94A-17C3-4665-A959-8D290149B39D}"/>
              </a:ext>
            </a:extLst>
          </p:cNvPr>
          <p:cNvSpPr/>
          <p:nvPr/>
        </p:nvSpPr>
        <p:spPr>
          <a:xfrm>
            <a:off x="4222516" y="2749531"/>
            <a:ext cx="1350000" cy="540000"/>
          </a:xfrm>
          <a:prstGeom prst="homePlate">
            <a:avLst>
              <a:gd name="adj" fmla="val 283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000" dirty="0"/>
              <a:t>Step </a:t>
            </a:r>
            <a:r>
              <a:rPr lang="da-DK" sz="1000" dirty="0" smtClean="0"/>
              <a:t>3</a:t>
            </a:r>
          </a:p>
          <a:p>
            <a:pPr algn="ctr">
              <a:lnSpc>
                <a:spcPct val="111000"/>
              </a:lnSpc>
            </a:pPr>
            <a:r>
              <a:rPr lang="da-DK" sz="1000" dirty="0"/>
              <a:t>Kortlægning</a:t>
            </a:r>
          </a:p>
        </p:txBody>
      </p:sp>
      <p:sp>
        <p:nvSpPr>
          <p:cNvPr id="53" name="Pil: pentagon 16">
            <a:extLst>
              <a:ext uri="{FF2B5EF4-FFF2-40B4-BE49-F238E27FC236}">
                <a16:creationId xmlns:a16="http://schemas.microsoft.com/office/drawing/2014/main" id="{EBC6D94A-17C3-4665-A959-8D290149B39D}"/>
              </a:ext>
            </a:extLst>
          </p:cNvPr>
          <p:cNvSpPr/>
          <p:nvPr/>
        </p:nvSpPr>
        <p:spPr>
          <a:xfrm>
            <a:off x="5739056" y="2746496"/>
            <a:ext cx="1350000" cy="540000"/>
          </a:xfrm>
          <a:prstGeom prst="homePlate">
            <a:avLst>
              <a:gd name="adj" fmla="val 283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000" dirty="0"/>
              <a:t>Step </a:t>
            </a:r>
            <a:r>
              <a:rPr lang="da-DK" sz="1000" dirty="0" smtClean="0"/>
              <a:t>4 </a:t>
            </a:r>
            <a:endParaRPr lang="da-DK" sz="1000" dirty="0"/>
          </a:p>
          <a:p>
            <a:pPr algn="ctr">
              <a:lnSpc>
                <a:spcPct val="111000"/>
              </a:lnSpc>
            </a:pPr>
            <a:r>
              <a:rPr lang="da-DK" sz="1000" dirty="0"/>
              <a:t>Udvikling</a:t>
            </a:r>
          </a:p>
        </p:txBody>
      </p:sp>
      <p:sp>
        <p:nvSpPr>
          <p:cNvPr id="54" name="Pil: pentagon 16">
            <a:extLst>
              <a:ext uri="{FF2B5EF4-FFF2-40B4-BE49-F238E27FC236}">
                <a16:creationId xmlns:a16="http://schemas.microsoft.com/office/drawing/2014/main" id="{EBC6D94A-17C3-4665-A959-8D290149B39D}"/>
              </a:ext>
            </a:extLst>
          </p:cNvPr>
          <p:cNvSpPr/>
          <p:nvPr/>
        </p:nvSpPr>
        <p:spPr>
          <a:xfrm>
            <a:off x="7237695" y="2746496"/>
            <a:ext cx="1350000" cy="540000"/>
          </a:xfrm>
          <a:prstGeom prst="homePlate">
            <a:avLst>
              <a:gd name="adj" fmla="val 283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000" dirty="0"/>
              <a:t>Step </a:t>
            </a:r>
            <a:r>
              <a:rPr lang="da-DK" sz="1000" dirty="0" smtClean="0"/>
              <a:t>5 </a:t>
            </a:r>
            <a:endParaRPr lang="da-DK" sz="1000" dirty="0"/>
          </a:p>
          <a:p>
            <a:pPr algn="ctr">
              <a:lnSpc>
                <a:spcPct val="111000"/>
              </a:lnSpc>
            </a:pPr>
            <a:r>
              <a:rPr lang="da-DK" sz="1000" dirty="0" smtClean="0"/>
              <a:t>Test </a:t>
            </a:r>
            <a:endParaRPr lang="da-DK" sz="1000" dirty="0"/>
          </a:p>
        </p:txBody>
      </p:sp>
      <p:sp>
        <p:nvSpPr>
          <p:cNvPr id="55" name="Pil: pentagon 16">
            <a:extLst>
              <a:ext uri="{FF2B5EF4-FFF2-40B4-BE49-F238E27FC236}">
                <a16:creationId xmlns:a16="http://schemas.microsoft.com/office/drawing/2014/main" id="{EBC6D94A-17C3-4665-A959-8D290149B39D}"/>
              </a:ext>
            </a:extLst>
          </p:cNvPr>
          <p:cNvSpPr/>
          <p:nvPr/>
        </p:nvSpPr>
        <p:spPr>
          <a:xfrm>
            <a:off x="8775012" y="2746496"/>
            <a:ext cx="1350000" cy="540000"/>
          </a:xfrm>
          <a:prstGeom prst="homePlate">
            <a:avLst>
              <a:gd name="adj" fmla="val 283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000" dirty="0"/>
              <a:t>Step </a:t>
            </a:r>
            <a:r>
              <a:rPr lang="da-DK" sz="1000" dirty="0" smtClean="0"/>
              <a:t>6</a:t>
            </a:r>
          </a:p>
          <a:p>
            <a:pPr algn="ctr">
              <a:lnSpc>
                <a:spcPct val="111000"/>
              </a:lnSpc>
            </a:pPr>
            <a:r>
              <a:rPr lang="da-DK" sz="1000" dirty="0" smtClean="0"/>
              <a:t>Go live</a:t>
            </a:r>
            <a:endParaRPr lang="da-DK" sz="1000" dirty="0"/>
          </a:p>
        </p:txBody>
      </p:sp>
      <p:sp>
        <p:nvSpPr>
          <p:cNvPr id="56" name="Pil: pentagon 16">
            <a:extLst>
              <a:ext uri="{FF2B5EF4-FFF2-40B4-BE49-F238E27FC236}">
                <a16:creationId xmlns:a16="http://schemas.microsoft.com/office/drawing/2014/main" id="{EBC6D94A-17C3-4665-A959-8D290149B39D}"/>
              </a:ext>
            </a:extLst>
          </p:cNvPr>
          <p:cNvSpPr/>
          <p:nvPr/>
        </p:nvSpPr>
        <p:spPr>
          <a:xfrm>
            <a:off x="10278656" y="2746496"/>
            <a:ext cx="1350000" cy="540000"/>
          </a:xfrm>
          <a:prstGeom prst="homePlate">
            <a:avLst>
              <a:gd name="adj" fmla="val 28356"/>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1000"/>
              </a:lnSpc>
            </a:pPr>
            <a:r>
              <a:rPr lang="da-DK" sz="1000" dirty="0"/>
              <a:t>Step </a:t>
            </a:r>
            <a:r>
              <a:rPr lang="da-DK" sz="1000" dirty="0" smtClean="0"/>
              <a:t>7</a:t>
            </a:r>
          </a:p>
          <a:p>
            <a:pPr algn="ctr">
              <a:lnSpc>
                <a:spcPct val="111000"/>
              </a:lnSpc>
            </a:pPr>
            <a:r>
              <a:rPr lang="da-DK" sz="1000" dirty="0" smtClean="0"/>
              <a:t>Drift</a:t>
            </a:r>
            <a:endParaRPr lang="da-DK" sz="1000" dirty="0"/>
          </a:p>
        </p:txBody>
      </p:sp>
      <p:sp>
        <p:nvSpPr>
          <p:cNvPr id="58" name="Pil: pentagon 39">
            <a:extLst>
              <a:ext uri="{FF2B5EF4-FFF2-40B4-BE49-F238E27FC236}">
                <a16:creationId xmlns:a16="http://schemas.microsoft.com/office/drawing/2014/main" id="{00EC29D6-5B76-4697-BB9B-B234CAFE406A}"/>
              </a:ext>
            </a:extLst>
          </p:cNvPr>
          <p:cNvSpPr/>
          <p:nvPr/>
        </p:nvSpPr>
        <p:spPr>
          <a:xfrm rot="5400000">
            <a:off x="9983924" y="3700594"/>
            <a:ext cx="1887895" cy="1350005"/>
          </a:xfrm>
          <a:prstGeom prst="homePlate">
            <a:avLst>
              <a:gd name="adj" fmla="val 11818"/>
            </a:avLst>
          </a:prstGeom>
          <a:solidFill>
            <a:schemeClr val="accent6">
              <a:lumMod val="10000"/>
            </a:schemeClr>
          </a:solidFill>
          <a:ln>
            <a:solidFill>
              <a:srgbClr val="72728A"/>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marL="171450" indent="-171450">
              <a:lnSpc>
                <a:spcPct val="111000"/>
              </a:lnSpc>
              <a:buFont typeface="Arial" panose="020B0604020202020204" pitchFamily="34" charset="0"/>
              <a:buChar char="•"/>
            </a:pPr>
            <a:r>
              <a:rPr lang="da-DK" sz="800" dirty="0" smtClean="0">
                <a:solidFill>
                  <a:schemeClr val="bg1"/>
                </a:solidFill>
              </a:rPr>
              <a:t>Overvågning og fejlhåndtering</a:t>
            </a:r>
          </a:p>
          <a:p>
            <a:pPr marL="171450" indent="-171450">
              <a:lnSpc>
                <a:spcPct val="111000"/>
              </a:lnSpc>
              <a:buFont typeface="Arial" panose="020B0604020202020204" pitchFamily="34" charset="0"/>
              <a:buChar char="•"/>
            </a:pPr>
            <a:r>
              <a:rPr lang="da-DK" sz="800" dirty="0" smtClean="0">
                <a:solidFill>
                  <a:schemeClr val="bg1"/>
                </a:solidFill>
              </a:rPr>
              <a:t>Rapportering</a:t>
            </a:r>
          </a:p>
          <a:p>
            <a:pPr marL="171450" indent="-171450">
              <a:lnSpc>
                <a:spcPct val="111000"/>
              </a:lnSpc>
              <a:buFont typeface="Arial" panose="020B0604020202020204" pitchFamily="34" charset="0"/>
              <a:buChar char="•"/>
            </a:pPr>
            <a:r>
              <a:rPr lang="da-DK" sz="800" dirty="0" err="1" smtClean="0">
                <a:solidFill>
                  <a:schemeClr val="bg1"/>
                </a:solidFill>
              </a:rPr>
              <a:t>Skalering</a:t>
            </a:r>
            <a:r>
              <a:rPr lang="da-DK" sz="800" dirty="0" smtClean="0">
                <a:solidFill>
                  <a:schemeClr val="bg1"/>
                </a:solidFill>
              </a:rPr>
              <a:t> og vedligeholdelse</a:t>
            </a:r>
          </a:p>
          <a:p>
            <a:pPr marL="171450" indent="-171450">
              <a:lnSpc>
                <a:spcPct val="111000"/>
              </a:lnSpc>
              <a:buFont typeface="Arial" panose="020B0604020202020204" pitchFamily="34" charset="0"/>
              <a:buChar char="•"/>
            </a:pPr>
            <a:r>
              <a:rPr lang="da-DK" sz="800" dirty="0" smtClean="0">
                <a:solidFill>
                  <a:schemeClr val="bg1"/>
                </a:solidFill>
              </a:rPr>
              <a:t>Ydeevneoptimering og procesforbedringer</a:t>
            </a:r>
            <a:endParaRPr lang="da-DK" sz="800" dirty="0">
              <a:solidFill>
                <a:schemeClr val="bg1"/>
              </a:solidFill>
            </a:endParaRPr>
          </a:p>
          <a:p>
            <a:pPr marL="171450" indent="-171450">
              <a:lnSpc>
                <a:spcPct val="111000"/>
              </a:lnSpc>
              <a:buFont typeface="Arial" panose="020B0604020202020204" pitchFamily="34" charset="0"/>
              <a:buChar char="•"/>
            </a:pPr>
            <a:r>
              <a:rPr lang="da-DK" sz="800" dirty="0" smtClean="0">
                <a:solidFill>
                  <a:schemeClr val="bg1"/>
                </a:solidFill>
              </a:rPr>
              <a:t>RUS-samtaler</a:t>
            </a:r>
            <a:r>
              <a:rPr lang="da-DK" sz="800" dirty="0">
                <a:solidFill>
                  <a:schemeClr val="bg1"/>
                </a:solidFill>
              </a:rPr>
              <a:t> </a:t>
            </a:r>
            <a:r>
              <a:rPr lang="da-DK" sz="800" dirty="0" smtClean="0">
                <a:solidFill>
                  <a:schemeClr val="bg1"/>
                </a:solidFill>
              </a:rPr>
              <a:t>– eks. om løsning fortsat skal </a:t>
            </a:r>
            <a:r>
              <a:rPr lang="da-DK" sz="800" dirty="0" err="1" smtClean="0">
                <a:solidFill>
                  <a:schemeClr val="bg1"/>
                </a:solidFill>
              </a:rPr>
              <a:t>driftes</a:t>
            </a:r>
            <a:r>
              <a:rPr lang="da-DK" sz="800" dirty="0" smtClean="0">
                <a:solidFill>
                  <a:schemeClr val="bg1"/>
                </a:solidFill>
              </a:rPr>
              <a:t>?</a:t>
            </a:r>
          </a:p>
        </p:txBody>
      </p:sp>
      <p:sp>
        <p:nvSpPr>
          <p:cNvPr id="59" name="Rektangel 58">
            <a:extLst>
              <a:ext uri="{FF2B5EF4-FFF2-40B4-BE49-F238E27FC236}">
                <a16:creationId xmlns:a16="http://schemas.microsoft.com/office/drawing/2014/main" id="{F4D00161-9928-4E6F-BB1F-1C0A0C1F7B44}"/>
              </a:ext>
            </a:extLst>
          </p:cNvPr>
          <p:cNvSpPr/>
          <p:nvPr/>
        </p:nvSpPr>
        <p:spPr>
          <a:xfrm>
            <a:off x="10252870" y="5440253"/>
            <a:ext cx="1350006" cy="9347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71450" indent="-171450">
              <a:lnSpc>
                <a:spcPct val="111000"/>
              </a:lnSpc>
              <a:buFont typeface="Arial" panose="020B0604020202020204" pitchFamily="34" charset="0"/>
              <a:buChar char="•"/>
            </a:pPr>
            <a:r>
              <a:rPr lang="da-DK" sz="800" dirty="0" smtClean="0">
                <a:solidFill>
                  <a:schemeClr val="tx1"/>
                </a:solidFill>
              </a:rPr>
              <a:t>En pålidelig og værdiskabende løsning</a:t>
            </a:r>
          </a:p>
          <a:p>
            <a:pPr marL="171450" indent="-171450">
              <a:lnSpc>
                <a:spcPct val="111000"/>
              </a:lnSpc>
              <a:buFont typeface="Arial" panose="020B0604020202020204" pitchFamily="34" charset="0"/>
              <a:buChar char="•"/>
            </a:pPr>
            <a:r>
              <a:rPr lang="da-DK" sz="800" dirty="0" smtClean="0">
                <a:solidFill>
                  <a:schemeClr val="tx1"/>
                </a:solidFill>
              </a:rPr>
              <a:t>Bliver løsning redundant: </a:t>
            </a:r>
            <a:r>
              <a:rPr lang="da-DK" sz="800" i="1" dirty="0" err="1" smtClean="0">
                <a:solidFill>
                  <a:schemeClr val="tx1"/>
                </a:solidFill>
              </a:rPr>
              <a:t>offboarding</a:t>
            </a:r>
            <a:endParaRPr lang="da-DK" sz="800" i="1" dirty="0">
              <a:solidFill>
                <a:schemeClr val="tx1"/>
              </a:solidFill>
            </a:endParaRPr>
          </a:p>
        </p:txBody>
      </p:sp>
      <p:sp>
        <p:nvSpPr>
          <p:cNvPr id="66" name="Tekstfelt 65">
            <a:extLst>
              <a:ext uri="{FF2B5EF4-FFF2-40B4-BE49-F238E27FC236}">
                <a16:creationId xmlns:a16="http://schemas.microsoft.com/office/drawing/2014/main" id="{7A0B7D1D-B1F7-479A-ADB5-18BA5475DE45}"/>
              </a:ext>
            </a:extLst>
          </p:cNvPr>
          <p:cNvSpPr txBox="1"/>
          <p:nvPr/>
        </p:nvSpPr>
        <p:spPr>
          <a:xfrm>
            <a:off x="502174" y="3442320"/>
            <a:ext cx="539010" cy="179344"/>
          </a:xfrm>
          <a:prstGeom prst="rect">
            <a:avLst/>
          </a:prstGeom>
          <a:noFill/>
        </p:spPr>
        <p:txBody>
          <a:bodyPr wrap="square" lIns="0" tIns="0" rIns="0" bIns="0" rtlCol="0">
            <a:spAutoFit/>
          </a:bodyPr>
          <a:lstStyle/>
          <a:p>
            <a:pPr algn="ctr">
              <a:lnSpc>
                <a:spcPct val="111000"/>
              </a:lnSpc>
            </a:pPr>
            <a:r>
              <a:rPr lang="da-DK" sz="1050" b="1" dirty="0" smtClean="0"/>
              <a:t>Aktivitet</a:t>
            </a:r>
            <a:endParaRPr lang="da-DK" sz="1100" b="1" dirty="0"/>
          </a:p>
        </p:txBody>
      </p:sp>
      <p:sp>
        <p:nvSpPr>
          <p:cNvPr id="67" name="Tekstfelt 66">
            <a:extLst>
              <a:ext uri="{FF2B5EF4-FFF2-40B4-BE49-F238E27FC236}">
                <a16:creationId xmlns:a16="http://schemas.microsoft.com/office/drawing/2014/main" id="{7A0B7D1D-B1F7-479A-ADB5-18BA5475DE45}"/>
              </a:ext>
            </a:extLst>
          </p:cNvPr>
          <p:cNvSpPr txBox="1"/>
          <p:nvPr/>
        </p:nvSpPr>
        <p:spPr>
          <a:xfrm>
            <a:off x="513120" y="5336758"/>
            <a:ext cx="528064" cy="165173"/>
          </a:xfrm>
          <a:prstGeom prst="rect">
            <a:avLst/>
          </a:prstGeom>
          <a:noFill/>
        </p:spPr>
        <p:txBody>
          <a:bodyPr wrap="square" lIns="0" tIns="0" rIns="0" bIns="0" rtlCol="0">
            <a:spAutoFit/>
          </a:bodyPr>
          <a:lstStyle/>
          <a:p>
            <a:pPr algn="ctr">
              <a:lnSpc>
                <a:spcPct val="111000"/>
              </a:lnSpc>
            </a:pPr>
            <a:r>
              <a:rPr lang="da-DK" sz="1050" b="1" dirty="0" smtClean="0"/>
              <a:t>Resultat</a:t>
            </a:r>
            <a:endParaRPr lang="da-DK" sz="1100" b="1" dirty="0"/>
          </a:p>
        </p:txBody>
      </p:sp>
      <p:sp>
        <p:nvSpPr>
          <p:cNvPr id="30" name="Titel 1"/>
          <p:cNvSpPr txBox="1">
            <a:spLocks/>
          </p:cNvSpPr>
          <p:nvPr/>
        </p:nvSpPr>
        <p:spPr>
          <a:xfrm>
            <a:off x="814917" y="476250"/>
            <a:ext cx="10972800" cy="1143000"/>
          </a:xfrm>
          <a:prstGeom prst="rect">
            <a:avLst/>
          </a:prstGeom>
        </p:spPr>
        <p:txBody>
          <a:bodyPr/>
          <a:lstStyle>
            <a:lvl1pPr algn="ctr" rtl="0" eaLnBrk="1" fontAlgn="base" hangingPunct="1">
              <a:spcBef>
                <a:spcPct val="0"/>
              </a:spcBef>
              <a:spcAft>
                <a:spcPct val="0"/>
              </a:spcAft>
              <a:defRPr sz="3200">
                <a:solidFill>
                  <a:srgbClr val="0071E2"/>
                </a:solidFill>
                <a:latin typeface="+mj-lt"/>
                <a:ea typeface="+mj-ea"/>
                <a:cs typeface="+mj-cs"/>
              </a:defRPr>
            </a:lvl1pPr>
            <a:lvl2pPr algn="ctr" rtl="0" eaLnBrk="1" fontAlgn="base" hangingPunct="1">
              <a:spcBef>
                <a:spcPct val="0"/>
              </a:spcBef>
              <a:spcAft>
                <a:spcPct val="0"/>
              </a:spcAft>
              <a:defRPr sz="3200">
                <a:solidFill>
                  <a:srgbClr val="0071E2"/>
                </a:solidFill>
                <a:latin typeface="Verdana" pitchFamily="34" charset="0"/>
              </a:defRPr>
            </a:lvl2pPr>
            <a:lvl3pPr algn="ctr" rtl="0" eaLnBrk="1" fontAlgn="base" hangingPunct="1">
              <a:spcBef>
                <a:spcPct val="0"/>
              </a:spcBef>
              <a:spcAft>
                <a:spcPct val="0"/>
              </a:spcAft>
              <a:defRPr sz="3200">
                <a:solidFill>
                  <a:srgbClr val="0071E2"/>
                </a:solidFill>
                <a:latin typeface="Verdana" pitchFamily="34" charset="0"/>
              </a:defRPr>
            </a:lvl3pPr>
            <a:lvl4pPr algn="ctr" rtl="0" eaLnBrk="1" fontAlgn="base" hangingPunct="1">
              <a:spcBef>
                <a:spcPct val="0"/>
              </a:spcBef>
              <a:spcAft>
                <a:spcPct val="0"/>
              </a:spcAft>
              <a:defRPr sz="3200">
                <a:solidFill>
                  <a:srgbClr val="0071E2"/>
                </a:solidFill>
                <a:latin typeface="Verdana" pitchFamily="34" charset="0"/>
              </a:defRPr>
            </a:lvl4pPr>
            <a:lvl5pPr algn="ctr" rtl="0" eaLnBrk="1" fontAlgn="base" hangingPunct="1">
              <a:spcBef>
                <a:spcPct val="0"/>
              </a:spcBef>
              <a:spcAft>
                <a:spcPct val="0"/>
              </a:spcAft>
              <a:defRPr sz="3200">
                <a:solidFill>
                  <a:srgbClr val="0071E2"/>
                </a:solidFill>
                <a:latin typeface="Verdana" pitchFamily="34" charset="0"/>
              </a:defRPr>
            </a:lvl5pPr>
            <a:lvl6pPr marL="457200" algn="ctr" rtl="0" eaLnBrk="1" fontAlgn="base" hangingPunct="1">
              <a:spcBef>
                <a:spcPct val="0"/>
              </a:spcBef>
              <a:spcAft>
                <a:spcPct val="0"/>
              </a:spcAft>
              <a:defRPr sz="3200">
                <a:solidFill>
                  <a:srgbClr val="0071E2"/>
                </a:solidFill>
                <a:latin typeface="Verdana" pitchFamily="34" charset="0"/>
              </a:defRPr>
            </a:lvl6pPr>
            <a:lvl7pPr marL="914400" algn="ctr" rtl="0" eaLnBrk="1" fontAlgn="base" hangingPunct="1">
              <a:spcBef>
                <a:spcPct val="0"/>
              </a:spcBef>
              <a:spcAft>
                <a:spcPct val="0"/>
              </a:spcAft>
              <a:defRPr sz="3200">
                <a:solidFill>
                  <a:srgbClr val="0071E2"/>
                </a:solidFill>
                <a:latin typeface="Verdana" pitchFamily="34" charset="0"/>
              </a:defRPr>
            </a:lvl7pPr>
            <a:lvl8pPr marL="1371600" algn="ctr" rtl="0" eaLnBrk="1" fontAlgn="base" hangingPunct="1">
              <a:spcBef>
                <a:spcPct val="0"/>
              </a:spcBef>
              <a:spcAft>
                <a:spcPct val="0"/>
              </a:spcAft>
              <a:defRPr sz="3200">
                <a:solidFill>
                  <a:srgbClr val="0071E2"/>
                </a:solidFill>
                <a:latin typeface="Verdana" pitchFamily="34" charset="0"/>
              </a:defRPr>
            </a:lvl8pPr>
            <a:lvl9pPr marL="1828800" algn="ctr" rtl="0" eaLnBrk="1" fontAlgn="base" hangingPunct="1">
              <a:spcBef>
                <a:spcPct val="0"/>
              </a:spcBef>
              <a:spcAft>
                <a:spcPct val="0"/>
              </a:spcAft>
              <a:defRPr sz="3200">
                <a:solidFill>
                  <a:srgbClr val="0071E2"/>
                </a:solidFill>
                <a:latin typeface="Verdana" pitchFamily="34" charset="0"/>
              </a:defRPr>
            </a:lvl9pPr>
          </a:lstStyle>
          <a:p>
            <a:r>
              <a:rPr lang="da-DK" kern="0" dirty="0" smtClean="0"/>
              <a:t>Leverancemodel:</a:t>
            </a:r>
          </a:p>
          <a:p>
            <a:r>
              <a:rPr lang="da-DK" sz="2400" kern="0" dirty="0" smtClean="0"/>
              <a:t>Nyt procesønske – fra vugge til grav</a:t>
            </a:r>
            <a:endParaRPr lang="da-DK" sz="2400" kern="0" dirty="0"/>
          </a:p>
        </p:txBody>
      </p:sp>
    </p:spTree>
    <p:extLst>
      <p:ext uri="{BB962C8B-B14F-4D97-AF65-F5344CB8AC3E}">
        <p14:creationId xmlns:p14="http://schemas.microsoft.com/office/powerpoint/2010/main" val="3711017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9974" y="304926"/>
            <a:ext cx="10972800" cy="1467890"/>
          </a:xfrm>
        </p:spPr>
        <p:txBody>
          <a:bodyPr/>
          <a:lstStyle/>
          <a:p>
            <a:r>
              <a:rPr lang="da-DK" dirty="0" smtClean="0"/>
              <a:t>Opgaver- og ansvarsfordeling</a:t>
            </a:r>
            <a:br>
              <a:rPr lang="da-DK" dirty="0" smtClean="0"/>
            </a:br>
            <a:r>
              <a:rPr lang="da-DK" sz="1000" dirty="0" smtClean="0">
                <a:solidFill>
                  <a:schemeClr val="bg1"/>
                </a:solidFill>
              </a:rPr>
              <a:t>g</a:t>
            </a:r>
            <a:r>
              <a:rPr lang="da-DK" dirty="0" smtClean="0"/>
              <a:t/>
            </a:r>
            <a:br>
              <a:rPr lang="da-DK" dirty="0" smtClean="0"/>
            </a:br>
            <a:r>
              <a:rPr lang="da-DK" sz="2000" dirty="0" smtClean="0">
                <a:latin typeface="+mn-lt"/>
                <a:cs typeface="Times New Roman" panose="02020603050405020304" pitchFamily="18" charset="0"/>
              </a:rPr>
              <a:t>Central vs. decentral RPA-enhed</a:t>
            </a:r>
            <a:endParaRPr lang="da-DK" sz="2400" dirty="0">
              <a:latin typeface="+mn-lt"/>
              <a:cs typeface="Times New Roman" panose="02020603050405020304" pitchFamily="18" charset="0"/>
            </a:endParaRPr>
          </a:p>
        </p:txBody>
      </p:sp>
      <p:graphicFrame>
        <p:nvGraphicFramePr>
          <p:cNvPr id="5" name="Tabel 4" descr="Opgavebeskrivelse i forholdet mellem RPA-enhed og kunde i et RPA-forløb; fra screening til drift. "/>
          <p:cNvGraphicFramePr>
            <a:graphicFrameLocks noGrp="1"/>
          </p:cNvGraphicFramePr>
          <p:nvPr>
            <p:extLst>
              <p:ext uri="{D42A27DB-BD31-4B8C-83A1-F6EECF244321}">
                <p14:modId xmlns:p14="http://schemas.microsoft.com/office/powerpoint/2010/main" val="905019105"/>
              </p:ext>
            </p:extLst>
          </p:nvPr>
        </p:nvGraphicFramePr>
        <p:xfrm>
          <a:off x="119336" y="1807931"/>
          <a:ext cx="11953328" cy="4409507"/>
        </p:xfrm>
        <a:graphic>
          <a:graphicData uri="http://schemas.openxmlformats.org/drawingml/2006/table">
            <a:tbl>
              <a:tblPr firstRow="1" firstCol="1" bandRow="1">
                <a:tableStyleId>{5C22544A-7EE6-4342-B048-85BDC9FD1C3A}</a:tableStyleId>
              </a:tblPr>
              <a:tblGrid>
                <a:gridCol w="1670164">
                  <a:extLst>
                    <a:ext uri="{9D8B030D-6E8A-4147-A177-3AD203B41FA5}">
                      <a16:colId xmlns:a16="http://schemas.microsoft.com/office/drawing/2014/main" val="959799389"/>
                    </a:ext>
                  </a:extLst>
                </a:gridCol>
                <a:gridCol w="4941886">
                  <a:extLst>
                    <a:ext uri="{9D8B030D-6E8A-4147-A177-3AD203B41FA5}">
                      <a16:colId xmlns:a16="http://schemas.microsoft.com/office/drawing/2014/main" val="1156995489"/>
                    </a:ext>
                  </a:extLst>
                </a:gridCol>
                <a:gridCol w="5341278">
                  <a:extLst>
                    <a:ext uri="{9D8B030D-6E8A-4147-A177-3AD203B41FA5}">
                      <a16:colId xmlns:a16="http://schemas.microsoft.com/office/drawing/2014/main" val="79010453"/>
                    </a:ext>
                  </a:extLst>
                </a:gridCol>
              </a:tblGrid>
              <a:tr h="553005">
                <a:tc>
                  <a:txBody>
                    <a:bodyPr/>
                    <a:lstStyle/>
                    <a:p>
                      <a:pPr algn="ctr">
                        <a:lnSpc>
                          <a:spcPts val="1700"/>
                        </a:lnSpc>
                        <a:spcBef>
                          <a:spcPts val="1200"/>
                        </a:spcBef>
                        <a:spcAft>
                          <a:spcPts val="300"/>
                        </a:spcAft>
                      </a:pPr>
                      <a:r>
                        <a:rPr lang="da-DK" sz="1100" kern="1600" dirty="0">
                          <a:effectLst/>
                          <a:latin typeface="+mn-lt"/>
                        </a:rPr>
                        <a:t> </a:t>
                      </a:r>
                      <a:r>
                        <a:rPr lang="da-DK" sz="1100" kern="1600" dirty="0" smtClean="0">
                          <a:effectLst/>
                          <a:latin typeface="+mn-lt"/>
                        </a:rPr>
                        <a:t>Leverance</a:t>
                      </a:r>
                      <a:endParaRPr lang="da-DK" sz="1100" b="1" kern="1600" dirty="0">
                        <a:effectLst/>
                        <a:latin typeface="+mn-lt"/>
                        <a:ea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70C0"/>
                    </a:solidFill>
                  </a:tcPr>
                </a:tc>
                <a:tc>
                  <a:txBody>
                    <a:bodyPr/>
                    <a:lstStyle/>
                    <a:p>
                      <a:pPr algn="ctr">
                        <a:lnSpc>
                          <a:spcPts val="1700"/>
                        </a:lnSpc>
                        <a:spcBef>
                          <a:spcPts val="1200"/>
                        </a:spcBef>
                        <a:spcAft>
                          <a:spcPts val="300"/>
                        </a:spcAft>
                      </a:pPr>
                      <a:r>
                        <a:rPr lang="da-DK" sz="1100" kern="1600" dirty="0" smtClean="0">
                          <a:effectLst/>
                          <a:latin typeface="+mn-lt"/>
                        </a:rPr>
                        <a:t>Automatiseringsenheden</a:t>
                      </a:r>
                      <a:r>
                        <a:rPr lang="da-DK" sz="1100" kern="1600" baseline="0" dirty="0" smtClean="0">
                          <a:effectLst/>
                          <a:latin typeface="+mn-lt"/>
                        </a:rPr>
                        <a:t> i IT </a:t>
                      </a:r>
                      <a:r>
                        <a:rPr lang="da-DK" sz="1100" kern="1600" dirty="0" smtClean="0">
                          <a:effectLst/>
                          <a:latin typeface="+mn-lt"/>
                          <a:sym typeface="Wingdings" panose="05000000000000000000" pitchFamily="2" charset="2"/>
                        </a:rPr>
                        <a:t> Kunde</a:t>
                      </a:r>
                      <a:endParaRPr lang="da-DK" sz="1100" kern="1600" dirty="0">
                        <a:effectLst/>
                        <a:latin typeface="+mn-lt"/>
                      </a:endParaRPr>
                    </a:p>
                    <a:p>
                      <a:pPr algn="ctr">
                        <a:lnSpc>
                          <a:spcPts val="1300"/>
                        </a:lnSpc>
                        <a:spcAft>
                          <a:spcPts val="0"/>
                        </a:spcAft>
                      </a:pPr>
                      <a:r>
                        <a:rPr lang="da-DK" sz="1050" b="0" dirty="0">
                          <a:effectLst/>
                          <a:latin typeface="+mn-lt"/>
                        </a:rPr>
                        <a:t>Centrale </a:t>
                      </a:r>
                      <a:r>
                        <a:rPr lang="da-DK" sz="1050" b="0" dirty="0" smtClean="0">
                          <a:effectLst/>
                          <a:latin typeface="+mn-lt"/>
                        </a:rPr>
                        <a:t>ressourcer og kompetencer, </a:t>
                      </a:r>
                      <a:r>
                        <a:rPr lang="da-DK" sz="1050" b="0" dirty="0">
                          <a:effectLst/>
                          <a:latin typeface="+mn-lt"/>
                        </a:rPr>
                        <a:t>central styring</a:t>
                      </a:r>
                      <a:endParaRPr lang="da-DK" sz="1050" b="0" dirty="0">
                        <a:effectLst/>
                        <a:latin typeface="+mn-lt"/>
                        <a:ea typeface="Calibri" panose="020F0502020204030204" pitchFamily="34" charset="0"/>
                        <a:cs typeface="Times New Roman" panose="02020603050405020304" pitchFamily="18" charset="0"/>
                      </a:endParaRPr>
                    </a:p>
                  </a:txBody>
                  <a:tcPr marL="68460" marR="6846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70C0"/>
                    </a:solidFill>
                  </a:tcPr>
                </a:tc>
                <a:tc>
                  <a:txBody>
                    <a:bodyPr/>
                    <a:lstStyle/>
                    <a:p>
                      <a:pPr algn="ctr">
                        <a:lnSpc>
                          <a:spcPts val="1700"/>
                        </a:lnSpc>
                        <a:spcBef>
                          <a:spcPts val="1200"/>
                        </a:spcBef>
                        <a:spcAft>
                          <a:spcPts val="300"/>
                        </a:spcAft>
                      </a:pPr>
                      <a:r>
                        <a:rPr lang="da-DK" sz="1100" kern="1600" dirty="0" smtClean="0">
                          <a:effectLst/>
                          <a:latin typeface="+mn-lt"/>
                        </a:rPr>
                        <a:t>Decentral</a:t>
                      </a:r>
                      <a:r>
                        <a:rPr lang="da-DK" sz="1100" kern="1600" baseline="0" dirty="0" smtClean="0">
                          <a:effectLst/>
                          <a:latin typeface="+mn-lt"/>
                        </a:rPr>
                        <a:t> RPA-enhed </a:t>
                      </a:r>
                      <a:r>
                        <a:rPr lang="da-DK" sz="1100" kern="1600" baseline="0" dirty="0" smtClean="0">
                          <a:effectLst/>
                          <a:latin typeface="+mn-lt"/>
                          <a:sym typeface="Wingdings" panose="05000000000000000000" pitchFamily="2" charset="2"/>
                        </a:rPr>
                        <a:t> Kunde</a:t>
                      </a:r>
                      <a:endParaRPr lang="da-DK" sz="1100" kern="1600" dirty="0">
                        <a:effectLst/>
                        <a:latin typeface="+mn-lt"/>
                      </a:endParaRPr>
                    </a:p>
                    <a:p>
                      <a:pPr algn="ctr">
                        <a:lnSpc>
                          <a:spcPts val="1300"/>
                        </a:lnSpc>
                        <a:spcAft>
                          <a:spcPts val="0"/>
                        </a:spcAft>
                      </a:pPr>
                      <a:r>
                        <a:rPr lang="da-DK" sz="1050" b="0" dirty="0">
                          <a:effectLst/>
                          <a:latin typeface="+mn-lt"/>
                        </a:rPr>
                        <a:t>Decentrale </a:t>
                      </a:r>
                      <a:r>
                        <a:rPr lang="da-DK" sz="1050" b="0" dirty="0" smtClean="0">
                          <a:effectLst/>
                          <a:latin typeface="+mn-lt"/>
                        </a:rPr>
                        <a:t>ressourcer og kompetencer, </a:t>
                      </a:r>
                      <a:r>
                        <a:rPr lang="da-DK" sz="1050" b="0" dirty="0">
                          <a:effectLst/>
                          <a:latin typeface="+mn-lt"/>
                        </a:rPr>
                        <a:t>decentral styring</a:t>
                      </a:r>
                      <a:endParaRPr lang="da-DK" sz="1050" b="0" dirty="0">
                        <a:effectLst/>
                        <a:latin typeface="+mn-lt"/>
                        <a:ea typeface="Calibri" panose="020F0502020204030204" pitchFamily="34" charset="0"/>
                        <a:cs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823303692"/>
                  </a:ext>
                </a:extLst>
              </a:tr>
              <a:tr h="443292">
                <a:tc>
                  <a:txBody>
                    <a:bodyPr/>
                    <a:lstStyle/>
                    <a:p>
                      <a:pPr algn="ctr">
                        <a:lnSpc>
                          <a:spcPts val="1700"/>
                        </a:lnSpc>
                        <a:spcBef>
                          <a:spcPts val="1200"/>
                        </a:spcBef>
                        <a:spcAft>
                          <a:spcPts val="300"/>
                        </a:spcAft>
                      </a:pPr>
                      <a:r>
                        <a:rPr lang="da-DK" sz="900" b="1" kern="1600" dirty="0" smtClean="0">
                          <a:effectLst/>
                          <a:latin typeface="+mn-lt"/>
                          <a:ea typeface="Times New Roman" panose="02020603050405020304" pitchFamily="18" charset="0"/>
                        </a:rPr>
                        <a:t>Finansiering</a:t>
                      </a:r>
                      <a:endParaRPr lang="da-DK" sz="900" b="1" kern="1600" dirty="0">
                        <a:effectLst/>
                        <a:latin typeface="+mn-lt"/>
                        <a:ea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spcAft>
                          <a:spcPts val="0"/>
                        </a:spcAft>
                      </a:pPr>
                      <a:r>
                        <a:rPr lang="da-DK" sz="900" dirty="0" smtClean="0">
                          <a:solidFill>
                            <a:schemeClr val="tx1"/>
                          </a:solidFill>
                          <a:effectLst/>
                          <a:latin typeface="+mn-lt"/>
                          <a:ea typeface="Calibri" panose="020F0502020204030204" pitchFamily="34" charset="0"/>
                          <a:cs typeface="Times New Roman" panose="02020603050405020304" pitchFamily="18" charset="0"/>
                        </a:rPr>
                        <a:t>2023-24:</a:t>
                      </a:r>
                      <a:r>
                        <a:rPr lang="da-DK" sz="900" baseline="0" dirty="0" smtClean="0">
                          <a:solidFill>
                            <a:schemeClr val="tx1"/>
                          </a:solidFill>
                          <a:effectLst/>
                          <a:latin typeface="+mn-lt"/>
                          <a:ea typeface="Calibri" panose="020F0502020204030204" pitchFamily="34" charset="0"/>
                          <a:cs typeface="Times New Roman" panose="02020603050405020304" pitchFamily="18" charset="0"/>
                        </a:rPr>
                        <a:t> IT finansierer personaleressourcer og drift, herunder licenser og servere.</a:t>
                      </a:r>
                    </a:p>
                    <a:p>
                      <a:pPr>
                        <a:spcAft>
                          <a:spcPts val="0"/>
                        </a:spcAft>
                      </a:pPr>
                      <a:r>
                        <a:rPr lang="da-DK" sz="900" baseline="0" dirty="0" smtClean="0">
                          <a:solidFill>
                            <a:schemeClr val="tx1"/>
                          </a:solidFill>
                          <a:effectLst/>
                          <a:latin typeface="+mn-lt"/>
                          <a:ea typeface="Calibri" panose="020F0502020204030204" pitchFamily="34" charset="0"/>
                          <a:cs typeface="Times New Roman" panose="02020603050405020304" pitchFamily="18" charset="0"/>
                        </a:rPr>
                        <a:t>2025: </a:t>
                      </a:r>
                      <a:r>
                        <a:rPr lang="da-DK" sz="900" i="1" baseline="0" dirty="0" smtClean="0">
                          <a:solidFill>
                            <a:schemeClr val="tx1"/>
                          </a:solidFill>
                          <a:effectLst/>
                          <a:latin typeface="+mn-lt"/>
                          <a:ea typeface="Calibri" panose="020F0502020204030204" pitchFamily="34" charset="0"/>
                          <a:cs typeface="Times New Roman" panose="02020603050405020304" pitchFamily="18" charset="0"/>
                        </a:rPr>
                        <a:t>Afklares i løbet af 2024. </a:t>
                      </a:r>
                      <a:endParaRPr lang="da-DK" sz="900" i="1" dirty="0" smtClean="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dirty="0" smtClean="0">
                          <a:solidFill>
                            <a:schemeClr val="tx1"/>
                          </a:solidFill>
                          <a:effectLst/>
                          <a:latin typeface="+mn-lt"/>
                          <a:ea typeface="Calibri" panose="020F0502020204030204" pitchFamily="34" charset="0"/>
                          <a:cs typeface="Times New Roman" panose="02020603050405020304" pitchFamily="18" charset="0"/>
                        </a:rPr>
                        <a:t>Defineres af ledelse</a:t>
                      </a:r>
                      <a:r>
                        <a:rPr lang="da-DK" sz="900" baseline="0" dirty="0" smtClean="0">
                          <a:solidFill>
                            <a:schemeClr val="tx1"/>
                          </a:solidFill>
                          <a:effectLst/>
                          <a:latin typeface="+mn-lt"/>
                          <a:ea typeface="Calibri" panose="020F0502020204030204" pitchFamily="34" charset="0"/>
                          <a:cs typeface="Times New Roman" panose="02020603050405020304" pitchFamily="18" charset="0"/>
                        </a:rPr>
                        <a:t> i den enkelte enhed. </a:t>
                      </a:r>
                      <a:endParaRPr lang="da-DK" sz="900" dirty="0" smtClean="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7963558"/>
                  </a:ext>
                </a:extLst>
              </a:tr>
              <a:tr h="586122">
                <a:tc>
                  <a:txBody>
                    <a:bodyPr/>
                    <a:lstStyle/>
                    <a:p>
                      <a:pPr algn="ctr">
                        <a:lnSpc>
                          <a:spcPts val="1700"/>
                        </a:lnSpc>
                        <a:spcBef>
                          <a:spcPts val="1200"/>
                        </a:spcBef>
                        <a:spcAft>
                          <a:spcPts val="300"/>
                        </a:spcAft>
                      </a:pPr>
                      <a:r>
                        <a:rPr lang="da-DK" sz="900" b="1" kern="1600" dirty="0" smtClean="0">
                          <a:effectLst/>
                          <a:latin typeface="+mn-lt"/>
                          <a:ea typeface="Times New Roman" panose="02020603050405020304" pitchFamily="18" charset="0"/>
                        </a:rPr>
                        <a:t>Screening</a:t>
                      </a:r>
                      <a:endParaRPr lang="da-DK" sz="900" b="1" kern="1600" dirty="0">
                        <a:effectLst/>
                        <a:latin typeface="+mn-lt"/>
                        <a:ea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1" u="sng" dirty="0" smtClean="0">
                          <a:solidFill>
                            <a:schemeClr val="tx1"/>
                          </a:solidFill>
                          <a:effectLst/>
                          <a:latin typeface="+mn-lt"/>
                        </a:rPr>
                        <a:t>Den</a:t>
                      </a:r>
                      <a:r>
                        <a:rPr lang="da-DK" sz="900" b="1" u="sng" baseline="0" dirty="0" smtClean="0">
                          <a:solidFill>
                            <a:schemeClr val="tx1"/>
                          </a:solidFill>
                          <a:effectLst/>
                          <a:latin typeface="+mn-lt"/>
                        </a:rPr>
                        <a:t> centrale automatiseringsenhed (COE)</a:t>
                      </a:r>
                      <a:r>
                        <a:rPr lang="da-DK" sz="900" b="1" u="none" baseline="0" dirty="0" smtClean="0">
                          <a:solidFill>
                            <a:schemeClr val="tx1"/>
                          </a:solidFill>
                          <a:effectLst/>
                          <a:latin typeface="+mn-lt"/>
                        </a:rPr>
                        <a:t> </a:t>
                      </a:r>
                      <a:r>
                        <a:rPr lang="da-DK" sz="900" u="none" dirty="0" smtClean="0">
                          <a:solidFill>
                            <a:schemeClr val="tx1"/>
                          </a:solidFill>
                          <a:effectLst/>
                          <a:latin typeface="+mn-lt"/>
                        </a:rPr>
                        <a:t>vurderer (i dialog</a:t>
                      </a:r>
                      <a:r>
                        <a:rPr lang="da-DK" sz="900" u="none" baseline="0" dirty="0" smtClean="0">
                          <a:solidFill>
                            <a:schemeClr val="tx1"/>
                          </a:solidFill>
                          <a:effectLst/>
                          <a:latin typeface="+mn-lt"/>
                        </a:rPr>
                        <a:t> med kunden), om en proces er egnet til automatisering. Dette gøres på baggrund af screeningsmodellen vist på slide 11. </a:t>
                      </a:r>
                      <a:r>
                        <a:rPr lang="da-DK" sz="900" u="none" baseline="0" dirty="0" err="1" smtClean="0">
                          <a:solidFill>
                            <a:schemeClr val="tx1"/>
                          </a:solidFill>
                          <a:effectLst/>
                          <a:latin typeface="+mn-lt"/>
                        </a:rPr>
                        <a:t>COE’et</a:t>
                      </a:r>
                      <a:r>
                        <a:rPr lang="da-DK" sz="900" u="none" baseline="0" dirty="0" smtClean="0">
                          <a:solidFill>
                            <a:schemeClr val="tx1"/>
                          </a:solidFill>
                          <a:effectLst/>
                          <a:latin typeface="+mn-lt"/>
                        </a:rPr>
                        <a:t> forbeholder sig retten til at have sidste ord. </a:t>
                      </a:r>
                      <a:endParaRPr lang="da-DK" sz="900" u="none" dirty="0" smtClean="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b="1" u="sng" dirty="0" smtClean="0">
                          <a:solidFill>
                            <a:schemeClr val="tx1"/>
                          </a:solidFill>
                          <a:effectLst/>
                          <a:latin typeface="+mn-lt"/>
                        </a:rPr>
                        <a:t>Den decentrale</a:t>
                      </a:r>
                      <a:r>
                        <a:rPr lang="da-DK" sz="900" b="1" u="sng" baseline="0" dirty="0" smtClean="0">
                          <a:solidFill>
                            <a:schemeClr val="tx1"/>
                          </a:solidFill>
                          <a:effectLst/>
                          <a:latin typeface="+mn-lt"/>
                        </a:rPr>
                        <a:t> enhed</a:t>
                      </a:r>
                      <a:r>
                        <a:rPr lang="da-DK" sz="900" b="0" u="none" baseline="0" dirty="0" smtClean="0">
                          <a:solidFill>
                            <a:schemeClr val="tx1"/>
                          </a:solidFill>
                          <a:effectLst/>
                          <a:latin typeface="+mn-lt"/>
                        </a:rPr>
                        <a:t> </a:t>
                      </a:r>
                      <a:r>
                        <a:rPr lang="da-DK" sz="900" u="none" baseline="0" dirty="0" smtClean="0">
                          <a:solidFill>
                            <a:schemeClr val="tx1"/>
                          </a:solidFill>
                          <a:effectLst/>
                          <a:latin typeface="+mn-lt"/>
                        </a:rPr>
                        <a:t>har frihed til at definere sin egen screeningsmodel. Screening foregår uafhængigt af </a:t>
                      </a:r>
                      <a:r>
                        <a:rPr lang="da-DK" sz="900" u="none" baseline="0" dirty="0" err="1" smtClean="0">
                          <a:solidFill>
                            <a:schemeClr val="tx1"/>
                          </a:solidFill>
                          <a:effectLst/>
                          <a:latin typeface="+mn-lt"/>
                        </a:rPr>
                        <a:t>COE’et</a:t>
                      </a:r>
                      <a:r>
                        <a:rPr lang="da-DK" sz="900" u="none" baseline="0" dirty="0" smtClean="0">
                          <a:solidFill>
                            <a:schemeClr val="tx1"/>
                          </a:solidFill>
                          <a:effectLst/>
                          <a:latin typeface="+mn-lt"/>
                        </a:rPr>
                        <a:t> eller styregruppen.</a:t>
                      </a:r>
                      <a:endParaRPr lang="da-DK" sz="900" u="none" dirty="0" smtClean="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2426981"/>
                  </a:ext>
                </a:extLst>
              </a:tr>
              <a:tr h="614714">
                <a:tc>
                  <a:txBody>
                    <a:bodyPr/>
                    <a:lstStyle/>
                    <a:p>
                      <a:pPr algn="ctr">
                        <a:lnSpc>
                          <a:spcPts val="1700"/>
                        </a:lnSpc>
                        <a:spcBef>
                          <a:spcPts val="1200"/>
                        </a:spcBef>
                        <a:spcAft>
                          <a:spcPts val="300"/>
                        </a:spcAft>
                      </a:pPr>
                      <a:r>
                        <a:rPr lang="da-DK" sz="900" kern="1600" dirty="0" smtClean="0">
                          <a:effectLst/>
                          <a:latin typeface="+mn-lt"/>
                        </a:rPr>
                        <a:t>Prioritering</a:t>
                      </a:r>
                      <a:endParaRPr lang="da-DK" sz="900" b="1" kern="1600" dirty="0">
                        <a:effectLst/>
                        <a:latin typeface="+mn-lt"/>
                        <a:ea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spcAft>
                          <a:spcPts val="0"/>
                        </a:spcAft>
                      </a:pPr>
                      <a:r>
                        <a:rPr lang="da-DK" sz="900" u="none" dirty="0" smtClean="0">
                          <a:solidFill>
                            <a:schemeClr val="tx1"/>
                          </a:solidFill>
                          <a:effectLst/>
                          <a:latin typeface="+mn-lt"/>
                        </a:rPr>
                        <a:t>Prioritering</a:t>
                      </a:r>
                      <a:r>
                        <a:rPr lang="da-DK" sz="900" u="none" baseline="0" dirty="0" smtClean="0">
                          <a:solidFill>
                            <a:schemeClr val="tx1"/>
                          </a:solidFill>
                          <a:effectLst/>
                          <a:latin typeface="+mn-lt"/>
                        </a:rPr>
                        <a:t> af</a:t>
                      </a:r>
                      <a:r>
                        <a:rPr lang="da-DK" sz="900" u="none" dirty="0" smtClean="0">
                          <a:solidFill>
                            <a:schemeClr val="tx1"/>
                          </a:solidFill>
                          <a:effectLst/>
                          <a:latin typeface="+mn-lt"/>
                        </a:rPr>
                        <a:t> opgaver</a:t>
                      </a:r>
                      <a:r>
                        <a:rPr lang="da-DK" sz="900" u="none" baseline="0" dirty="0" smtClean="0">
                          <a:solidFill>
                            <a:schemeClr val="tx1"/>
                          </a:solidFill>
                          <a:effectLst/>
                          <a:latin typeface="+mn-lt"/>
                        </a:rPr>
                        <a:t> </a:t>
                      </a:r>
                      <a:r>
                        <a:rPr lang="da-DK" sz="900" u="none" dirty="0" smtClean="0">
                          <a:solidFill>
                            <a:schemeClr val="tx1"/>
                          </a:solidFill>
                          <a:effectLst/>
                          <a:latin typeface="+mn-lt"/>
                        </a:rPr>
                        <a:t>sker i </a:t>
                      </a:r>
                      <a:r>
                        <a:rPr lang="da-DK" sz="900" u="none" dirty="0">
                          <a:solidFill>
                            <a:schemeClr val="tx1"/>
                          </a:solidFill>
                          <a:effectLst/>
                          <a:latin typeface="+mn-lt"/>
                        </a:rPr>
                        <a:t>overensstemmelse med </a:t>
                      </a:r>
                      <a:r>
                        <a:rPr lang="da-DK" sz="900" u="none" dirty="0" smtClean="0">
                          <a:solidFill>
                            <a:schemeClr val="tx1"/>
                          </a:solidFill>
                          <a:effectLst/>
                          <a:latin typeface="+mn-lt"/>
                        </a:rPr>
                        <a:t>de af styregruppen definerede værdibegreber, som screeningsmodellen</a:t>
                      </a:r>
                      <a:r>
                        <a:rPr lang="da-DK" sz="900" u="none" baseline="0" dirty="0" smtClean="0">
                          <a:solidFill>
                            <a:schemeClr val="tx1"/>
                          </a:solidFill>
                          <a:effectLst/>
                          <a:latin typeface="+mn-lt"/>
                        </a:rPr>
                        <a:t> bygger på. Med screeningsmodellen som målestok foregår prioriteringen så objektiv som muligt; jo større værdigrundlag, jo højere prioritet.  </a:t>
                      </a:r>
                      <a:r>
                        <a:rPr lang="da-DK" sz="900" u="none" dirty="0" smtClean="0">
                          <a:solidFill>
                            <a:schemeClr val="tx1"/>
                          </a:solidFill>
                          <a:effectLst/>
                          <a:latin typeface="+mn-lt"/>
                        </a:rPr>
                        <a:t>  </a:t>
                      </a:r>
                    </a:p>
                    <a:p>
                      <a:pPr>
                        <a:spcAft>
                          <a:spcPts val="0"/>
                        </a:spcAft>
                      </a:pPr>
                      <a:r>
                        <a:rPr lang="da-DK" sz="900" u="none" dirty="0" smtClean="0">
                          <a:solidFill>
                            <a:schemeClr val="tx1"/>
                          </a:solidFill>
                          <a:effectLst/>
                          <a:latin typeface="+mn-lt"/>
                        </a:rPr>
                        <a:t>Selve prioriteringen</a:t>
                      </a:r>
                      <a:r>
                        <a:rPr lang="da-DK" sz="900" u="none" baseline="0" dirty="0" smtClean="0">
                          <a:solidFill>
                            <a:schemeClr val="tx1"/>
                          </a:solidFill>
                          <a:effectLst/>
                          <a:latin typeface="+mn-lt"/>
                        </a:rPr>
                        <a:t> foregår internt i </a:t>
                      </a:r>
                      <a:r>
                        <a:rPr lang="da-DK" sz="900" u="none" baseline="0" dirty="0" err="1" smtClean="0">
                          <a:solidFill>
                            <a:schemeClr val="tx1"/>
                          </a:solidFill>
                          <a:effectLst/>
                          <a:latin typeface="+mn-lt"/>
                        </a:rPr>
                        <a:t>COE’et</a:t>
                      </a:r>
                      <a:r>
                        <a:rPr lang="da-DK" sz="900" u="none" baseline="0" dirty="0" smtClean="0">
                          <a:solidFill>
                            <a:schemeClr val="tx1"/>
                          </a:solidFill>
                          <a:effectLst/>
                          <a:latin typeface="+mn-lt"/>
                        </a:rPr>
                        <a:t>. </a:t>
                      </a:r>
                      <a:endParaRPr lang="da-DK" sz="900" u="none" dirty="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da-DK" sz="900" u="none" dirty="0" smtClean="0">
                          <a:solidFill>
                            <a:schemeClr val="tx1"/>
                          </a:solidFill>
                          <a:effectLst/>
                          <a:latin typeface="+mn-lt"/>
                        </a:rPr>
                        <a:t>Den decentrale enhed har</a:t>
                      </a:r>
                      <a:r>
                        <a:rPr lang="da-DK" sz="900" u="none" baseline="0" dirty="0" smtClean="0">
                          <a:solidFill>
                            <a:schemeClr val="tx1"/>
                          </a:solidFill>
                          <a:effectLst/>
                          <a:latin typeface="+mn-lt"/>
                        </a:rPr>
                        <a:t> frihed til at definere sin egen prioriteringsmodel. Prioritering foregår uafhængigt af </a:t>
                      </a:r>
                      <a:r>
                        <a:rPr lang="da-DK" sz="900" u="none" baseline="0" dirty="0" err="1" smtClean="0">
                          <a:solidFill>
                            <a:schemeClr val="tx1"/>
                          </a:solidFill>
                          <a:effectLst/>
                          <a:latin typeface="+mn-lt"/>
                        </a:rPr>
                        <a:t>COE’et</a:t>
                      </a:r>
                      <a:r>
                        <a:rPr lang="da-DK" sz="900" u="none" baseline="0" dirty="0" smtClean="0">
                          <a:solidFill>
                            <a:schemeClr val="tx1"/>
                          </a:solidFill>
                          <a:effectLst/>
                          <a:latin typeface="+mn-lt"/>
                        </a:rPr>
                        <a:t> eller styregruppen.  </a:t>
                      </a:r>
                    </a:p>
                  </a:txBody>
                  <a:tcPr marL="68460" marR="6846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6681639"/>
                  </a:ext>
                </a:extLst>
              </a:tr>
              <a:tr h="576796">
                <a:tc>
                  <a:txBody>
                    <a:bodyPr/>
                    <a:lstStyle/>
                    <a:p>
                      <a:pPr algn="ctr">
                        <a:lnSpc>
                          <a:spcPts val="1700"/>
                        </a:lnSpc>
                        <a:spcBef>
                          <a:spcPts val="1200"/>
                        </a:spcBef>
                        <a:spcAft>
                          <a:spcPts val="300"/>
                        </a:spcAft>
                      </a:pPr>
                      <a:r>
                        <a:rPr lang="da-DK" sz="900" kern="1600" dirty="0">
                          <a:effectLst/>
                          <a:latin typeface="+mn-lt"/>
                        </a:rPr>
                        <a:t>Proceskortlægning</a:t>
                      </a:r>
                      <a:endParaRPr lang="da-DK" sz="900" b="1" kern="1600" dirty="0">
                        <a:effectLst/>
                        <a:latin typeface="+mn-lt"/>
                        <a:ea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spcAft>
                          <a:spcPts val="0"/>
                        </a:spcAft>
                      </a:pPr>
                      <a:r>
                        <a:rPr lang="da-DK" sz="900" u="none" dirty="0" err="1" smtClean="0">
                          <a:solidFill>
                            <a:schemeClr val="tx1"/>
                          </a:solidFill>
                          <a:effectLst/>
                          <a:latin typeface="+mn-lt"/>
                        </a:rPr>
                        <a:t>COE’et</a:t>
                      </a:r>
                      <a:r>
                        <a:rPr lang="da-DK" sz="900" u="none" dirty="0" smtClean="0">
                          <a:solidFill>
                            <a:schemeClr val="tx1"/>
                          </a:solidFill>
                          <a:effectLst/>
                          <a:latin typeface="+mn-lt"/>
                        </a:rPr>
                        <a:t> stiller ressourcer</a:t>
                      </a:r>
                      <a:r>
                        <a:rPr lang="da-DK" sz="900" u="none" baseline="0" dirty="0" smtClean="0">
                          <a:solidFill>
                            <a:schemeClr val="tx1"/>
                          </a:solidFill>
                          <a:effectLst/>
                          <a:latin typeface="+mn-lt"/>
                        </a:rPr>
                        <a:t> og kompetencer til rådighed ift. at </a:t>
                      </a:r>
                      <a:r>
                        <a:rPr lang="da-DK" sz="900" u="none" dirty="0" err="1" smtClean="0">
                          <a:solidFill>
                            <a:schemeClr val="tx1"/>
                          </a:solidFill>
                          <a:effectLst/>
                          <a:latin typeface="+mn-lt"/>
                        </a:rPr>
                        <a:t>facilitere</a:t>
                      </a:r>
                      <a:r>
                        <a:rPr lang="da-DK" sz="900" u="none" baseline="0" dirty="0" smtClean="0">
                          <a:solidFill>
                            <a:schemeClr val="tx1"/>
                          </a:solidFill>
                          <a:effectLst/>
                          <a:latin typeface="+mn-lt"/>
                        </a:rPr>
                        <a:t> og kortlægge processer sammen med </a:t>
                      </a:r>
                      <a:r>
                        <a:rPr lang="da-DK" sz="900" u="none" dirty="0" smtClean="0">
                          <a:solidFill>
                            <a:schemeClr val="tx1"/>
                          </a:solidFill>
                          <a:effectLst/>
                          <a:latin typeface="+mn-lt"/>
                        </a:rPr>
                        <a:t>fagspecialisterne, som har</a:t>
                      </a:r>
                      <a:r>
                        <a:rPr lang="da-DK" sz="900" u="none" baseline="0" dirty="0" smtClean="0">
                          <a:solidFill>
                            <a:schemeClr val="tx1"/>
                          </a:solidFill>
                          <a:effectLst/>
                          <a:latin typeface="+mn-lt"/>
                        </a:rPr>
                        <a:t> den fornødne fagviden</a:t>
                      </a:r>
                      <a:r>
                        <a:rPr lang="da-DK" sz="900" u="none" dirty="0" smtClean="0">
                          <a:solidFill>
                            <a:schemeClr val="tx1"/>
                          </a:solidFill>
                          <a:effectLst/>
                          <a:latin typeface="+mn-lt"/>
                        </a:rPr>
                        <a:t>.</a:t>
                      </a:r>
                      <a:r>
                        <a:rPr lang="da-DK" sz="900" u="none" baseline="0" dirty="0" smtClean="0">
                          <a:solidFill>
                            <a:schemeClr val="tx1"/>
                          </a:solidFill>
                          <a:effectLst/>
                          <a:latin typeface="+mn-lt"/>
                        </a:rPr>
                        <a:t> Standardskabelon for kortlægning anvendes altid, for at sikre ensartethed. </a:t>
                      </a:r>
                      <a:r>
                        <a:rPr lang="da-DK" sz="900" u="none" dirty="0" smtClean="0">
                          <a:solidFill>
                            <a:schemeClr val="tx1"/>
                          </a:solidFill>
                          <a:effectLst/>
                          <a:latin typeface="+mn-lt"/>
                        </a:rPr>
                        <a:t> </a:t>
                      </a:r>
                    </a:p>
                    <a:p>
                      <a:pPr>
                        <a:spcAft>
                          <a:spcPts val="0"/>
                        </a:spcAft>
                      </a:pPr>
                      <a:r>
                        <a:rPr lang="da-DK" sz="900" u="none" dirty="0" smtClean="0">
                          <a:solidFill>
                            <a:schemeClr val="tx1"/>
                          </a:solidFill>
                          <a:effectLst/>
                          <a:latin typeface="+mn-lt"/>
                        </a:rPr>
                        <a:t>Det kan være en fordel, hvis kunden</a:t>
                      </a:r>
                      <a:r>
                        <a:rPr lang="da-DK" sz="900" u="none" baseline="0" dirty="0" smtClean="0">
                          <a:solidFill>
                            <a:schemeClr val="tx1"/>
                          </a:solidFill>
                          <a:effectLst/>
                          <a:latin typeface="+mn-lt"/>
                        </a:rPr>
                        <a:t> har sine egne ressourcer og kompetencer til kortlægning, for at mindske flaskehalse. </a:t>
                      </a:r>
                      <a:r>
                        <a:rPr lang="da-DK" sz="900" u="none" baseline="0" dirty="0" err="1" smtClean="0">
                          <a:solidFill>
                            <a:schemeClr val="tx1"/>
                          </a:solidFill>
                          <a:effectLst/>
                          <a:latin typeface="+mn-lt"/>
                        </a:rPr>
                        <a:t>COE’et</a:t>
                      </a:r>
                      <a:r>
                        <a:rPr lang="da-DK" sz="900" u="none" baseline="0" dirty="0" smtClean="0">
                          <a:solidFill>
                            <a:schemeClr val="tx1"/>
                          </a:solidFill>
                          <a:effectLst/>
                          <a:latin typeface="+mn-lt"/>
                        </a:rPr>
                        <a:t> forbeholder sig retten til at have sidste ord.</a:t>
                      </a:r>
                      <a:r>
                        <a:rPr lang="da-DK" sz="900" u="none" dirty="0" smtClean="0">
                          <a:solidFill>
                            <a:schemeClr val="tx1"/>
                          </a:solidFill>
                          <a:effectLst/>
                          <a:latin typeface="+mn-lt"/>
                        </a:rPr>
                        <a:t> </a:t>
                      </a:r>
                    </a:p>
                  </a:txBody>
                  <a:tcPr marL="68460" marR="6846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da-DK" sz="900" u="none" dirty="0" smtClean="0">
                          <a:solidFill>
                            <a:schemeClr val="tx1"/>
                          </a:solidFill>
                          <a:effectLst/>
                          <a:latin typeface="+mn-lt"/>
                        </a:rPr>
                        <a:t>Den decentrale enhed har</a:t>
                      </a:r>
                      <a:r>
                        <a:rPr lang="da-DK" sz="900" u="none" baseline="0" dirty="0" smtClean="0">
                          <a:solidFill>
                            <a:schemeClr val="tx1"/>
                          </a:solidFill>
                          <a:effectLst/>
                          <a:latin typeface="+mn-lt"/>
                        </a:rPr>
                        <a:t> frihed til at definere sin egen kortlægningsmodel. Prioritering foregår uafhængigt af </a:t>
                      </a:r>
                      <a:r>
                        <a:rPr lang="da-DK" sz="900" u="none" baseline="0" dirty="0" err="1" smtClean="0">
                          <a:solidFill>
                            <a:schemeClr val="tx1"/>
                          </a:solidFill>
                          <a:effectLst/>
                          <a:latin typeface="+mn-lt"/>
                        </a:rPr>
                        <a:t>COE’et</a:t>
                      </a:r>
                      <a:r>
                        <a:rPr lang="da-DK" sz="900" u="none" baseline="0" dirty="0" smtClean="0">
                          <a:solidFill>
                            <a:schemeClr val="tx1"/>
                          </a:solidFill>
                          <a:effectLst/>
                          <a:latin typeface="+mn-lt"/>
                        </a:rPr>
                        <a:t> eller styregruppen.  </a:t>
                      </a:r>
                    </a:p>
                  </a:txBody>
                  <a:tcPr marL="68460" marR="6846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927978"/>
                  </a:ext>
                </a:extLst>
              </a:tr>
              <a:tr h="358208">
                <a:tc>
                  <a:txBody>
                    <a:bodyPr/>
                    <a:lstStyle/>
                    <a:p>
                      <a:pPr algn="ctr">
                        <a:lnSpc>
                          <a:spcPts val="1700"/>
                        </a:lnSpc>
                        <a:spcBef>
                          <a:spcPts val="1200"/>
                        </a:spcBef>
                        <a:spcAft>
                          <a:spcPts val="300"/>
                        </a:spcAft>
                      </a:pPr>
                      <a:r>
                        <a:rPr lang="da-DK" sz="900" kern="1600" dirty="0">
                          <a:effectLst/>
                          <a:latin typeface="+mn-lt"/>
                        </a:rPr>
                        <a:t>Udvikling</a:t>
                      </a:r>
                      <a:endParaRPr lang="da-DK" sz="900" b="1" kern="1600" dirty="0">
                        <a:effectLst/>
                        <a:latin typeface="+mn-lt"/>
                        <a:ea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u="none" dirty="0" err="1" smtClean="0">
                          <a:solidFill>
                            <a:schemeClr val="tx1"/>
                          </a:solidFill>
                          <a:effectLst/>
                          <a:latin typeface="+mn-lt"/>
                        </a:rPr>
                        <a:t>COE’et</a:t>
                      </a:r>
                      <a:r>
                        <a:rPr lang="da-DK" sz="900" u="none" dirty="0" smtClean="0">
                          <a:solidFill>
                            <a:schemeClr val="tx1"/>
                          </a:solidFill>
                          <a:effectLst/>
                          <a:latin typeface="+mn-lt"/>
                        </a:rPr>
                        <a:t> </a:t>
                      </a:r>
                      <a:r>
                        <a:rPr lang="da-DK" sz="900" u="none" dirty="0">
                          <a:solidFill>
                            <a:schemeClr val="tx1"/>
                          </a:solidFill>
                          <a:effectLst/>
                          <a:latin typeface="+mn-lt"/>
                        </a:rPr>
                        <a:t>varetager alt </a:t>
                      </a:r>
                      <a:r>
                        <a:rPr lang="da-DK" sz="900" u="none" dirty="0" smtClean="0">
                          <a:solidFill>
                            <a:schemeClr val="tx1"/>
                          </a:solidFill>
                          <a:effectLst/>
                          <a:latin typeface="+mn-lt"/>
                        </a:rPr>
                        <a:t>udvikling</a:t>
                      </a:r>
                      <a:r>
                        <a:rPr lang="da-DK" sz="900" u="none" baseline="0" dirty="0" smtClean="0">
                          <a:solidFill>
                            <a:schemeClr val="tx1"/>
                          </a:solidFill>
                          <a:effectLst/>
                          <a:latin typeface="+mn-lt"/>
                        </a:rPr>
                        <a:t>. Kunden bidrager i test. </a:t>
                      </a:r>
                      <a:r>
                        <a:rPr lang="da-DK" sz="900" u="none" dirty="0" smtClean="0">
                          <a:solidFill>
                            <a:schemeClr val="tx1"/>
                          </a:solidFill>
                          <a:effectLst/>
                          <a:latin typeface="+mn-lt"/>
                        </a:rPr>
                        <a:t> </a:t>
                      </a:r>
                      <a:endParaRPr lang="da-DK" sz="900" u="none" dirty="0" smtClean="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da-DK" sz="900" u="none" dirty="0" smtClean="0">
                          <a:solidFill>
                            <a:schemeClr val="tx1"/>
                          </a:solidFill>
                          <a:effectLst/>
                          <a:latin typeface="+mn-lt"/>
                        </a:rPr>
                        <a:t>Den</a:t>
                      </a:r>
                      <a:r>
                        <a:rPr lang="da-DK" sz="900" u="none" baseline="0" dirty="0" smtClean="0">
                          <a:solidFill>
                            <a:schemeClr val="tx1"/>
                          </a:solidFill>
                          <a:effectLst/>
                          <a:latin typeface="+mn-lt"/>
                        </a:rPr>
                        <a:t> decentrale RPA-enhed </a:t>
                      </a:r>
                      <a:r>
                        <a:rPr lang="da-DK" sz="900" u="none" dirty="0" smtClean="0">
                          <a:solidFill>
                            <a:schemeClr val="tx1"/>
                          </a:solidFill>
                          <a:effectLst/>
                          <a:latin typeface="+mn-lt"/>
                        </a:rPr>
                        <a:t>varetager </a:t>
                      </a:r>
                      <a:r>
                        <a:rPr lang="da-DK" sz="900" u="none" dirty="0">
                          <a:solidFill>
                            <a:schemeClr val="tx1"/>
                          </a:solidFill>
                          <a:effectLst/>
                          <a:latin typeface="+mn-lt"/>
                        </a:rPr>
                        <a:t>alt </a:t>
                      </a:r>
                      <a:r>
                        <a:rPr lang="da-DK" sz="900" u="none" dirty="0" smtClean="0">
                          <a:solidFill>
                            <a:schemeClr val="tx1"/>
                          </a:solidFill>
                          <a:effectLst/>
                          <a:latin typeface="+mn-lt"/>
                        </a:rPr>
                        <a:t>udvikling. Der udvikles med udgangspunkt</a:t>
                      </a:r>
                      <a:r>
                        <a:rPr lang="da-DK" sz="900" u="none" baseline="0" dirty="0" smtClean="0">
                          <a:solidFill>
                            <a:schemeClr val="tx1"/>
                          </a:solidFill>
                          <a:effectLst/>
                          <a:latin typeface="+mn-lt"/>
                        </a:rPr>
                        <a:t> i kommunens gældende principper og retningslinjer for udvikling.**</a:t>
                      </a:r>
                      <a:endParaRPr lang="da-DK" sz="900" u="none" dirty="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6592110"/>
                  </a:ext>
                </a:extLst>
              </a:tr>
              <a:tr h="916839">
                <a:tc>
                  <a:txBody>
                    <a:bodyPr/>
                    <a:lstStyle/>
                    <a:p>
                      <a:pPr algn="ctr">
                        <a:lnSpc>
                          <a:spcPts val="1700"/>
                        </a:lnSpc>
                        <a:spcBef>
                          <a:spcPts val="1200"/>
                        </a:spcBef>
                        <a:spcAft>
                          <a:spcPts val="300"/>
                        </a:spcAft>
                      </a:pPr>
                      <a:r>
                        <a:rPr lang="da-DK" sz="900" kern="1600" dirty="0" smtClean="0">
                          <a:effectLst/>
                          <a:latin typeface="+mn-lt"/>
                        </a:rPr>
                        <a:t>Drift</a:t>
                      </a:r>
                      <a:endParaRPr lang="da-DK" sz="900" b="1" kern="1600" dirty="0">
                        <a:effectLst/>
                        <a:latin typeface="+mn-lt"/>
                        <a:ea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spcAft>
                          <a:spcPts val="0"/>
                        </a:spcAft>
                      </a:pPr>
                      <a:r>
                        <a:rPr lang="da-DK" sz="900" u="none" dirty="0" err="1" smtClean="0">
                          <a:solidFill>
                            <a:schemeClr val="tx1"/>
                          </a:solidFill>
                          <a:effectLst/>
                          <a:latin typeface="+mn-lt"/>
                        </a:rPr>
                        <a:t>COE’et</a:t>
                      </a:r>
                      <a:r>
                        <a:rPr lang="da-DK" sz="900" u="none" baseline="0" dirty="0" smtClean="0">
                          <a:solidFill>
                            <a:schemeClr val="tx1"/>
                          </a:solidFill>
                          <a:effectLst/>
                          <a:latin typeface="+mn-lt"/>
                        </a:rPr>
                        <a:t> </a:t>
                      </a:r>
                      <a:r>
                        <a:rPr lang="da-DK" sz="900" u="none" dirty="0" smtClean="0">
                          <a:solidFill>
                            <a:schemeClr val="tx1"/>
                          </a:solidFill>
                          <a:effectLst/>
                          <a:latin typeface="+mn-lt"/>
                        </a:rPr>
                        <a:t>varetager </a:t>
                      </a:r>
                      <a:r>
                        <a:rPr lang="da-DK" sz="900" u="none" dirty="0">
                          <a:solidFill>
                            <a:schemeClr val="tx1"/>
                          </a:solidFill>
                          <a:effectLst/>
                          <a:latin typeface="+mn-lt"/>
                        </a:rPr>
                        <a:t>alt drift og support </a:t>
                      </a:r>
                      <a:r>
                        <a:rPr lang="da-DK" sz="900" u="none" dirty="0" smtClean="0">
                          <a:solidFill>
                            <a:schemeClr val="tx1"/>
                          </a:solidFill>
                          <a:effectLst/>
                          <a:latin typeface="+mn-lt"/>
                        </a:rPr>
                        <a:t>i kommunens centrale</a:t>
                      </a:r>
                      <a:r>
                        <a:rPr lang="da-DK" sz="900" u="none" baseline="0" dirty="0" smtClean="0">
                          <a:solidFill>
                            <a:schemeClr val="tx1"/>
                          </a:solidFill>
                          <a:effectLst/>
                          <a:latin typeface="+mn-lt"/>
                        </a:rPr>
                        <a:t> RPA-</a:t>
                      </a:r>
                      <a:r>
                        <a:rPr lang="da-DK" sz="900" u="none" dirty="0" smtClean="0">
                          <a:solidFill>
                            <a:schemeClr val="tx1"/>
                          </a:solidFill>
                          <a:effectLst/>
                          <a:latin typeface="+mn-lt"/>
                        </a:rPr>
                        <a:t>miljø. </a:t>
                      </a:r>
                      <a:r>
                        <a:rPr lang="da-DK" sz="900" u="none" dirty="0" err="1" smtClean="0">
                          <a:solidFill>
                            <a:schemeClr val="tx1"/>
                          </a:solidFill>
                          <a:effectLst/>
                          <a:latin typeface="+mn-lt"/>
                        </a:rPr>
                        <a:t>COE’et</a:t>
                      </a:r>
                      <a:r>
                        <a:rPr lang="da-DK" sz="900" u="none" dirty="0" smtClean="0">
                          <a:solidFill>
                            <a:schemeClr val="tx1"/>
                          </a:solidFill>
                          <a:effectLst/>
                          <a:latin typeface="+mn-lt"/>
                        </a:rPr>
                        <a:t> varetager</a:t>
                      </a:r>
                      <a:r>
                        <a:rPr lang="da-DK" sz="900" u="none" baseline="0" dirty="0" smtClean="0">
                          <a:solidFill>
                            <a:schemeClr val="tx1"/>
                          </a:solidFill>
                          <a:effectLst/>
                          <a:latin typeface="+mn-lt"/>
                        </a:rPr>
                        <a:t> også opdatering af RPA-løsningen.</a:t>
                      </a:r>
                      <a:r>
                        <a:rPr lang="da-DK" sz="900" u="none" dirty="0" smtClean="0">
                          <a:solidFill>
                            <a:schemeClr val="tx1"/>
                          </a:solidFill>
                          <a:effectLst/>
                          <a:latin typeface="+mn-lt"/>
                        </a:rPr>
                        <a:t> Teknisk </a:t>
                      </a:r>
                      <a:r>
                        <a:rPr lang="da-DK" sz="900" u="none" dirty="0">
                          <a:solidFill>
                            <a:schemeClr val="tx1"/>
                          </a:solidFill>
                          <a:effectLst/>
                          <a:latin typeface="+mn-lt"/>
                        </a:rPr>
                        <a:t>drift og </a:t>
                      </a:r>
                      <a:r>
                        <a:rPr lang="da-DK" sz="900" u="none" dirty="0" smtClean="0">
                          <a:solidFill>
                            <a:schemeClr val="tx1"/>
                          </a:solidFill>
                          <a:effectLst/>
                          <a:latin typeface="+mn-lt"/>
                        </a:rPr>
                        <a:t>support</a:t>
                      </a:r>
                      <a:r>
                        <a:rPr lang="da-DK" sz="900" u="none" baseline="0" dirty="0" smtClean="0">
                          <a:solidFill>
                            <a:schemeClr val="tx1"/>
                          </a:solidFill>
                          <a:effectLst/>
                          <a:latin typeface="+mn-lt"/>
                        </a:rPr>
                        <a:t> på </a:t>
                      </a:r>
                      <a:r>
                        <a:rPr lang="da-DK" sz="900" u="none" dirty="0" smtClean="0">
                          <a:solidFill>
                            <a:schemeClr val="tx1"/>
                          </a:solidFill>
                          <a:effectLst/>
                          <a:latin typeface="+mn-lt"/>
                        </a:rPr>
                        <a:t>servere</a:t>
                      </a:r>
                      <a:r>
                        <a:rPr lang="da-DK" sz="900" u="none" dirty="0">
                          <a:solidFill>
                            <a:schemeClr val="tx1"/>
                          </a:solidFill>
                          <a:effectLst/>
                          <a:latin typeface="+mn-lt"/>
                        </a:rPr>
                        <a:t>, gateways og </a:t>
                      </a:r>
                      <a:r>
                        <a:rPr lang="da-DK" sz="900" u="none" dirty="0" smtClean="0">
                          <a:solidFill>
                            <a:schemeClr val="tx1"/>
                          </a:solidFill>
                          <a:effectLst/>
                          <a:latin typeface="+mn-lt"/>
                        </a:rPr>
                        <a:t>programmer udenfor</a:t>
                      </a:r>
                      <a:r>
                        <a:rPr lang="da-DK" sz="900" u="none" baseline="0" dirty="0" smtClean="0">
                          <a:solidFill>
                            <a:schemeClr val="tx1"/>
                          </a:solidFill>
                          <a:effectLst/>
                          <a:latin typeface="+mn-lt"/>
                        </a:rPr>
                        <a:t> RPA-miljøet</a:t>
                      </a:r>
                      <a:r>
                        <a:rPr lang="da-DK" sz="900" u="none" dirty="0" smtClean="0">
                          <a:solidFill>
                            <a:schemeClr val="tx1"/>
                          </a:solidFill>
                          <a:effectLst/>
                          <a:latin typeface="+mn-lt"/>
                        </a:rPr>
                        <a:t> varetages </a:t>
                      </a:r>
                      <a:r>
                        <a:rPr lang="da-DK" sz="900" u="none" dirty="0">
                          <a:solidFill>
                            <a:schemeClr val="tx1"/>
                          </a:solidFill>
                          <a:effectLst/>
                          <a:latin typeface="+mn-lt"/>
                        </a:rPr>
                        <a:t>af IT-drift. </a:t>
                      </a:r>
                      <a:r>
                        <a:rPr lang="da-DK" sz="900" u="none" dirty="0" smtClean="0">
                          <a:solidFill>
                            <a:schemeClr val="tx1"/>
                          </a:solidFill>
                          <a:effectLst/>
                          <a:latin typeface="+mn-lt"/>
                        </a:rPr>
                        <a:t>Alle henvendelser rettet mod IT-drift visiteres </a:t>
                      </a:r>
                      <a:r>
                        <a:rPr lang="da-DK" sz="900" u="none" dirty="0">
                          <a:solidFill>
                            <a:schemeClr val="tx1"/>
                          </a:solidFill>
                          <a:effectLst/>
                          <a:latin typeface="+mn-lt"/>
                        </a:rPr>
                        <a:t>af </a:t>
                      </a:r>
                      <a:r>
                        <a:rPr lang="da-DK" sz="900" u="none" dirty="0" err="1" smtClean="0">
                          <a:solidFill>
                            <a:schemeClr val="tx1"/>
                          </a:solidFill>
                          <a:effectLst/>
                          <a:latin typeface="+mn-lt"/>
                        </a:rPr>
                        <a:t>COE’et</a:t>
                      </a:r>
                      <a:r>
                        <a:rPr lang="da-DK" sz="900" u="none" dirty="0" smtClean="0">
                          <a:solidFill>
                            <a:schemeClr val="tx1"/>
                          </a:solidFill>
                          <a:effectLst/>
                          <a:latin typeface="+mn-lt"/>
                        </a:rPr>
                        <a:t>.  </a:t>
                      </a:r>
                      <a:endParaRPr lang="da-DK" sz="900" u="none" dirty="0" smtClean="0">
                        <a:solidFill>
                          <a:schemeClr val="tx1"/>
                        </a:solidFill>
                        <a:effectLst/>
                        <a:latin typeface="+mn-lt"/>
                        <a:ea typeface="Calibri" panose="020F0502020204030204" pitchFamily="34" charset="0"/>
                        <a:cs typeface="Times New Roman" panose="02020603050405020304" pitchFamily="18" charset="0"/>
                      </a:endParaRPr>
                    </a:p>
                    <a:p>
                      <a:pPr>
                        <a:spcAft>
                          <a:spcPts val="0"/>
                        </a:spcAft>
                      </a:pPr>
                      <a:r>
                        <a:rPr lang="da-DK" sz="900" u="none" dirty="0" smtClean="0">
                          <a:solidFill>
                            <a:schemeClr val="tx1"/>
                          </a:solidFill>
                          <a:effectLst/>
                          <a:latin typeface="+mn-lt"/>
                          <a:ea typeface="Calibri" panose="020F0502020204030204" pitchFamily="34" charset="0"/>
                          <a:cs typeface="Times New Roman" panose="02020603050405020304" pitchFamily="18" charset="0"/>
                        </a:rPr>
                        <a:t>Vurderingen</a:t>
                      </a:r>
                      <a:r>
                        <a:rPr lang="da-DK" sz="900" u="none" baseline="0" dirty="0" smtClean="0">
                          <a:solidFill>
                            <a:schemeClr val="tx1"/>
                          </a:solidFill>
                          <a:effectLst/>
                          <a:latin typeface="+mn-lt"/>
                          <a:ea typeface="Calibri" panose="020F0502020204030204" pitchFamily="34" charset="0"/>
                          <a:cs typeface="Times New Roman" panose="02020603050405020304" pitchFamily="18" charset="0"/>
                        </a:rPr>
                        <a:t> af, om en RPA-løsning fortsat skal </a:t>
                      </a:r>
                      <a:r>
                        <a:rPr lang="da-DK" sz="900" u="none" baseline="0" dirty="0" err="1" smtClean="0">
                          <a:solidFill>
                            <a:schemeClr val="tx1"/>
                          </a:solidFill>
                          <a:effectLst/>
                          <a:latin typeface="+mn-lt"/>
                          <a:ea typeface="Calibri" panose="020F0502020204030204" pitchFamily="34" charset="0"/>
                          <a:cs typeface="Times New Roman" panose="02020603050405020304" pitchFamily="18" charset="0"/>
                        </a:rPr>
                        <a:t>driftes</a:t>
                      </a:r>
                      <a:r>
                        <a:rPr lang="da-DK" sz="900" u="none" baseline="0" dirty="0" smtClean="0">
                          <a:solidFill>
                            <a:schemeClr val="tx1"/>
                          </a:solidFill>
                          <a:effectLst/>
                          <a:latin typeface="+mn-lt"/>
                          <a:ea typeface="Calibri" panose="020F0502020204030204" pitchFamily="34" charset="0"/>
                          <a:cs typeface="Times New Roman" panose="02020603050405020304" pitchFamily="18" charset="0"/>
                        </a:rPr>
                        <a:t>, eller evt. </a:t>
                      </a:r>
                      <a:r>
                        <a:rPr lang="da-DK" sz="900" u="none" baseline="0" dirty="0" err="1" smtClean="0">
                          <a:solidFill>
                            <a:schemeClr val="tx1"/>
                          </a:solidFill>
                          <a:effectLst/>
                          <a:latin typeface="+mn-lt"/>
                          <a:ea typeface="Calibri" panose="020F0502020204030204" pitchFamily="34" charset="0"/>
                          <a:cs typeface="Times New Roman" panose="02020603050405020304" pitchFamily="18" charset="0"/>
                        </a:rPr>
                        <a:t>offboardes</a:t>
                      </a:r>
                      <a:r>
                        <a:rPr lang="da-DK" sz="900" u="none" baseline="0" dirty="0" smtClean="0">
                          <a:solidFill>
                            <a:schemeClr val="tx1"/>
                          </a:solidFill>
                          <a:effectLst/>
                          <a:latin typeface="+mn-lt"/>
                          <a:ea typeface="Calibri" panose="020F0502020204030204" pitchFamily="34" charset="0"/>
                          <a:cs typeface="Times New Roman" panose="02020603050405020304" pitchFamily="18" charset="0"/>
                        </a:rPr>
                        <a:t>, hvis den gøres redundant, foregår i dialog med kunden. </a:t>
                      </a:r>
                      <a:r>
                        <a:rPr lang="da-DK" sz="900" u="none" baseline="0" dirty="0" err="1" smtClean="0">
                          <a:solidFill>
                            <a:schemeClr val="tx1"/>
                          </a:solidFill>
                          <a:effectLst/>
                          <a:latin typeface="+mn-lt"/>
                          <a:ea typeface="Calibri" panose="020F0502020204030204" pitchFamily="34" charset="0"/>
                          <a:cs typeface="Times New Roman" panose="02020603050405020304" pitchFamily="18" charset="0"/>
                        </a:rPr>
                        <a:t>COE’et</a:t>
                      </a:r>
                      <a:r>
                        <a:rPr lang="da-DK" sz="900" u="none" baseline="0" dirty="0" smtClean="0">
                          <a:solidFill>
                            <a:schemeClr val="tx1"/>
                          </a:solidFill>
                          <a:effectLst/>
                          <a:latin typeface="+mn-lt"/>
                          <a:ea typeface="Calibri" panose="020F0502020204030204" pitchFamily="34" charset="0"/>
                          <a:cs typeface="Times New Roman" panose="02020603050405020304" pitchFamily="18" charset="0"/>
                        </a:rPr>
                        <a:t> forbeholder sig retten til at have sidste ord. </a:t>
                      </a:r>
                      <a:endParaRPr lang="da-DK" sz="900" u="none" dirty="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900" u="none" dirty="0" smtClean="0">
                          <a:solidFill>
                            <a:schemeClr val="tx1"/>
                          </a:solidFill>
                          <a:effectLst/>
                          <a:latin typeface="+mn-lt"/>
                        </a:rPr>
                        <a:t>Den decentrale RPA-enhed får sit</a:t>
                      </a:r>
                      <a:r>
                        <a:rPr lang="da-DK" sz="900" u="none" baseline="0" dirty="0" smtClean="0">
                          <a:solidFill>
                            <a:schemeClr val="tx1"/>
                          </a:solidFill>
                          <a:effectLst/>
                          <a:latin typeface="+mn-lt"/>
                        </a:rPr>
                        <a:t> eget driftsmiljø. Licenser til drift betales af enheden, som </a:t>
                      </a:r>
                      <a:r>
                        <a:rPr lang="da-DK" sz="900" u="none" dirty="0" smtClean="0">
                          <a:solidFill>
                            <a:schemeClr val="tx1"/>
                          </a:solidFill>
                          <a:effectLst/>
                          <a:latin typeface="+mn-lt"/>
                        </a:rPr>
                        <a:t>varetager alt drift og support på</a:t>
                      </a:r>
                      <a:r>
                        <a:rPr lang="da-DK" sz="900" u="none" baseline="0" dirty="0" smtClean="0">
                          <a:solidFill>
                            <a:schemeClr val="tx1"/>
                          </a:solidFill>
                          <a:effectLst/>
                          <a:latin typeface="+mn-lt"/>
                        </a:rPr>
                        <a:t> idriftsatte RPA-løsninger.</a:t>
                      </a:r>
                      <a:r>
                        <a:rPr lang="da-DK" sz="900" u="none" dirty="0" smtClean="0">
                          <a:solidFill>
                            <a:schemeClr val="tx1"/>
                          </a:solidFill>
                          <a:effectLst/>
                          <a:latin typeface="+mn-lt"/>
                        </a:rPr>
                        <a:t> Som systemansvarlig</a:t>
                      </a:r>
                      <a:r>
                        <a:rPr lang="da-DK" sz="900" u="none" baseline="0" dirty="0" smtClean="0">
                          <a:solidFill>
                            <a:schemeClr val="tx1"/>
                          </a:solidFill>
                          <a:effectLst/>
                          <a:latin typeface="+mn-lt"/>
                        </a:rPr>
                        <a:t> varetager </a:t>
                      </a:r>
                      <a:r>
                        <a:rPr lang="da-DK" sz="900" u="none" dirty="0" err="1" smtClean="0">
                          <a:solidFill>
                            <a:schemeClr val="tx1"/>
                          </a:solidFill>
                          <a:effectLst/>
                          <a:latin typeface="+mn-lt"/>
                        </a:rPr>
                        <a:t>COE’et</a:t>
                      </a:r>
                      <a:r>
                        <a:rPr lang="da-DK" sz="900" u="none" dirty="0" smtClean="0">
                          <a:solidFill>
                            <a:schemeClr val="tx1"/>
                          </a:solidFill>
                          <a:effectLst/>
                          <a:latin typeface="+mn-lt"/>
                        </a:rPr>
                        <a:t> </a:t>
                      </a:r>
                      <a:r>
                        <a:rPr lang="da-DK" sz="900" u="none" baseline="0" dirty="0" smtClean="0">
                          <a:solidFill>
                            <a:schemeClr val="tx1"/>
                          </a:solidFill>
                          <a:effectLst/>
                          <a:latin typeface="+mn-lt"/>
                        </a:rPr>
                        <a:t>opdatering af RPA-løsningen, som enheden anvender, og har sidste ord.   </a:t>
                      </a:r>
                      <a:endParaRPr lang="da-DK" sz="900" u="none" dirty="0" smtClean="0">
                        <a:solidFill>
                          <a:schemeClr val="tx1"/>
                        </a:solidFill>
                        <a:effectLst/>
                        <a:latin typeface="+mn-lt"/>
                      </a:endParaRPr>
                    </a:p>
                    <a:p>
                      <a:pPr>
                        <a:spcAft>
                          <a:spcPts val="0"/>
                        </a:spcAft>
                      </a:pPr>
                      <a:endParaRPr lang="da-DK" sz="900" u="none" dirty="0" smtClean="0">
                        <a:solidFill>
                          <a:schemeClr val="tx1"/>
                        </a:solidFill>
                        <a:effectLst/>
                        <a:latin typeface="+mn-lt"/>
                      </a:endParaRPr>
                    </a:p>
                    <a:p>
                      <a:pPr>
                        <a:spcAft>
                          <a:spcPts val="0"/>
                        </a:spcAft>
                      </a:pPr>
                      <a:r>
                        <a:rPr lang="da-DK" sz="900" u="none" dirty="0" smtClean="0">
                          <a:solidFill>
                            <a:schemeClr val="tx1"/>
                          </a:solidFill>
                          <a:effectLst/>
                          <a:latin typeface="+mn-lt"/>
                        </a:rPr>
                        <a:t>Teknisk drift og support</a:t>
                      </a:r>
                      <a:r>
                        <a:rPr lang="da-DK" sz="900" u="none" baseline="0" dirty="0" smtClean="0">
                          <a:solidFill>
                            <a:schemeClr val="tx1"/>
                          </a:solidFill>
                          <a:effectLst/>
                          <a:latin typeface="+mn-lt"/>
                        </a:rPr>
                        <a:t> på </a:t>
                      </a:r>
                      <a:r>
                        <a:rPr lang="da-DK" sz="900" u="none" dirty="0" smtClean="0">
                          <a:solidFill>
                            <a:schemeClr val="tx1"/>
                          </a:solidFill>
                          <a:effectLst/>
                          <a:latin typeface="+mn-lt"/>
                        </a:rPr>
                        <a:t>servere, gateways og programmer udenfor</a:t>
                      </a:r>
                      <a:r>
                        <a:rPr lang="da-DK" sz="900" u="none" baseline="0" dirty="0" smtClean="0">
                          <a:solidFill>
                            <a:schemeClr val="tx1"/>
                          </a:solidFill>
                          <a:effectLst/>
                          <a:latin typeface="+mn-lt"/>
                        </a:rPr>
                        <a:t> RPA-miljøet</a:t>
                      </a:r>
                      <a:r>
                        <a:rPr lang="da-DK" sz="900" u="none" dirty="0" smtClean="0">
                          <a:solidFill>
                            <a:schemeClr val="tx1"/>
                          </a:solidFill>
                          <a:effectLst/>
                          <a:latin typeface="+mn-lt"/>
                        </a:rPr>
                        <a:t> varetages af IT-drift. Alle henvendelser rettet mod IT-drift visiteres af </a:t>
                      </a:r>
                      <a:r>
                        <a:rPr lang="da-DK" sz="900" u="none" dirty="0" err="1" smtClean="0">
                          <a:solidFill>
                            <a:schemeClr val="tx1"/>
                          </a:solidFill>
                          <a:effectLst/>
                          <a:latin typeface="+mn-lt"/>
                        </a:rPr>
                        <a:t>COE’et</a:t>
                      </a:r>
                      <a:r>
                        <a:rPr lang="da-DK" sz="900" u="none" dirty="0" smtClean="0">
                          <a:solidFill>
                            <a:schemeClr val="tx1"/>
                          </a:solidFill>
                          <a:effectLst/>
                          <a:latin typeface="+mn-lt"/>
                        </a:rPr>
                        <a:t>.  </a:t>
                      </a:r>
                      <a:endParaRPr lang="da-DK" sz="900" u="none" dirty="0">
                        <a:solidFill>
                          <a:schemeClr val="tx1"/>
                        </a:solidFill>
                        <a:effectLst/>
                        <a:latin typeface="+mn-lt"/>
                        <a:ea typeface="Calibri" panose="020F0502020204030204" pitchFamily="34" charset="0"/>
                        <a:cs typeface="Times New Roman" panose="02020603050405020304" pitchFamily="18" charset="0"/>
                      </a:endParaRPr>
                    </a:p>
                  </a:txBody>
                  <a:tcPr marL="68460" marR="6846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5933792"/>
                  </a:ext>
                </a:extLst>
              </a:tr>
            </a:tbl>
          </a:graphicData>
        </a:graphic>
      </p:graphicFrame>
      <p:sp>
        <p:nvSpPr>
          <p:cNvPr id="3" name="Tekstfelt 2"/>
          <p:cNvSpPr txBox="1"/>
          <p:nvPr/>
        </p:nvSpPr>
        <p:spPr>
          <a:xfrm>
            <a:off x="263352" y="6489990"/>
            <a:ext cx="4320480" cy="338554"/>
          </a:xfrm>
          <a:prstGeom prst="rect">
            <a:avLst/>
          </a:prstGeom>
          <a:noFill/>
        </p:spPr>
        <p:txBody>
          <a:bodyPr wrap="square" rtlCol="0">
            <a:spAutoFit/>
          </a:bodyPr>
          <a:lstStyle/>
          <a:p>
            <a:r>
              <a:rPr lang="da-DK" sz="800" dirty="0" smtClean="0"/>
              <a:t>* Skabelonen er i </a:t>
            </a:r>
            <a:r>
              <a:rPr lang="da-DK" sz="800" dirty="0" err="1" smtClean="0"/>
              <a:t>Powerpoint</a:t>
            </a:r>
            <a:r>
              <a:rPr lang="da-DK" sz="800" dirty="0" smtClean="0"/>
              <a:t>-format og kan findes på </a:t>
            </a:r>
            <a:r>
              <a:rPr lang="da-DK" sz="800" dirty="0" smtClean="0">
                <a:hlinkClick r:id="rId3"/>
              </a:rPr>
              <a:t>Medarbejderportalen</a:t>
            </a:r>
            <a:r>
              <a:rPr lang="da-DK" sz="800" dirty="0" smtClean="0"/>
              <a:t>.</a:t>
            </a:r>
          </a:p>
          <a:p>
            <a:r>
              <a:rPr lang="da-DK" sz="800" dirty="0" smtClean="0"/>
              <a:t>** Principper og retningslinjer kan findes på </a:t>
            </a:r>
            <a:r>
              <a:rPr lang="da-DK" sz="800" dirty="0" smtClean="0">
                <a:hlinkClick r:id="rId3"/>
              </a:rPr>
              <a:t>Medarbejderportalen</a:t>
            </a:r>
            <a:r>
              <a:rPr lang="da-DK" sz="800" dirty="0" smtClean="0"/>
              <a:t>. </a:t>
            </a:r>
          </a:p>
        </p:txBody>
      </p:sp>
    </p:spTree>
    <p:extLst>
      <p:ext uri="{BB962C8B-B14F-4D97-AF65-F5344CB8AC3E}">
        <p14:creationId xmlns:p14="http://schemas.microsoft.com/office/powerpoint/2010/main" val="2434954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SISTID" val="044f94c9-3fd1-40b2-aebb-c849cddc2adc"/>
</p:tagLst>
</file>

<file path=ppt/theme/theme1.xml><?xml version="1.0" encoding="utf-8"?>
<a:theme xmlns:a="http://schemas.openxmlformats.org/drawingml/2006/main" name="PowerPoint - 16-9">
  <a:themeElements>
    <a:clrScheme name="Powerpoint skabel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oint skabelo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skabel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skabel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skabel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skabel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skabel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skabel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skabel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skabel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skabel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skabel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skabel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skabel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 skabelon 16-9.potm" id="{4A26EA8A-838A-48D0-B8BE-A35AF9A48DF8}" vid="{6AFB89D7-9A35-4C16-AB00-DC62F8590B9F}"/>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skabelon 16-9</Template>
  <TotalTime>8944</TotalTime>
  <Words>2218</Words>
  <Application>Microsoft Office PowerPoint</Application>
  <PresentationFormat>Widescreen</PresentationFormat>
  <Paragraphs>269</Paragraphs>
  <Slides>11</Slides>
  <Notes>9</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11</vt:i4>
      </vt:variant>
    </vt:vector>
  </HeadingPairs>
  <TitlesOfParts>
    <vt:vector size="17" baseType="lpstr">
      <vt:lpstr>Arial</vt:lpstr>
      <vt:lpstr>Calibri</vt:lpstr>
      <vt:lpstr>Times New Roman</vt:lpstr>
      <vt:lpstr>Verdana</vt:lpstr>
      <vt:lpstr>Wingdings</vt:lpstr>
      <vt:lpstr>PowerPoint - 16-9</vt:lpstr>
      <vt:lpstr>Governance</vt:lpstr>
      <vt:lpstr>Indholdsfortegnelse</vt:lpstr>
      <vt:lpstr>1. Organisering</vt:lpstr>
      <vt:lpstr>Organisationsdiagram</vt:lpstr>
      <vt:lpstr>Automatiseringsenheden i IT (COE)</vt:lpstr>
      <vt:lpstr>Rollekatalog</vt:lpstr>
      <vt:lpstr>2. Leverancer</vt:lpstr>
      <vt:lpstr>PowerPoint-præsentation</vt:lpstr>
      <vt:lpstr>Opgaver- og ansvarsfordeling g Central vs. decentral RPA-enhed</vt:lpstr>
      <vt:lpstr>3. Screeningsmodel til prioritering</vt:lpstr>
      <vt:lpstr>Screeningsmodel til prioritering</vt:lpstr>
    </vt:vector>
  </TitlesOfParts>
  <Company>Aabenraa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skabelon 16-9</dc:title>
  <dc:creator>Lennart Hoffmann Kastbjerg</dc:creator>
  <cp:lastModifiedBy>Lennart Hoffmann Kastbjerg</cp:lastModifiedBy>
  <cp:revision>958</cp:revision>
  <cp:lastPrinted>2017-07-31T07:07:35Z</cp:lastPrinted>
  <dcterms:created xsi:type="dcterms:W3CDTF">2022-06-30T08:49:18Z</dcterms:created>
  <dcterms:modified xsi:type="dcterms:W3CDTF">2024-02-28T14:26:09Z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079c7862-90fd-4cbc-85d3-a6873c2104c5</vt:lpwstr>
  </property>
  <property fmtid="{D5CDD505-2E9C-101B-9397-08002B2CF9AE}" pid="3" name="CloudStatistics_DocumentCreation">
    <vt:lpwstr>True</vt:lpwstr>
  </property>
</Properties>
</file>