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7099300" cy="10234613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1628776"/>
            <a:ext cx="103632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644901"/>
            <a:ext cx="8534400" cy="14398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pic>
        <p:nvPicPr>
          <p:cNvPr id="2" name="Billede 1" descr="Logo" titl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279" y="738000"/>
            <a:ext cx="2300801" cy="766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53D4A-D465-4CA7-ABF4-4E723EB65A4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5" name="Billede 4" descr="Logo" titl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9" y="648001"/>
            <a:ext cx="1450641" cy="482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EDCCF-DFD9-4745-80CE-2E1D44F2AEA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5" name="Billede 4" descr="Logo" titl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9" y="648001"/>
            <a:ext cx="1450641" cy="4821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09600" y="1998663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97600" y="1998663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E5D2D-1EBA-42F7-953E-4EFF84741AB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6" name="Billede 5" descr="Logo" titl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9" y="648001"/>
            <a:ext cx="1450641" cy="4821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B3E78-EB64-467E-ABBC-B043BEC731F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8" name="Billede 7" descr="Logo" titl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9" y="648001"/>
            <a:ext cx="1450641" cy="4821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654C5-B318-4C1A-AEB7-0A368D6C747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4" name="Billede 3" descr="Logo" titl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9" y="648001"/>
            <a:ext cx="1450641" cy="4821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F4084-5453-4B9A-ACE7-5559176013A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3" name="Billede 2" descr="Logo" titl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9" y="648001"/>
            <a:ext cx="1450641" cy="482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549F2-E5FC-4795-BB49-D5F3BFA4133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6" name="Billede 5" descr="Logo" titl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9" y="648001"/>
            <a:ext cx="1450641" cy="482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5B25C-5C6A-4BAE-9029-6877EB78857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6" name="Billede 5" descr="Logo" titl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39" y="648001"/>
            <a:ext cx="1450641" cy="482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4917" y="476250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98663"/>
            <a:ext cx="10972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16267" y="6237289"/>
            <a:ext cx="71966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latin typeface="+mn-lt"/>
              </a:defRPr>
            </a:lvl1pPr>
          </a:lstStyle>
          <a:p>
            <a:pPr>
              <a:defRPr/>
            </a:pPr>
            <a:fld id="{32AF0018-982B-4079-A243-B3551604B36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Databehandleraftaler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953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Grundregler for databehandleraftaler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Grundlag for indgåelse af databehandleraftaler.</a:t>
            </a:r>
          </a:p>
          <a:p>
            <a:pPr lvl="1"/>
            <a:r>
              <a:rPr lang="da-DK" dirty="0" smtClean="0"/>
              <a:t>Modparten skal </a:t>
            </a:r>
            <a:r>
              <a:rPr lang="da-DK" dirty="0" smtClean="0">
                <a:solidFill>
                  <a:srgbClr val="FF0000"/>
                </a:solidFill>
              </a:rPr>
              <a:t>behandle personoplysninger på vegne af </a:t>
            </a:r>
            <a:r>
              <a:rPr lang="da-DK" dirty="0" smtClean="0"/>
              <a:t>kommunen.</a:t>
            </a:r>
          </a:p>
          <a:p>
            <a:pPr lvl="1"/>
            <a:endParaRPr lang="en-US" dirty="0" smtClean="0"/>
          </a:p>
          <a:p>
            <a:pPr lvl="1"/>
            <a:r>
              <a:rPr lang="da-DK" dirty="0" smtClean="0"/>
              <a:t>Kommunen skal afgøre </a:t>
            </a:r>
            <a:r>
              <a:rPr lang="da-DK" dirty="0" smtClean="0">
                <a:solidFill>
                  <a:srgbClr val="FF0000"/>
                </a:solidFill>
              </a:rPr>
              <a:t>formålet</a:t>
            </a:r>
            <a:r>
              <a:rPr lang="da-DK" dirty="0" smtClean="0"/>
              <a:t> med behandlingen.</a:t>
            </a:r>
          </a:p>
          <a:p>
            <a:pPr lvl="1"/>
            <a:r>
              <a:rPr lang="da-DK" dirty="0" smtClean="0"/>
              <a:t>Afgøre hvilke </a:t>
            </a:r>
            <a:r>
              <a:rPr lang="da-DK" dirty="0" smtClean="0">
                <a:solidFill>
                  <a:srgbClr val="FF0000"/>
                </a:solidFill>
              </a:rPr>
              <a:t>hjælpemidler</a:t>
            </a:r>
            <a:r>
              <a:rPr lang="da-DK" dirty="0" smtClean="0"/>
              <a:t>, der må bruges.</a:t>
            </a:r>
          </a:p>
          <a:p>
            <a:pPr lvl="1"/>
            <a:r>
              <a:rPr lang="da-DK" dirty="0" smtClean="0"/>
              <a:t>Kommunen skal have </a:t>
            </a:r>
            <a:r>
              <a:rPr lang="da-DK" dirty="0" smtClean="0">
                <a:solidFill>
                  <a:srgbClr val="FF0000"/>
                </a:solidFill>
              </a:rPr>
              <a:t>råderetten </a:t>
            </a:r>
            <a:r>
              <a:rPr lang="da-DK" dirty="0" smtClean="0"/>
              <a:t>over oplysningerne.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085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Grundregler for databehandleraftaler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10959008" cy="639762"/>
          </a:xfrm>
        </p:spPr>
        <p:txBody>
          <a:bodyPr/>
          <a:lstStyle/>
          <a:p>
            <a:r>
              <a:rPr lang="en-US" dirty="0" smtClean="0"/>
              <a:t>12 </a:t>
            </a:r>
            <a:r>
              <a:rPr lang="da-DK" dirty="0" smtClean="0"/>
              <a:t>spørgsmål, der kan afgøre om, der skal indgås en DBA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da-DK" sz="1600" dirty="0" smtClean="0"/>
              <a:t>Behandles oplysningerne kun til kommunens formål?</a:t>
            </a:r>
          </a:p>
          <a:p>
            <a:pPr>
              <a:buFont typeface="+mj-lt"/>
              <a:buAutoNum type="arabicPeriod"/>
            </a:pPr>
            <a:r>
              <a:rPr lang="da-DK" sz="1600" dirty="0" smtClean="0"/>
              <a:t>Behandler modparten alene oplysninger på kommunens vegne?</a:t>
            </a:r>
          </a:p>
          <a:p>
            <a:pPr>
              <a:buFont typeface="+mj-lt"/>
              <a:buAutoNum type="arabicPeriod"/>
            </a:pPr>
            <a:r>
              <a:rPr lang="da-DK" sz="1600" dirty="0" smtClean="0"/>
              <a:t>Har kommunen ved lov eller lign. fået pålagt en opgave som vedrører behandling af personoplysninger?</a:t>
            </a:r>
          </a:p>
          <a:p>
            <a:pPr>
              <a:buFont typeface="+mj-lt"/>
              <a:buAutoNum type="arabicPeriod"/>
            </a:pPr>
            <a:r>
              <a:rPr lang="da-DK" sz="1600" dirty="0" smtClean="0"/>
              <a:t>Indeholder kontrakten/rammeaftalen en direkte eller indirekte instruks om behandling af personoplysninger?</a:t>
            </a:r>
          </a:p>
          <a:p>
            <a:pPr>
              <a:buFont typeface="+mj-lt"/>
              <a:buAutoNum type="arabicPeriod"/>
            </a:pPr>
            <a:r>
              <a:rPr lang="da-DK" sz="1600" dirty="0" smtClean="0"/>
              <a:t>Varetager modparten en opgave, som kunne have været udført af kommunen?</a:t>
            </a:r>
          </a:p>
          <a:p>
            <a:pPr>
              <a:buFont typeface="+mj-lt"/>
              <a:buAutoNum type="arabicPeriod"/>
            </a:pPr>
            <a:r>
              <a:rPr lang="da-DK" sz="1600" dirty="0" smtClean="0"/>
              <a:t>Instruerer kommunen modparten i, hvordan oplysningerne skal behandles?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+mj-lt"/>
              <a:buAutoNum type="arabicPeriod" startAt="7"/>
            </a:pPr>
            <a:r>
              <a:rPr lang="da-DK" sz="1600" dirty="0" smtClean="0"/>
              <a:t>Kan modparten lovligt følge en instruks fra kommunen?</a:t>
            </a:r>
          </a:p>
          <a:p>
            <a:pPr>
              <a:buFont typeface="+mj-lt"/>
              <a:buAutoNum type="arabicPeriod" startAt="7"/>
            </a:pPr>
            <a:r>
              <a:rPr lang="da-DK" sz="1600" dirty="0" smtClean="0"/>
              <a:t>Er det alene kommunen, der træffer afgørelse om formål, hjælpemidler og behandlinger?</a:t>
            </a:r>
          </a:p>
          <a:p>
            <a:pPr>
              <a:buFont typeface="+mj-lt"/>
              <a:buAutoNum type="arabicPeriod" startAt="7"/>
            </a:pPr>
            <a:r>
              <a:rPr lang="da-DK" sz="1600" dirty="0" smtClean="0"/>
              <a:t>Må modparten kun udføre behandlinger, der er godkendt af kommunen?</a:t>
            </a:r>
          </a:p>
          <a:p>
            <a:pPr>
              <a:buFont typeface="+mj-lt"/>
              <a:buAutoNum type="arabicPeriod" startAt="7"/>
            </a:pPr>
            <a:r>
              <a:rPr lang="da-DK" sz="1600" dirty="0" smtClean="0"/>
              <a:t>Fører kommunen kontrol med, at modparten behandler oplysningerne som aftalt?</a:t>
            </a:r>
          </a:p>
          <a:p>
            <a:pPr>
              <a:buFont typeface="+mj-lt"/>
              <a:buAutoNum type="arabicPeriod" startAt="7"/>
            </a:pPr>
            <a:r>
              <a:rPr lang="da-DK" sz="1600" dirty="0" smtClean="0"/>
              <a:t>Har de registrerede en klar forventning om, at kommunen er ansvarlig for behandlingen?</a:t>
            </a:r>
          </a:p>
          <a:p>
            <a:pPr>
              <a:buFont typeface="+mj-lt"/>
              <a:buAutoNum type="arabicPeriod" startAt="7"/>
            </a:pPr>
            <a:r>
              <a:rPr lang="da-DK" sz="1600" dirty="0" smtClean="0"/>
              <a:t>Kan kommunen kræve oplysninger tilbageleveret/slettet, hvis kommunen ikke længere ønsker modparten til at behandle oplysningerne?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411226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Grundregler for databehandleraftaler</a:t>
            </a:r>
            <a:endParaRPr lang="da-DK" dirty="0"/>
          </a:p>
        </p:txBody>
      </p:sp>
      <p:sp>
        <p:nvSpPr>
          <p:cNvPr id="8" name="Pladsholder til indhol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Svares der primært ja til foregående spørgsmål, skal der indgås en databehandleraftale.</a:t>
            </a:r>
          </a:p>
          <a:p>
            <a:endParaRPr lang="da-DK" dirty="0" smtClean="0"/>
          </a:p>
          <a:p>
            <a:r>
              <a:rPr lang="da-DK" dirty="0" smtClean="0"/>
              <a:t>Der kan være situationer, hvor fordelingen af svar er nogenlunde jævn – her skal kigges på de tungestvejene argumenter.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9807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Grundregler for databehandleraftaler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Situationer, hvor der IKKE kræves en databehandleraftale</a:t>
            </a:r>
          </a:p>
          <a:p>
            <a:pPr lvl="1"/>
            <a:r>
              <a:rPr lang="da-DK" dirty="0" smtClean="0"/>
              <a:t>Når det er nødvendigt at videregive oplysninger, for at leverandøren kan løse sin opgave – når vi ikke selv kan </a:t>
            </a:r>
            <a:r>
              <a:rPr lang="da-DK" smtClean="0"/>
              <a:t>løse opgaven.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03176015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skabelon 16-9">
  <a:themeElements>
    <a:clrScheme name="Powerpoint skabel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 skabel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point skabel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skabel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skabel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skabel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skabel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skabel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skabel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skabel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skabel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skabel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skabel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skabel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owerpoint skabelon 16-9.potm" id="{6D316E70-4E03-4150-808C-46F668DCAAC0}" vid="{5EA316A6-9DCB-4382-8013-326DBA6409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skabelon 16-9</Template>
  <TotalTime>12</TotalTime>
  <Words>277</Words>
  <Application>Microsoft Office PowerPoint</Application>
  <PresentationFormat>Brugerdefineret</PresentationFormat>
  <Paragraphs>30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Powerpoint skabelon 16-9</vt:lpstr>
      <vt:lpstr>Databehandleraftaler</vt:lpstr>
      <vt:lpstr>Grundregler for databehandleraftaler</vt:lpstr>
      <vt:lpstr>Grundregler for databehandleraftaler</vt:lpstr>
      <vt:lpstr>Grundregler for databehandleraftaler</vt:lpstr>
      <vt:lpstr>Grundregler for databehandleraftaler</vt:lpstr>
    </vt:vector>
  </TitlesOfParts>
  <Company>Aabenraa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Thomas Veltz Majholt</dc:creator>
  <cp:lastModifiedBy>Thomas Veltz Majholt</cp:lastModifiedBy>
  <cp:revision>3</cp:revision>
  <cp:lastPrinted>2017-07-31T07:07:35Z</cp:lastPrinted>
  <dcterms:created xsi:type="dcterms:W3CDTF">2017-11-29T11:28:44Z</dcterms:created>
  <dcterms:modified xsi:type="dcterms:W3CDTF">2018-08-15T09:28:18Z</dcterms:modified>
</cp:coreProperties>
</file>