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50" r:id="rId1"/>
  </p:sldMasterIdLst>
  <p:notesMasterIdLst>
    <p:notesMasterId r:id="rId33"/>
  </p:notesMasterIdLst>
  <p:handoutMasterIdLst>
    <p:handoutMasterId r:id="rId34"/>
  </p:handoutMasterIdLst>
  <p:sldIdLst>
    <p:sldId id="324" r:id="rId2"/>
    <p:sldId id="664" r:id="rId3"/>
    <p:sldId id="351" r:id="rId4"/>
    <p:sldId id="381" r:id="rId5"/>
    <p:sldId id="382" r:id="rId6"/>
    <p:sldId id="383" r:id="rId7"/>
    <p:sldId id="384" r:id="rId8"/>
    <p:sldId id="385" r:id="rId9"/>
    <p:sldId id="349" r:id="rId10"/>
    <p:sldId id="357" r:id="rId11"/>
    <p:sldId id="663" r:id="rId12"/>
    <p:sldId id="665" r:id="rId13"/>
    <p:sldId id="387" r:id="rId14"/>
    <p:sldId id="353" r:id="rId15"/>
    <p:sldId id="363" r:id="rId16"/>
    <p:sldId id="375" r:id="rId17"/>
    <p:sldId id="380" r:id="rId18"/>
    <p:sldId id="378" r:id="rId19"/>
    <p:sldId id="379" r:id="rId20"/>
    <p:sldId id="364" r:id="rId21"/>
    <p:sldId id="365" r:id="rId22"/>
    <p:sldId id="366" r:id="rId23"/>
    <p:sldId id="367" r:id="rId24"/>
    <p:sldId id="368" r:id="rId25"/>
    <p:sldId id="369" r:id="rId26"/>
    <p:sldId id="370" r:id="rId27"/>
    <p:sldId id="389" r:id="rId28"/>
    <p:sldId id="373" r:id="rId29"/>
    <p:sldId id="361" r:id="rId30"/>
    <p:sldId id="360" r:id="rId31"/>
    <p:sldId id="348" r:id="rId32"/>
  </p:sldIdLst>
  <p:sldSz cx="9144000" cy="6858000" type="screen4x3"/>
  <p:notesSz cx="6797675" cy="9926638"/>
  <p:defaultTextStyle>
    <a:defPPr>
      <a:defRPr lang="da-DK"/>
    </a:defPPr>
    <a:lvl1pPr algn="ctr" rtl="0" fontAlgn="base">
      <a:spcBef>
        <a:spcPct val="20000"/>
      </a:spcBef>
      <a:spcAft>
        <a:spcPct val="0"/>
      </a:spcAft>
      <a:defRPr sz="1400" kern="1200">
        <a:solidFill>
          <a:schemeClr val="tx1"/>
        </a:solidFill>
        <a:latin typeface="Verdana" pitchFamily="34" charset="0"/>
        <a:ea typeface="+mn-ea"/>
        <a:cs typeface="+mn-cs"/>
      </a:defRPr>
    </a:lvl1pPr>
    <a:lvl2pPr marL="457200" algn="ctr" rtl="0" fontAlgn="base">
      <a:spcBef>
        <a:spcPct val="20000"/>
      </a:spcBef>
      <a:spcAft>
        <a:spcPct val="0"/>
      </a:spcAft>
      <a:defRPr sz="1400" kern="1200">
        <a:solidFill>
          <a:schemeClr val="tx1"/>
        </a:solidFill>
        <a:latin typeface="Verdana" pitchFamily="34" charset="0"/>
        <a:ea typeface="+mn-ea"/>
        <a:cs typeface="+mn-cs"/>
      </a:defRPr>
    </a:lvl2pPr>
    <a:lvl3pPr marL="914400" algn="ctr" rtl="0" fontAlgn="base">
      <a:spcBef>
        <a:spcPct val="20000"/>
      </a:spcBef>
      <a:spcAft>
        <a:spcPct val="0"/>
      </a:spcAft>
      <a:defRPr sz="1400" kern="1200">
        <a:solidFill>
          <a:schemeClr val="tx1"/>
        </a:solidFill>
        <a:latin typeface="Verdana" pitchFamily="34" charset="0"/>
        <a:ea typeface="+mn-ea"/>
        <a:cs typeface="+mn-cs"/>
      </a:defRPr>
    </a:lvl3pPr>
    <a:lvl4pPr marL="1371600" algn="ctr" rtl="0" fontAlgn="base">
      <a:spcBef>
        <a:spcPct val="20000"/>
      </a:spcBef>
      <a:spcAft>
        <a:spcPct val="0"/>
      </a:spcAft>
      <a:defRPr sz="1400" kern="1200">
        <a:solidFill>
          <a:schemeClr val="tx1"/>
        </a:solidFill>
        <a:latin typeface="Verdana" pitchFamily="34" charset="0"/>
        <a:ea typeface="+mn-ea"/>
        <a:cs typeface="+mn-cs"/>
      </a:defRPr>
    </a:lvl4pPr>
    <a:lvl5pPr marL="1828800" algn="ctr" rtl="0" fontAlgn="base">
      <a:spcBef>
        <a:spcPct val="20000"/>
      </a:spcBef>
      <a:spcAft>
        <a:spcPct val="0"/>
      </a:spcAft>
      <a:defRPr sz="1400" kern="1200">
        <a:solidFill>
          <a:schemeClr val="tx1"/>
        </a:solidFill>
        <a:latin typeface="Verdana" pitchFamily="34" charset="0"/>
        <a:ea typeface="+mn-ea"/>
        <a:cs typeface="+mn-cs"/>
      </a:defRPr>
    </a:lvl5pPr>
    <a:lvl6pPr marL="2286000" algn="l" defTabSz="914400" rtl="0" eaLnBrk="1" latinLnBrk="0" hangingPunct="1">
      <a:defRPr sz="1400" kern="1200">
        <a:solidFill>
          <a:schemeClr val="tx1"/>
        </a:solidFill>
        <a:latin typeface="Verdana" pitchFamily="34" charset="0"/>
        <a:ea typeface="+mn-ea"/>
        <a:cs typeface="+mn-cs"/>
      </a:defRPr>
    </a:lvl6pPr>
    <a:lvl7pPr marL="2743200" algn="l" defTabSz="914400" rtl="0" eaLnBrk="1" latinLnBrk="0" hangingPunct="1">
      <a:defRPr sz="1400" kern="1200">
        <a:solidFill>
          <a:schemeClr val="tx1"/>
        </a:solidFill>
        <a:latin typeface="Verdana" pitchFamily="34" charset="0"/>
        <a:ea typeface="+mn-ea"/>
        <a:cs typeface="+mn-cs"/>
      </a:defRPr>
    </a:lvl7pPr>
    <a:lvl8pPr marL="3200400" algn="l" defTabSz="914400" rtl="0" eaLnBrk="1" latinLnBrk="0" hangingPunct="1">
      <a:defRPr sz="1400" kern="1200">
        <a:solidFill>
          <a:schemeClr val="tx1"/>
        </a:solidFill>
        <a:latin typeface="Verdana" pitchFamily="34" charset="0"/>
        <a:ea typeface="+mn-ea"/>
        <a:cs typeface="+mn-cs"/>
      </a:defRPr>
    </a:lvl8pPr>
    <a:lvl9pPr marL="3657600" algn="l" defTabSz="914400" rtl="0" eaLnBrk="1" latinLnBrk="0" hangingPunct="1">
      <a:defRPr sz="1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BED4"/>
    <a:srgbClr val="007A86"/>
    <a:srgbClr val="C7C5C1"/>
    <a:srgbClr val="B4B2AF"/>
    <a:srgbClr val="AFAEAC"/>
    <a:srgbClr val="C6C4C0"/>
    <a:srgbClr val="D4CFCD"/>
    <a:srgbClr val="D0D0CC"/>
    <a:srgbClr val="CFCEC6"/>
    <a:srgbClr val="6B6C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B2CF67-2BF0-403B-88C6-FC02E952F8DA}" v="141" dt="2025-09-30T09:48:17.8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85" autoAdjust="0"/>
    <p:restoredTop sz="94558" autoAdjust="0"/>
  </p:normalViewPr>
  <p:slideViewPr>
    <p:cSldViewPr>
      <p:cViewPr varScale="1">
        <p:scale>
          <a:sx n="159" d="100"/>
          <a:sy n="159" d="100"/>
        </p:scale>
        <p:origin x="1872" y="114"/>
      </p:cViewPr>
      <p:guideLst>
        <p:guide orient="horz" pos="2160"/>
        <p:guide pos="2880"/>
      </p:guideLst>
    </p:cSldViewPr>
  </p:slideViewPr>
  <p:outlineViewPr>
    <p:cViewPr>
      <p:scale>
        <a:sx n="33" d="100"/>
        <a:sy n="33" d="100"/>
      </p:scale>
      <p:origin x="0" y="5736"/>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6" d="100"/>
          <a:sy n="56" d="100"/>
        </p:scale>
        <p:origin x="3297" y="33"/>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Følsgaard Maron" userId="e8836a54-fd3d-44c6-a635-d43ccabb9954" providerId="ADAL" clId="{A4B2CF67-2BF0-403B-88C6-FC02E952F8DA}"/>
    <pc:docChg chg="undo custSel addSld delSld modSld sldOrd">
      <pc:chgData name="Linda Følsgaard Maron" userId="e8836a54-fd3d-44c6-a635-d43ccabb9954" providerId="ADAL" clId="{A4B2CF67-2BF0-403B-88C6-FC02E952F8DA}" dt="2025-09-30T09:48:17.800" v="201"/>
      <pc:docMkLst>
        <pc:docMk/>
      </pc:docMkLst>
      <pc:sldChg chg="modAnim">
        <pc:chgData name="Linda Følsgaard Maron" userId="e8836a54-fd3d-44c6-a635-d43ccabb9954" providerId="ADAL" clId="{A4B2CF67-2BF0-403B-88C6-FC02E952F8DA}" dt="2025-09-30T09:48:17.800" v="201"/>
        <pc:sldMkLst>
          <pc:docMk/>
          <pc:sldMk cId="3882740793" sldId="373"/>
        </pc:sldMkLst>
      </pc:sldChg>
      <pc:sldChg chg="modSp">
        <pc:chgData name="Linda Følsgaard Maron" userId="e8836a54-fd3d-44c6-a635-d43ccabb9954" providerId="ADAL" clId="{A4B2CF67-2BF0-403B-88C6-FC02E952F8DA}" dt="2025-09-30T06:51:03.056" v="175" actId="114"/>
        <pc:sldMkLst>
          <pc:docMk/>
          <pc:sldMk cId="3461167984" sldId="383"/>
        </pc:sldMkLst>
        <pc:spChg chg="mod">
          <ac:chgData name="Linda Følsgaard Maron" userId="e8836a54-fd3d-44c6-a635-d43ccabb9954" providerId="ADAL" clId="{A4B2CF67-2BF0-403B-88C6-FC02E952F8DA}" dt="2025-09-30T06:51:03.056" v="175" actId="114"/>
          <ac:spMkLst>
            <pc:docMk/>
            <pc:sldMk cId="3461167984" sldId="383"/>
            <ac:spMk id="10" creationId="{00000000-0000-0000-0000-000000000000}"/>
          </ac:spMkLst>
        </pc:spChg>
      </pc:sldChg>
      <pc:sldChg chg="del">
        <pc:chgData name="Linda Følsgaard Maron" userId="e8836a54-fd3d-44c6-a635-d43ccabb9954" providerId="ADAL" clId="{A4B2CF67-2BF0-403B-88C6-FC02E952F8DA}" dt="2025-09-30T07:26:05.653" v="198" actId="47"/>
        <pc:sldMkLst>
          <pc:docMk/>
          <pc:sldMk cId="390496237" sldId="388"/>
        </pc:sldMkLst>
      </pc:sldChg>
      <pc:sldChg chg="ord">
        <pc:chgData name="Linda Følsgaard Maron" userId="e8836a54-fd3d-44c6-a635-d43ccabb9954" providerId="ADAL" clId="{A4B2CF67-2BF0-403B-88C6-FC02E952F8DA}" dt="2025-09-30T07:26:24.969" v="200"/>
        <pc:sldMkLst>
          <pc:docMk/>
          <pc:sldMk cId="996580586" sldId="663"/>
        </pc:sldMkLst>
      </pc:sldChg>
      <pc:sldChg chg="addSp delSp modSp mod delAnim modAnim">
        <pc:chgData name="Linda Følsgaard Maron" userId="e8836a54-fd3d-44c6-a635-d43ccabb9954" providerId="ADAL" clId="{A4B2CF67-2BF0-403B-88C6-FC02E952F8DA}" dt="2025-09-30T05:51:11.353" v="77"/>
        <pc:sldMkLst>
          <pc:docMk/>
          <pc:sldMk cId="3967128363" sldId="664"/>
        </pc:sldMkLst>
        <pc:spChg chg="mod">
          <ac:chgData name="Linda Følsgaard Maron" userId="e8836a54-fd3d-44c6-a635-d43ccabb9954" providerId="ADAL" clId="{A4B2CF67-2BF0-403B-88C6-FC02E952F8DA}" dt="2025-09-30T05:50:10.284" v="69" actId="207"/>
          <ac:spMkLst>
            <pc:docMk/>
            <pc:sldMk cId="3967128363" sldId="664"/>
            <ac:spMk id="7" creationId="{00000000-0000-0000-0000-000000000000}"/>
          </ac:spMkLst>
        </pc:spChg>
        <pc:spChg chg="mod">
          <ac:chgData name="Linda Følsgaard Maron" userId="e8836a54-fd3d-44c6-a635-d43ccabb9954" providerId="ADAL" clId="{A4B2CF67-2BF0-403B-88C6-FC02E952F8DA}" dt="2025-09-30T05:49:57.818" v="68" actId="1076"/>
          <ac:spMkLst>
            <pc:docMk/>
            <pc:sldMk cId="3967128363" sldId="664"/>
            <ac:spMk id="27" creationId="{00000000-0000-0000-0000-000000000000}"/>
          </ac:spMkLst>
        </pc:spChg>
        <pc:picChg chg="add mod">
          <ac:chgData name="Linda Følsgaard Maron" userId="e8836a54-fd3d-44c6-a635-d43ccabb9954" providerId="ADAL" clId="{A4B2CF67-2BF0-403B-88C6-FC02E952F8DA}" dt="2025-09-30T05:48:19.865" v="50" actId="1076"/>
          <ac:picMkLst>
            <pc:docMk/>
            <pc:sldMk cId="3967128363" sldId="664"/>
            <ac:picMk id="4" creationId="{7DDA3FF1-B5A0-AC53-E479-0EF54B8B043D}"/>
          </ac:picMkLst>
        </pc:picChg>
        <pc:picChg chg="add mod ord">
          <ac:chgData name="Linda Følsgaard Maron" userId="e8836a54-fd3d-44c6-a635-d43ccabb9954" providerId="ADAL" clId="{A4B2CF67-2BF0-403B-88C6-FC02E952F8DA}" dt="2025-09-30T05:48:21.446" v="51" actId="1076"/>
          <ac:picMkLst>
            <pc:docMk/>
            <pc:sldMk cId="3967128363" sldId="664"/>
            <ac:picMk id="6" creationId="{EA1B8399-A9BE-4F99-C47C-12D29C9D2CDD}"/>
          </ac:picMkLst>
        </pc:picChg>
        <pc:picChg chg="add mod">
          <ac:chgData name="Linda Følsgaard Maron" userId="e8836a54-fd3d-44c6-a635-d43ccabb9954" providerId="ADAL" clId="{A4B2CF67-2BF0-403B-88C6-FC02E952F8DA}" dt="2025-09-30T05:46:57.169" v="36" actId="1076"/>
          <ac:picMkLst>
            <pc:docMk/>
            <pc:sldMk cId="3967128363" sldId="664"/>
            <ac:picMk id="8" creationId="{B238248A-16CA-BB85-1343-7E3456799BBE}"/>
          </ac:picMkLst>
        </pc:picChg>
        <pc:picChg chg="add mod">
          <ac:chgData name="Linda Følsgaard Maron" userId="e8836a54-fd3d-44c6-a635-d43ccabb9954" providerId="ADAL" clId="{A4B2CF67-2BF0-403B-88C6-FC02E952F8DA}" dt="2025-09-30T05:47:00.642" v="37" actId="1076"/>
          <ac:picMkLst>
            <pc:docMk/>
            <pc:sldMk cId="3967128363" sldId="664"/>
            <ac:picMk id="9" creationId="{0E9F1466-B68F-59A5-5A96-429B87ECF30D}"/>
          </ac:picMkLst>
        </pc:picChg>
        <pc:picChg chg="mod ord">
          <ac:chgData name="Linda Følsgaard Maron" userId="e8836a54-fd3d-44c6-a635-d43ccabb9954" providerId="ADAL" clId="{A4B2CF67-2BF0-403B-88C6-FC02E952F8DA}" dt="2025-09-30T05:47:36.796" v="42" actId="1076"/>
          <ac:picMkLst>
            <pc:docMk/>
            <pc:sldMk cId="3967128363" sldId="664"/>
            <ac:picMk id="18" creationId="{00000000-0000-0000-0000-000000000000}"/>
          </ac:picMkLst>
        </pc:picChg>
        <pc:picChg chg="del">
          <ac:chgData name="Linda Følsgaard Maron" userId="e8836a54-fd3d-44c6-a635-d43ccabb9954" providerId="ADAL" clId="{A4B2CF67-2BF0-403B-88C6-FC02E952F8DA}" dt="2025-09-30T05:41:26.775" v="0" actId="478"/>
          <ac:picMkLst>
            <pc:docMk/>
            <pc:sldMk cId="3967128363" sldId="664"/>
            <ac:picMk id="23" creationId="{00000000-0000-0000-0000-000000000000}"/>
          </ac:picMkLst>
        </pc:picChg>
        <pc:picChg chg="del">
          <ac:chgData name="Linda Følsgaard Maron" userId="e8836a54-fd3d-44c6-a635-d43ccabb9954" providerId="ADAL" clId="{A4B2CF67-2BF0-403B-88C6-FC02E952F8DA}" dt="2025-09-30T05:41:28.760" v="1" actId="478"/>
          <ac:picMkLst>
            <pc:docMk/>
            <pc:sldMk cId="3967128363" sldId="664"/>
            <ac:picMk id="24" creationId="{00000000-0000-0000-0000-000000000000}"/>
          </ac:picMkLst>
        </pc:picChg>
        <pc:picChg chg="del">
          <ac:chgData name="Linda Følsgaard Maron" userId="e8836a54-fd3d-44c6-a635-d43ccabb9954" providerId="ADAL" clId="{A4B2CF67-2BF0-403B-88C6-FC02E952F8DA}" dt="2025-09-30T05:41:33.059" v="2" actId="478"/>
          <ac:picMkLst>
            <pc:docMk/>
            <pc:sldMk cId="3967128363" sldId="664"/>
            <ac:picMk id="33" creationId="{00000000-0000-0000-0000-000000000000}"/>
          </ac:picMkLst>
        </pc:picChg>
        <pc:picChg chg="del">
          <ac:chgData name="Linda Følsgaard Maron" userId="e8836a54-fd3d-44c6-a635-d43ccabb9954" providerId="ADAL" clId="{A4B2CF67-2BF0-403B-88C6-FC02E952F8DA}" dt="2025-09-30T05:44:06.374" v="9" actId="478"/>
          <ac:picMkLst>
            <pc:docMk/>
            <pc:sldMk cId="3967128363" sldId="664"/>
            <ac:picMk id="34" creationId="{00000000-0000-0000-0000-000000000000}"/>
          </ac:picMkLst>
        </pc:picChg>
        <pc:picChg chg="mod">
          <ac:chgData name="Linda Følsgaard Maron" userId="e8836a54-fd3d-44c6-a635-d43ccabb9954" providerId="ADAL" clId="{A4B2CF67-2BF0-403B-88C6-FC02E952F8DA}" dt="2025-09-30T05:48:36.533" v="55" actId="1076"/>
          <ac:picMkLst>
            <pc:docMk/>
            <pc:sldMk cId="3967128363" sldId="664"/>
            <ac:picMk id="35" creationId="{00000000-0000-0000-0000-000000000000}"/>
          </ac:picMkLst>
        </pc:picChg>
        <pc:picChg chg="mod">
          <ac:chgData name="Linda Følsgaard Maron" userId="e8836a54-fd3d-44c6-a635-d43ccabb9954" providerId="ADAL" clId="{A4B2CF67-2BF0-403B-88C6-FC02E952F8DA}" dt="2025-09-30T05:48:38.045" v="56" actId="1076"/>
          <ac:picMkLst>
            <pc:docMk/>
            <pc:sldMk cId="3967128363" sldId="664"/>
            <ac:picMk id="36" creationId="{00000000-0000-0000-0000-000000000000}"/>
          </ac:picMkLst>
        </pc:picChg>
        <pc:picChg chg="mod">
          <ac:chgData name="Linda Følsgaard Maron" userId="e8836a54-fd3d-44c6-a635-d43ccabb9954" providerId="ADAL" clId="{A4B2CF67-2BF0-403B-88C6-FC02E952F8DA}" dt="2025-09-30T05:48:52.702" v="59" actId="1076"/>
          <ac:picMkLst>
            <pc:docMk/>
            <pc:sldMk cId="3967128363" sldId="664"/>
            <ac:picMk id="37" creationId="{00000000-0000-0000-0000-000000000000}"/>
          </ac:picMkLst>
        </pc:picChg>
        <pc:cxnChg chg="mod">
          <ac:chgData name="Linda Følsgaard Maron" userId="e8836a54-fd3d-44c6-a635-d43ccabb9954" providerId="ADAL" clId="{A4B2CF67-2BF0-403B-88C6-FC02E952F8DA}" dt="2025-09-30T05:49:57.818" v="68" actId="1076"/>
          <ac:cxnSpMkLst>
            <pc:docMk/>
            <pc:sldMk cId="3967128363" sldId="664"/>
            <ac:cxnSpMk id="31" creationId="{00000000-0000-0000-0000-000000000000}"/>
          </ac:cxnSpMkLst>
        </pc:cxnChg>
        <pc:cxnChg chg="mod">
          <ac:chgData name="Linda Følsgaard Maron" userId="e8836a54-fd3d-44c6-a635-d43ccabb9954" providerId="ADAL" clId="{A4B2CF67-2BF0-403B-88C6-FC02E952F8DA}" dt="2025-09-30T05:49:57.818" v="68" actId="1076"/>
          <ac:cxnSpMkLst>
            <pc:docMk/>
            <pc:sldMk cId="3967128363" sldId="664"/>
            <ac:cxnSpMk id="32" creationId="{00000000-0000-0000-0000-000000000000}"/>
          </ac:cxnSpMkLst>
        </pc:cxnChg>
      </pc:sldChg>
      <pc:sldChg chg="addSp delSp modSp new mod ord modAnim">
        <pc:chgData name="Linda Følsgaard Maron" userId="e8836a54-fd3d-44c6-a635-d43ccabb9954" providerId="ADAL" clId="{A4B2CF67-2BF0-403B-88C6-FC02E952F8DA}" dt="2025-09-30T07:25:53.919" v="197" actId="1076"/>
        <pc:sldMkLst>
          <pc:docMk/>
          <pc:sldMk cId="538301828" sldId="665"/>
        </pc:sldMkLst>
        <pc:spChg chg="mod">
          <ac:chgData name="Linda Følsgaard Maron" userId="e8836a54-fd3d-44c6-a635-d43ccabb9954" providerId="ADAL" clId="{A4B2CF67-2BF0-403B-88C6-FC02E952F8DA}" dt="2025-09-30T07:25:45.981" v="196" actId="20577"/>
          <ac:spMkLst>
            <pc:docMk/>
            <pc:sldMk cId="538301828" sldId="665"/>
            <ac:spMk id="2" creationId="{0B42075B-BA00-F89E-FAA5-4197ACB7B61F}"/>
          </ac:spMkLst>
        </pc:spChg>
        <pc:spChg chg="del">
          <ac:chgData name="Linda Følsgaard Maron" userId="e8836a54-fd3d-44c6-a635-d43ccabb9954" providerId="ADAL" clId="{A4B2CF67-2BF0-403B-88C6-FC02E952F8DA}" dt="2025-09-30T07:25:26.375" v="178" actId="478"/>
          <ac:spMkLst>
            <pc:docMk/>
            <pc:sldMk cId="538301828" sldId="665"/>
            <ac:spMk id="3" creationId="{D36A9BA8-4F5A-CDEB-5CE0-9DF6ECFE1553}"/>
          </ac:spMkLst>
        </pc:spChg>
        <pc:spChg chg="add mod">
          <ac:chgData name="Linda Følsgaard Maron" userId="e8836a54-fd3d-44c6-a635-d43ccabb9954" providerId="ADAL" clId="{A4B2CF67-2BF0-403B-88C6-FC02E952F8DA}" dt="2025-09-30T07:25:32.644" v="180" actId="1076"/>
          <ac:spMkLst>
            <pc:docMk/>
            <pc:sldMk cId="538301828" sldId="665"/>
            <ac:spMk id="5" creationId="{9E928A03-CEA6-CE9C-4B98-FCE50567CAE5}"/>
          </ac:spMkLst>
        </pc:spChg>
        <pc:spChg chg="add mod">
          <ac:chgData name="Linda Følsgaard Maron" userId="e8836a54-fd3d-44c6-a635-d43ccabb9954" providerId="ADAL" clId="{A4B2CF67-2BF0-403B-88C6-FC02E952F8DA}" dt="2025-09-30T07:25:32.644" v="180" actId="1076"/>
          <ac:spMkLst>
            <pc:docMk/>
            <pc:sldMk cId="538301828" sldId="665"/>
            <ac:spMk id="6" creationId="{A4DFE61B-5834-E124-9CF9-FA0DB82A86BB}"/>
          </ac:spMkLst>
        </pc:spChg>
        <pc:spChg chg="add mod">
          <ac:chgData name="Linda Følsgaard Maron" userId="e8836a54-fd3d-44c6-a635-d43ccabb9954" providerId="ADAL" clId="{A4B2CF67-2BF0-403B-88C6-FC02E952F8DA}" dt="2025-09-30T07:25:32.644" v="180" actId="1076"/>
          <ac:spMkLst>
            <pc:docMk/>
            <pc:sldMk cId="538301828" sldId="665"/>
            <ac:spMk id="7" creationId="{98E248FB-A31A-5C06-F640-246755DC0F33}"/>
          </ac:spMkLst>
        </pc:spChg>
        <pc:spChg chg="add mod">
          <ac:chgData name="Linda Følsgaard Maron" userId="e8836a54-fd3d-44c6-a635-d43ccabb9954" providerId="ADAL" clId="{A4B2CF67-2BF0-403B-88C6-FC02E952F8DA}" dt="2025-09-30T07:25:53.919" v="197" actId="1076"/>
          <ac:spMkLst>
            <pc:docMk/>
            <pc:sldMk cId="538301828" sldId="665"/>
            <ac:spMk id="8" creationId="{5A4DC6B4-C72E-3942-0EEC-D5376A473BF0}"/>
          </ac:spMkLst>
        </pc:spChg>
        <pc:spChg chg="add mod">
          <ac:chgData name="Linda Følsgaard Maron" userId="e8836a54-fd3d-44c6-a635-d43ccabb9954" providerId="ADAL" clId="{A4B2CF67-2BF0-403B-88C6-FC02E952F8DA}" dt="2025-09-30T07:25:32.644" v="180" actId="1076"/>
          <ac:spMkLst>
            <pc:docMk/>
            <pc:sldMk cId="538301828" sldId="665"/>
            <ac:spMk id="9" creationId="{0BC2FF13-34FD-D81B-7187-138B25BF5F72}"/>
          </ac:spMkLst>
        </pc:spChg>
        <pc:spChg chg="add mod">
          <ac:chgData name="Linda Følsgaard Maron" userId="e8836a54-fd3d-44c6-a635-d43ccabb9954" providerId="ADAL" clId="{A4B2CF67-2BF0-403B-88C6-FC02E952F8DA}" dt="2025-09-30T07:25:32.644" v="180" actId="1076"/>
          <ac:spMkLst>
            <pc:docMk/>
            <pc:sldMk cId="538301828" sldId="665"/>
            <ac:spMk id="13" creationId="{EFD0C604-0FBD-BA7E-C554-FC0CDEFD3904}"/>
          </ac:spMkLst>
        </pc:spChg>
        <pc:spChg chg="add mod">
          <ac:chgData name="Linda Følsgaard Maron" userId="e8836a54-fd3d-44c6-a635-d43ccabb9954" providerId="ADAL" clId="{A4B2CF67-2BF0-403B-88C6-FC02E952F8DA}" dt="2025-09-30T07:25:32.644" v="180" actId="1076"/>
          <ac:spMkLst>
            <pc:docMk/>
            <pc:sldMk cId="538301828" sldId="665"/>
            <ac:spMk id="14" creationId="{82525F94-0DBD-F61B-FD78-A324CBF54933}"/>
          </ac:spMkLst>
        </pc:spChg>
        <pc:spChg chg="add mod">
          <ac:chgData name="Linda Følsgaard Maron" userId="e8836a54-fd3d-44c6-a635-d43ccabb9954" providerId="ADAL" clId="{A4B2CF67-2BF0-403B-88C6-FC02E952F8DA}" dt="2025-09-30T07:25:32.644" v="180" actId="1076"/>
          <ac:spMkLst>
            <pc:docMk/>
            <pc:sldMk cId="538301828" sldId="665"/>
            <ac:spMk id="15" creationId="{C2FEB18F-DF9B-9499-780E-8700AA214669}"/>
          </ac:spMkLst>
        </pc:spChg>
        <pc:picChg chg="add mod">
          <ac:chgData name="Linda Følsgaard Maron" userId="e8836a54-fd3d-44c6-a635-d43ccabb9954" providerId="ADAL" clId="{A4B2CF67-2BF0-403B-88C6-FC02E952F8DA}" dt="2025-09-30T07:25:32.644" v="180" actId="1076"/>
          <ac:picMkLst>
            <pc:docMk/>
            <pc:sldMk cId="538301828" sldId="665"/>
            <ac:picMk id="4" creationId="{EF1C825B-B6C0-FD28-89D4-E73BDE50B941}"/>
          </ac:picMkLst>
        </pc:picChg>
        <pc:picChg chg="add mod">
          <ac:chgData name="Linda Følsgaard Maron" userId="e8836a54-fd3d-44c6-a635-d43ccabb9954" providerId="ADAL" clId="{A4B2CF67-2BF0-403B-88C6-FC02E952F8DA}" dt="2025-09-30T07:25:32.644" v="180" actId="1076"/>
          <ac:picMkLst>
            <pc:docMk/>
            <pc:sldMk cId="538301828" sldId="665"/>
            <ac:picMk id="12" creationId="{5A170DEE-C9D1-0D02-4C46-C6B6034EB485}"/>
          </ac:picMkLst>
        </pc:picChg>
      </pc:sldChg>
      <pc:sldChg chg="del">
        <pc:chgData name="Linda Følsgaard Maron" userId="e8836a54-fd3d-44c6-a635-d43ccabb9954" providerId="ADAL" clId="{A4B2CF67-2BF0-403B-88C6-FC02E952F8DA}" dt="2025-09-30T06:51:31.225" v="176" actId="47"/>
        <pc:sldMkLst>
          <pc:docMk/>
          <pc:sldMk cId="1879986824" sldId="671"/>
        </pc:sldMkLst>
      </pc:sldChg>
    </pc:docChg>
  </pc:docChgLst>
  <pc:docChgLst>
    <pc:chgData name="Linda Følsgaard Maron" userId="e8836a54-fd3d-44c6-a635-d43ccabb9954" providerId="ADAL" clId="{41899DE8-C761-47D7-93AD-7050D8103CF2}"/>
    <pc:docChg chg="undo custSel addSld delSld">
      <pc:chgData name="Linda Følsgaard Maron" userId="e8836a54-fd3d-44c6-a635-d43ccabb9954" providerId="ADAL" clId="{41899DE8-C761-47D7-93AD-7050D8103CF2}" dt="2025-07-16T08:44:39.951" v="2" actId="2696"/>
      <pc:docMkLst>
        <pc:docMk/>
      </pc:docMkLst>
      <pc:sldChg chg="del">
        <pc:chgData name="Linda Følsgaard Maron" userId="e8836a54-fd3d-44c6-a635-d43ccabb9954" providerId="ADAL" clId="{41899DE8-C761-47D7-93AD-7050D8103CF2}" dt="2025-07-16T08:44:39.951" v="2" actId="2696"/>
        <pc:sldMkLst>
          <pc:docMk/>
          <pc:sldMk cId="656270798" sldId="335"/>
        </pc:sldMkLst>
      </pc:sldChg>
      <pc:sldChg chg="del">
        <pc:chgData name="Linda Følsgaard Maron" userId="e8836a54-fd3d-44c6-a635-d43ccabb9954" providerId="ADAL" clId="{41899DE8-C761-47D7-93AD-7050D8103CF2}" dt="2025-07-16T08:44:39.951" v="2" actId="2696"/>
        <pc:sldMkLst>
          <pc:docMk/>
          <pc:sldMk cId="233894855" sldId="336"/>
        </pc:sldMkLst>
      </pc:sldChg>
      <pc:sldChg chg="del">
        <pc:chgData name="Linda Følsgaard Maron" userId="e8836a54-fd3d-44c6-a635-d43ccabb9954" providerId="ADAL" clId="{41899DE8-C761-47D7-93AD-7050D8103CF2}" dt="2025-07-16T08:44:39.951" v="2" actId="2696"/>
        <pc:sldMkLst>
          <pc:docMk/>
          <pc:sldMk cId="3214927326" sldId="337"/>
        </pc:sldMkLst>
      </pc:sldChg>
      <pc:sldChg chg="del">
        <pc:chgData name="Linda Følsgaard Maron" userId="e8836a54-fd3d-44c6-a635-d43ccabb9954" providerId="ADAL" clId="{41899DE8-C761-47D7-93AD-7050D8103CF2}" dt="2025-07-16T08:44:39.951" v="2" actId="2696"/>
        <pc:sldMkLst>
          <pc:docMk/>
          <pc:sldMk cId="3806943580" sldId="340"/>
        </pc:sldMkLst>
      </pc:sldChg>
      <pc:sldChg chg="del">
        <pc:chgData name="Linda Følsgaard Maron" userId="e8836a54-fd3d-44c6-a635-d43ccabb9954" providerId="ADAL" clId="{41899DE8-C761-47D7-93AD-7050D8103CF2}" dt="2025-07-16T08:44:39.951" v="2" actId="2696"/>
        <pc:sldMkLst>
          <pc:docMk/>
          <pc:sldMk cId="1122983690" sldId="341"/>
        </pc:sldMkLst>
      </pc:sldChg>
      <pc:sldChg chg="del">
        <pc:chgData name="Linda Følsgaard Maron" userId="e8836a54-fd3d-44c6-a635-d43ccabb9954" providerId="ADAL" clId="{41899DE8-C761-47D7-93AD-7050D8103CF2}" dt="2025-07-16T08:44:39.951" v="2" actId="2696"/>
        <pc:sldMkLst>
          <pc:docMk/>
          <pc:sldMk cId="1715993507" sldId="343"/>
        </pc:sldMkLst>
      </pc:sldChg>
      <pc:sldChg chg="del">
        <pc:chgData name="Linda Følsgaard Maron" userId="e8836a54-fd3d-44c6-a635-d43ccabb9954" providerId="ADAL" clId="{41899DE8-C761-47D7-93AD-7050D8103CF2}" dt="2025-07-16T08:44:39.951" v="2" actId="2696"/>
        <pc:sldMkLst>
          <pc:docMk/>
          <pc:sldMk cId="1305767725" sldId="356"/>
        </pc:sldMkLst>
      </pc:sldChg>
      <pc:sldChg chg="add del">
        <pc:chgData name="Linda Følsgaard Maron" userId="e8836a54-fd3d-44c6-a635-d43ccabb9954" providerId="ADAL" clId="{41899DE8-C761-47D7-93AD-7050D8103CF2}" dt="2025-07-16T08:44:08.893" v="1" actId="2696"/>
        <pc:sldMkLst>
          <pc:docMk/>
          <pc:sldMk cId="3612514009" sldId="384"/>
        </pc:sldMkLst>
      </pc:sldChg>
      <pc:sldChg chg="del">
        <pc:chgData name="Linda Følsgaard Maron" userId="e8836a54-fd3d-44c6-a635-d43ccabb9954" providerId="ADAL" clId="{41899DE8-C761-47D7-93AD-7050D8103CF2}" dt="2025-07-16T08:44:39.951" v="2" actId="2696"/>
        <pc:sldMkLst>
          <pc:docMk/>
          <pc:sldMk cId="594460776" sldId="666"/>
        </pc:sldMkLst>
      </pc:sldChg>
      <pc:sldChg chg="del">
        <pc:chgData name="Linda Følsgaard Maron" userId="e8836a54-fd3d-44c6-a635-d43ccabb9954" providerId="ADAL" clId="{41899DE8-C761-47D7-93AD-7050D8103CF2}" dt="2025-07-16T08:44:39.951" v="2" actId="2696"/>
        <pc:sldMkLst>
          <pc:docMk/>
          <pc:sldMk cId="2006956759" sldId="667"/>
        </pc:sldMkLst>
      </pc:sldChg>
      <pc:sldChg chg="del">
        <pc:chgData name="Linda Følsgaard Maron" userId="e8836a54-fd3d-44c6-a635-d43ccabb9954" providerId="ADAL" clId="{41899DE8-C761-47D7-93AD-7050D8103CF2}" dt="2025-07-16T08:44:39.951" v="2" actId="2696"/>
        <pc:sldMkLst>
          <pc:docMk/>
          <pc:sldMk cId="3280401986" sldId="668"/>
        </pc:sldMkLst>
      </pc:sldChg>
      <pc:sldChg chg="del">
        <pc:chgData name="Linda Følsgaard Maron" userId="e8836a54-fd3d-44c6-a635-d43ccabb9954" providerId="ADAL" clId="{41899DE8-C761-47D7-93AD-7050D8103CF2}" dt="2025-07-16T08:44:39.951" v="2" actId="2696"/>
        <pc:sldMkLst>
          <pc:docMk/>
          <pc:sldMk cId="3170163937" sldId="669"/>
        </pc:sldMkLst>
      </pc:sldChg>
      <pc:sldChg chg="del">
        <pc:chgData name="Linda Følsgaard Maron" userId="e8836a54-fd3d-44c6-a635-d43ccabb9954" providerId="ADAL" clId="{41899DE8-C761-47D7-93AD-7050D8103CF2}" dt="2025-07-16T08:44:39.951" v="2" actId="2696"/>
        <pc:sldMkLst>
          <pc:docMk/>
          <pc:sldMk cId="1267378620" sldId="670"/>
        </pc:sldMkLst>
      </pc:sldChg>
      <pc:sldChg chg="del">
        <pc:chgData name="Linda Følsgaard Maron" userId="e8836a54-fd3d-44c6-a635-d43ccabb9954" providerId="ADAL" clId="{41899DE8-C761-47D7-93AD-7050D8103CF2}" dt="2025-07-16T08:44:39.951" v="2" actId="2696"/>
        <pc:sldMkLst>
          <pc:docMk/>
          <pc:sldMk cId="2012975723" sldId="672"/>
        </pc:sldMkLst>
      </pc:sldChg>
    </pc:docChg>
  </pc:docChgLst>
  <pc:docChgLst>
    <pc:chgData name="Linda Følsgaard Maron" userId="e8836a54-fd3d-44c6-a635-d43ccabb9954" providerId="ADAL" clId="{D7A2EC95-1EAE-465C-A12E-E0526CBAD05E}"/>
    <pc:docChg chg="modSld">
      <pc:chgData name="Linda Følsgaard Maron" userId="e8836a54-fd3d-44c6-a635-d43ccabb9954" providerId="ADAL" clId="{D7A2EC95-1EAE-465C-A12E-E0526CBAD05E}" dt="2025-06-25T07:37:54.953" v="1" actId="20577"/>
      <pc:docMkLst>
        <pc:docMk/>
      </pc:docMkLst>
      <pc:sldChg chg="modSp mod">
        <pc:chgData name="Linda Følsgaard Maron" userId="e8836a54-fd3d-44c6-a635-d43ccabb9954" providerId="ADAL" clId="{D7A2EC95-1EAE-465C-A12E-E0526CBAD05E}" dt="2025-06-25T07:37:54.953" v="1" actId="20577"/>
        <pc:sldMkLst>
          <pc:docMk/>
          <pc:sldMk cId="3637712480" sldId="364"/>
        </pc:sldMkLst>
      </pc:sldChg>
    </pc:docChg>
  </pc:docChgLst>
  <pc:docChgLst>
    <pc:chgData name="Linda Følsgaard Maron" userId="25e583fe-eea6-422a-b353-9d8d93ecf117" providerId="ADAL" clId="{BC89A7EE-0586-4828-BB4D-0305E1BC4C01}"/>
    <pc:docChg chg="undo custSel addSld modSld sldOrd">
      <pc:chgData name="Linda Følsgaard Maron" userId="25e583fe-eea6-422a-b353-9d8d93ecf117" providerId="ADAL" clId="{BC89A7EE-0586-4828-BB4D-0305E1BC4C01}" dt="2025-03-27T09:14:28.662" v="369" actId="113"/>
      <pc:docMkLst>
        <pc:docMk/>
      </pc:docMkLst>
      <pc:sldChg chg="modSp mod">
        <pc:chgData name="Linda Følsgaard Maron" userId="25e583fe-eea6-422a-b353-9d8d93ecf117" providerId="ADAL" clId="{BC89A7EE-0586-4828-BB4D-0305E1BC4C01}" dt="2025-03-27T08:24:48.174" v="244" actId="6549"/>
        <pc:sldMkLst>
          <pc:docMk/>
          <pc:sldMk cId="656270798" sldId="335"/>
        </pc:sldMkLst>
      </pc:sldChg>
      <pc:sldChg chg="ord">
        <pc:chgData name="Linda Følsgaard Maron" userId="25e583fe-eea6-422a-b353-9d8d93ecf117" providerId="ADAL" clId="{BC89A7EE-0586-4828-BB4D-0305E1BC4C01}" dt="2025-03-27T08:30:47.765" v="258" actId="20578"/>
        <pc:sldMkLst>
          <pc:docMk/>
          <pc:sldMk cId="3214927326" sldId="337"/>
        </pc:sldMkLst>
      </pc:sldChg>
      <pc:sldChg chg="modSp mod">
        <pc:chgData name="Linda Følsgaard Maron" userId="25e583fe-eea6-422a-b353-9d8d93ecf117" providerId="ADAL" clId="{BC89A7EE-0586-4828-BB4D-0305E1BC4C01}" dt="2025-03-27T07:39:33.638" v="101" actId="14100"/>
        <pc:sldMkLst>
          <pc:docMk/>
          <pc:sldMk cId="1994554449" sldId="351"/>
        </pc:sldMkLst>
      </pc:sldChg>
      <pc:sldChg chg="mod modShow">
        <pc:chgData name="Linda Følsgaard Maron" userId="25e583fe-eea6-422a-b353-9d8d93ecf117" providerId="ADAL" clId="{BC89A7EE-0586-4828-BB4D-0305E1BC4C01}" dt="2025-03-27T09:11:16.117" v="259" actId="729"/>
        <pc:sldMkLst>
          <pc:docMk/>
          <pc:sldMk cId="513386412" sldId="358"/>
        </pc:sldMkLst>
      </pc:sldChg>
      <pc:sldChg chg="modSp">
        <pc:chgData name="Linda Følsgaard Maron" userId="25e583fe-eea6-422a-b353-9d8d93ecf117" providerId="ADAL" clId="{BC89A7EE-0586-4828-BB4D-0305E1BC4C01}" dt="2025-03-27T09:14:28.662" v="369" actId="113"/>
        <pc:sldMkLst>
          <pc:docMk/>
          <pc:sldMk cId="2961384040" sldId="363"/>
        </pc:sldMkLst>
      </pc:sldChg>
      <pc:sldChg chg="modSp mod modShow">
        <pc:chgData name="Linda Følsgaard Maron" userId="25e583fe-eea6-422a-b353-9d8d93ecf117" providerId="ADAL" clId="{BC89A7EE-0586-4828-BB4D-0305E1BC4C01}" dt="2025-03-27T09:12:35.213" v="358" actId="14100"/>
        <pc:sldMkLst>
          <pc:docMk/>
          <pc:sldMk cId="3123321955" sldId="378"/>
        </pc:sldMkLst>
      </pc:sldChg>
      <pc:sldChg chg="modSp modAnim">
        <pc:chgData name="Linda Følsgaard Maron" userId="25e583fe-eea6-422a-b353-9d8d93ecf117" providerId="ADAL" clId="{BC89A7EE-0586-4828-BB4D-0305E1BC4C01}" dt="2025-03-27T09:13:45.199" v="363" actId="313"/>
        <pc:sldMkLst>
          <pc:docMk/>
          <pc:sldMk cId="2315745443" sldId="380"/>
        </pc:sldMkLst>
      </pc:sldChg>
      <pc:sldChg chg="modSp mod">
        <pc:chgData name="Linda Følsgaard Maron" userId="25e583fe-eea6-422a-b353-9d8d93ecf117" providerId="ADAL" clId="{BC89A7EE-0586-4828-BB4D-0305E1BC4C01}" dt="2025-03-27T08:15:12.908" v="175" actId="20577"/>
        <pc:sldMkLst>
          <pc:docMk/>
          <pc:sldMk cId="3612514009" sldId="384"/>
        </pc:sldMkLst>
      </pc:sldChg>
      <pc:sldChg chg="modSp modAnim">
        <pc:chgData name="Linda Følsgaard Maron" userId="25e583fe-eea6-422a-b353-9d8d93ecf117" providerId="ADAL" clId="{BC89A7EE-0586-4828-BB4D-0305E1BC4C01}" dt="2025-03-27T07:16:41.285" v="83" actId="20577"/>
        <pc:sldMkLst>
          <pc:docMk/>
          <pc:sldMk cId="3967128363" sldId="664"/>
        </pc:sldMkLst>
      </pc:sldChg>
      <pc:sldChg chg="addSp delSp modSp add mod delAnim">
        <pc:chgData name="Linda Følsgaard Maron" userId="25e583fe-eea6-422a-b353-9d8d93ecf117" providerId="ADAL" clId="{BC89A7EE-0586-4828-BB4D-0305E1BC4C01}" dt="2025-03-27T07:11:02.635" v="51" actId="14100"/>
        <pc:sldMkLst>
          <pc:docMk/>
          <pc:sldMk cId="1879986824" sldId="671"/>
        </pc:sldMkLst>
      </pc:sldChg>
      <pc:sldChg chg="addSp delSp modSp new mod ord modAnim">
        <pc:chgData name="Linda Følsgaard Maron" userId="25e583fe-eea6-422a-b353-9d8d93ecf117" providerId="ADAL" clId="{BC89A7EE-0586-4828-BB4D-0305E1BC4C01}" dt="2025-03-27T08:30:38.627" v="255"/>
        <pc:sldMkLst>
          <pc:docMk/>
          <pc:sldMk cId="2012975723" sldId="672"/>
        </pc:sldMk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528708" y="358462"/>
            <a:ext cx="981886" cy="49633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0" hangingPunct="0">
              <a:spcBef>
                <a:spcPct val="0"/>
              </a:spcBef>
              <a:defRPr sz="800">
                <a:latin typeface="Times" charset="0"/>
              </a:defRPr>
            </a:lvl1pPr>
          </a:lstStyle>
          <a:p>
            <a:endParaRPr lang="da-DK"/>
          </a:p>
        </p:txBody>
      </p:sp>
      <p:sp>
        <p:nvSpPr>
          <p:cNvPr id="32771" name="Rectangle 3"/>
          <p:cNvSpPr>
            <a:spLocks noGrp="1" noChangeArrowheads="1"/>
          </p:cNvSpPr>
          <p:nvPr>
            <p:ph type="dt" sz="quarter" idx="1"/>
          </p:nvPr>
        </p:nvSpPr>
        <p:spPr bwMode="auto">
          <a:xfrm>
            <a:off x="6042378" y="9430306"/>
            <a:ext cx="755297" cy="49633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0" hangingPunct="0">
              <a:spcBef>
                <a:spcPct val="0"/>
              </a:spcBef>
              <a:defRPr sz="800"/>
            </a:lvl1pPr>
          </a:lstStyle>
          <a:p>
            <a:endParaRPr lang="da-DK"/>
          </a:p>
        </p:txBody>
      </p:sp>
      <p:sp>
        <p:nvSpPr>
          <p:cNvPr id="32772" name="Rectangle 4"/>
          <p:cNvSpPr>
            <a:spLocks noGrp="1" noChangeArrowheads="1"/>
          </p:cNvSpPr>
          <p:nvPr>
            <p:ph type="ftr" sz="quarter" idx="2"/>
          </p:nvPr>
        </p:nvSpPr>
        <p:spPr bwMode="auto">
          <a:xfrm>
            <a:off x="528708" y="9430306"/>
            <a:ext cx="2945659" cy="49633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0" hangingPunct="0">
              <a:spcBef>
                <a:spcPct val="0"/>
              </a:spcBef>
              <a:defRPr sz="800"/>
            </a:lvl1pPr>
          </a:lstStyle>
          <a:p>
            <a:endParaRPr lang="da-DK"/>
          </a:p>
        </p:txBody>
      </p:sp>
      <p:sp>
        <p:nvSpPr>
          <p:cNvPr id="32773" name="Rectangle 5"/>
          <p:cNvSpPr>
            <a:spLocks noGrp="1" noChangeArrowheads="1"/>
          </p:cNvSpPr>
          <p:nvPr>
            <p:ph type="sldNum" sz="quarter" idx="3"/>
          </p:nvPr>
        </p:nvSpPr>
        <p:spPr bwMode="auto">
          <a:xfrm>
            <a:off x="5664729" y="9430306"/>
            <a:ext cx="302119" cy="49633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0" hangingPunct="0">
              <a:spcBef>
                <a:spcPct val="0"/>
              </a:spcBef>
              <a:defRPr sz="800"/>
            </a:lvl1pPr>
          </a:lstStyle>
          <a:p>
            <a:fld id="{BE1AA5A6-ADC6-4457-923D-4E26137B5D68}" type="slidenum">
              <a:rPr lang="da-DK"/>
              <a:pPr/>
              <a:t>‹nr.›</a:t>
            </a:fld>
            <a:endParaRPr lang="da-DK"/>
          </a:p>
        </p:txBody>
      </p:sp>
      <p:pic>
        <p:nvPicPr>
          <p:cNvPr id="32778" name="Picture 10"/>
          <p:cNvPicPr>
            <a:picLocks noChangeAspect="1" noChangeArrowheads="1"/>
          </p:cNvPicPr>
          <p:nvPr/>
        </p:nvPicPr>
        <p:blipFill>
          <a:blip r:embed="rId2" cstate="print"/>
          <a:srcRect/>
          <a:stretch>
            <a:fillRect/>
          </a:stretch>
        </p:blipFill>
        <p:spPr bwMode="auto">
          <a:xfrm>
            <a:off x="5589199" y="248166"/>
            <a:ext cx="868592" cy="336059"/>
          </a:xfrm>
          <a:prstGeom prst="rect">
            <a:avLst/>
          </a:prstGeom>
          <a:noFill/>
          <a:ln w="9525">
            <a:noFill/>
            <a:miter lim="800000"/>
            <a:headEnd/>
            <a:tailEnd/>
          </a:ln>
          <a:effectLst/>
        </p:spPr>
      </p:pic>
    </p:spTree>
    <p:extLst>
      <p:ext uri="{BB962C8B-B14F-4D97-AF65-F5344CB8AC3E}">
        <p14:creationId xmlns:p14="http://schemas.microsoft.com/office/powerpoint/2010/main" val="4093539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2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34821" name="Rectangle 5"/>
          <p:cNvSpPr>
            <a:spLocks noGrp="1" noChangeArrowheads="1"/>
          </p:cNvSpPr>
          <p:nvPr>
            <p:ph type="body" sz="quarter" idx="3"/>
          </p:nvPr>
        </p:nvSpPr>
        <p:spPr bwMode="auto">
          <a:xfrm>
            <a:off x="1115638" y="4806493"/>
            <a:ext cx="4566401" cy="42843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34829" name="Rectangle 13"/>
          <p:cNvSpPr>
            <a:spLocks noGrp="1" noChangeArrowheads="1"/>
          </p:cNvSpPr>
          <p:nvPr>
            <p:ph type="hdr" sz="quarter"/>
          </p:nvPr>
        </p:nvSpPr>
        <p:spPr bwMode="auto">
          <a:xfrm>
            <a:off x="528708" y="358462"/>
            <a:ext cx="981886" cy="330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0" hangingPunct="0">
              <a:spcBef>
                <a:spcPct val="0"/>
              </a:spcBef>
              <a:defRPr sz="1200">
                <a:latin typeface="Times" charset="0"/>
              </a:defRPr>
            </a:lvl1pPr>
          </a:lstStyle>
          <a:p>
            <a:endParaRPr lang="da-DK"/>
          </a:p>
        </p:txBody>
      </p:sp>
      <p:sp>
        <p:nvSpPr>
          <p:cNvPr id="34831" name="Rectangle 15"/>
          <p:cNvSpPr>
            <a:spLocks noChangeArrowheads="1"/>
          </p:cNvSpPr>
          <p:nvPr/>
        </p:nvSpPr>
        <p:spPr bwMode="auto">
          <a:xfrm>
            <a:off x="528708" y="9430306"/>
            <a:ext cx="1132946" cy="496332"/>
          </a:xfrm>
          <a:prstGeom prst="rect">
            <a:avLst/>
          </a:prstGeom>
          <a:noFill/>
          <a:ln w="9525">
            <a:noFill/>
            <a:miter lim="800000"/>
            <a:headEnd/>
            <a:tailEnd/>
          </a:ln>
          <a:effectLst/>
        </p:spPr>
        <p:txBody>
          <a:bodyPr lIns="0" tIns="0" rIns="0" bIns="0"/>
          <a:lstStyle/>
          <a:p>
            <a:pPr algn="l" eaLnBrk="0" hangingPunct="0">
              <a:spcBef>
                <a:spcPct val="0"/>
              </a:spcBef>
            </a:pPr>
            <a:endParaRPr lang="da-DK" sz="1200">
              <a:latin typeface="Times" charset="0"/>
            </a:endParaRPr>
          </a:p>
        </p:txBody>
      </p:sp>
      <p:sp>
        <p:nvSpPr>
          <p:cNvPr id="34833" name="Rectangle 17"/>
          <p:cNvSpPr>
            <a:spLocks noChangeArrowheads="1"/>
          </p:cNvSpPr>
          <p:nvPr/>
        </p:nvSpPr>
        <p:spPr bwMode="auto">
          <a:xfrm>
            <a:off x="6042378" y="9430306"/>
            <a:ext cx="755297" cy="496332"/>
          </a:xfrm>
          <a:prstGeom prst="rect">
            <a:avLst/>
          </a:prstGeom>
          <a:noFill/>
          <a:ln w="9525">
            <a:noFill/>
            <a:miter lim="800000"/>
            <a:headEnd/>
            <a:tailEnd/>
          </a:ln>
          <a:effectLst/>
        </p:spPr>
        <p:txBody>
          <a:bodyPr lIns="0" tIns="0" rIns="0" bIns="0"/>
          <a:lstStyle/>
          <a:p>
            <a:pPr algn="l" eaLnBrk="0" hangingPunct="0">
              <a:spcBef>
                <a:spcPct val="0"/>
              </a:spcBef>
            </a:pPr>
            <a:endParaRPr lang="da-DK" sz="800">
              <a:latin typeface="Georgia" pitchFamily="18" charset="0"/>
            </a:endParaRPr>
          </a:p>
        </p:txBody>
      </p:sp>
      <p:sp>
        <p:nvSpPr>
          <p:cNvPr id="34834" name="Rectangle 18"/>
          <p:cNvSpPr>
            <a:spLocks noChangeArrowheads="1"/>
          </p:cNvSpPr>
          <p:nvPr/>
        </p:nvSpPr>
        <p:spPr bwMode="auto">
          <a:xfrm>
            <a:off x="5664729" y="9430306"/>
            <a:ext cx="302119" cy="496332"/>
          </a:xfrm>
          <a:prstGeom prst="rect">
            <a:avLst/>
          </a:prstGeom>
          <a:noFill/>
          <a:ln w="9525">
            <a:noFill/>
            <a:miter lim="800000"/>
            <a:headEnd/>
            <a:tailEnd/>
          </a:ln>
          <a:effectLst/>
        </p:spPr>
        <p:txBody>
          <a:bodyPr lIns="0" tIns="0" rIns="0" bIns="0"/>
          <a:lstStyle/>
          <a:p>
            <a:pPr algn="l" eaLnBrk="0" hangingPunct="0">
              <a:spcBef>
                <a:spcPct val="0"/>
              </a:spcBef>
            </a:pPr>
            <a:fld id="{7A1D88D2-9C8B-437B-B2B8-629C14B12EAE}" type="slidenum">
              <a:rPr lang="da-DK" sz="800">
                <a:latin typeface="Times" charset="0"/>
              </a:rPr>
              <a:pPr algn="l" eaLnBrk="0" hangingPunct="0">
                <a:spcBef>
                  <a:spcPct val="0"/>
                </a:spcBef>
              </a:pPr>
              <a:t>‹nr.›</a:t>
            </a:fld>
            <a:endParaRPr lang="da-DK" sz="800">
              <a:latin typeface="Times" charset="0"/>
            </a:endParaRPr>
          </a:p>
        </p:txBody>
      </p:sp>
      <p:pic>
        <p:nvPicPr>
          <p:cNvPr id="34835" name="Picture 19"/>
          <p:cNvPicPr>
            <a:picLocks noChangeAspect="1" noChangeArrowheads="1"/>
          </p:cNvPicPr>
          <p:nvPr/>
        </p:nvPicPr>
        <p:blipFill>
          <a:blip r:embed="rId2"/>
          <a:srcRect/>
          <a:stretch>
            <a:fillRect/>
          </a:stretch>
        </p:blipFill>
        <p:spPr bwMode="auto">
          <a:xfrm>
            <a:off x="5589199" y="248166"/>
            <a:ext cx="868592" cy="336059"/>
          </a:xfrm>
          <a:prstGeom prst="rect">
            <a:avLst/>
          </a:prstGeom>
          <a:noFill/>
          <a:ln w="9525">
            <a:noFill/>
            <a:miter lim="800000"/>
            <a:headEnd/>
            <a:tailEnd/>
          </a:ln>
          <a:effectLst/>
        </p:spPr>
      </p:pic>
    </p:spTree>
    <p:extLst>
      <p:ext uri="{BB962C8B-B14F-4D97-AF65-F5344CB8AC3E}">
        <p14:creationId xmlns:p14="http://schemas.microsoft.com/office/powerpoint/2010/main" val="3485422556"/>
      </p:ext>
    </p:extLst>
  </p:cSld>
  <p:clrMap bg1="lt1" tx1="dk1" bg2="lt2" tx2="dk2" accent1="accent1" accent2="accent2" accent3="accent3" accent4="accent4" accent5="accent5" accent6="accent6" hlink="hlink" folHlink="folHlink"/>
  <p:notesStyle>
    <a:lvl1pPr marL="268288" indent="-268288" algn="l" rtl="0" fontAlgn="base">
      <a:spcBef>
        <a:spcPct val="30000"/>
      </a:spcBef>
      <a:spcAft>
        <a:spcPct val="0"/>
      </a:spcAft>
      <a:buFont typeface="Wingdings" pitchFamily="2" charset="2"/>
      <a:defRPr sz="1000" kern="1200">
        <a:solidFill>
          <a:schemeClr val="tx1"/>
        </a:solidFill>
        <a:latin typeface="Verdana" pitchFamily="34" charset="0"/>
        <a:ea typeface="+mn-ea"/>
        <a:cs typeface="+mn-cs"/>
      </a:defRPr>
    </a:lvl1pPr>
    <a:lvl2pPr marL="717550" indent="-260350" algn="l" rtl="0" fontAlgn="base">
      <a:spcBef>
        <a:spcPct val="30000"/>
      </a:spcBef>
      <a:spcAft>
        <a:spcPct val="0"/>
      </a:spcAft>
      <a:buFont typeface="Wingdings" pitchFamily="2" charset="2"/>
      <a:defRPr sz="1000" kern="1200">
        <a:solidFill>
          <a:schemeClr val="tx1"/>
        </a:solidFill>
        <a:latin typeface="Verdana" pitchFamily="34" charset="0"/>
        <a:ea typeface="+mn-ea"/>
        <a:cs typeface="+mn-cs"/>
      </a:defRPr>
    </a:lvl2pPr>
    <a:lvl3pPr marL="1165225" indent="-250825" algn="l" rtl="0" fontAlgn="base">
      <a:spcBef>
        <a:spcPct val="30000"/>
      </a:spcBef>
      <a:spcAft>
        <a:spcPct val="0"/>
      </a:spcAft>
      <a:buFont typeface="Wingdings" pitchFamily="2" charset="2"/>
      <a:defRPr sz="1000" kern="1200">
        <a:solidFill>
          <a:schemeClr val="tx1"/>
        </a:solidFill>
        <a:latin typeface="Verdana" pitchFamily="34" charset="0"/>
        <a:ea typeface="+mn-ea"/>
        <a:cs typeface="+mn-cs"/>
      </a:defRPr>
    </a:lvl3pPr>
    <a:lvl4pPr marL="1612900" indent="-241300" algn="l" rtl="0" fontAlgn="base">
      <a:spcBef>
        <a:spcPct val="30000"/>
      </a:spcBef>
      <a:spcAft>
        <a:spcPct val="0"/>
      </a:spcAft>
      <a:buFont typeface="Wingdings" pitchFamily="2" charset="2"/>
      <a:defRPr sz="1000" kern="1200">
        <a:solidFill>
          <a:schemeClr val="tx1"/>
        </a:solidFill>
        <a:latin typeface="Verdana" pitchFamily="34" charset="0"/>
        <a:ea typeface="+mn-ea"/>
        <a:cs typeface="+mn-cs"/>
      </a:defRPr>
    </a:lvl4pPr>
    <a:lvl5pPr marL="2062163" indent="-233363" algn="l" rtl="0" fontAlgn="base">
      <a:spcBef>
        <a:spcPct val="30000"/>
      </a:spcBef>
      <a:spcAft>
        <a:spcPct val="0"/>
      </a:spcAft>
      <a:buFont typeface="Wingdings" pitchFamily="2" charset="2"/>
      <a:defRPr sz="10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17575" y="744538"/>
            <a:ext cx="4962525" cy="3722687"/>
          </a:xfrm>
        </p:spPr>
      </p:sp>
      <p:sp>
        <p:nvSpPr>
          <p:cNvPr id="3" name="Pladsholder til noter 2"/>
          <p:cNvSpPr>
            <a:spLocks noGrp="1"/>
          </p:cNvSpPr>
          <p:nvPr>
            <p:ph type="body" idx="1"/>
          </p:nvPr>
        </p:nvSpPr>
        <p:spPr/>
        <p:txBody>
          <a:bodyPr/>
          <a:lstStyle/>
          <a:p>
            <a:endParaRPr lang="da-D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126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17575" y="744538"/>
            <a:ext cx="4962525" cy="3722687"/>
          </a:xfrm>
        </p:spPr>
      </p:sp>
      <p:sp>
        <p:nvSpPr>
          <p:cNvPr id="3" name="Pladsholder til noter 2"/>
          <p:cNvSpPr>
            <a:spLocks noGrp="1"/>
          </p:cNvSpPr>
          <p:nvPr>
            <p:ph type="body" idx="1"/>
          </p:nvPr>
        </p:nvSpPr>
        <p:spPr/>
        <p:txBody>
          <a:bodyPr/>
          <a:lstStyle/>
          <a:p>
            <a:endParaRPr lang="da-D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3201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572495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304865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46743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17575" y="744538"/>
            <a:ext cx="4962525" cy="3722687"/>
          </a:xfrm>
        </p:spPr>
      </p:sp>
      <p:sp>
        <p:nvSpPr>
          <p:cNvPr id="3" name="Pladsholder til noter 2"/>
          <p:cNvSpPr>
            <a:spLocks noGrp="1"/>
          </p:cNvSpPr>
          <p:nvPr>
            <p:ph type="body" idx="1"/>
          </p:nvPr>
        </p:nvSpPr>
        <p:spPr/>
        <p:txBody>
          <a:bodyPr/>
          <a:lstStyle/>
          <a:p>
            <a:endParaRPr lang="da-D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061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Daglig</a:t>
            </a:r>
            <a:r>
              <a:rPr lang="da-DK" baseline="0" dirty="0"/>
              <a:t> ledelse skal ikke med i MED-udvalget – men når der sker ændringer i daglig ledelse skal det med.</a:t>
            </a:r>
            <a:endParaRPr lang="da-DK" dirty="0"/>
          </a:p>
        </p:txBody>
      </p:sp>
    </p:spTree>
    <p:extLst>
      <p:ext uri="{BB962C8B-B14F-4D97-AF65-F5344CB8AC3E}">
        <p14:creationId xmlns:p14="http://schemas.microsoft.com/office/powerpoint/2010/main" val="3713906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68288" marR="0" lvl="0" indent="-268288" algn="l" defTabSz="914400" rtl="0" eaLnBrk="1" fontAlgn="base" latinLnBrk="0" hangingPunct="1">
              <a:lnSpc>
                <a:spcPct val="100000"/>
              </a:lnSpc>
              <a:spcBef>
                <a:spcPct val="30000"/>
              </a:spcBef>
              <a:spcAft>
                <a:spcPct val="0"/>
              </a:spcAft>
              <a:buClrTx/>
              <a:buSzTx/>
              <a:buFont typeface="Wingdings" pitchFamily="2" charset="2"/>
              <a:buNone/>
              <a:tabLst/>
              <a:defRPr/>
            </a:pPr>
            <a:r>
              <a:rPr lang="da-DK" dirty="0"/>
              <a:t>Fortælling: Se dagsorden igennem, spottes fejl,</a:t>
            </a:r>
            <a:r>
              <a:rPr lang="da-DK" baseline="0" dirty="0"/>
              <a:t> så gør opmærksom på det overfor ledelsen, så de har mulighed for at justerer. Kan der ikke opnås enighed træder §21 i kraft (tvist). Sendes til HMU og HMU kan sende sagen videre til KL i yderste konsekvens (vi har kun haft to sager der siden 2011). Løs nu knuderne i al fordragelighed. SAMARBEJDE.</a:t>
            </a:r>
            <a:endParaRPr lang="da-DK" dirty="0"/>
          </a:p>
          <a:p>
            <a:endParaRPr lang="da-DK" dirty="0"/>
          </a:p>
        </p:txBody>
      </p:sp>
    </p:spTree>
    <p:extLst>
      <p:ext uri="{BB962C8B-B14F-4D97-AF65-F5344CB8AC3E}">
        <p14:creationId xmlns:p14="http://schemas.microsoft.com/office/powerpoint/2010/main" val="1127013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68288" marR="0" lvl="0" indent="-268288" algn="l" defTabSz="914400" rtl="0" eaLnBrk="1" fontAlgn="base" latinLnBrk="0" hangingPunct="1">
              <a:lnSpc>
                <a:spcPct val="100000"/>
              </a:lnSpc>
              <a:spcBef>
                <a:spcPct val="30000"/>
              </a:spcBef>
              <a:spcAft>
                <a:spcPct val="0"/>
              </a:spcAft>
              <a:buClrTx/>
              <a:buSzTx/>
              <a:buFont typeface="Wingdings" pitchFamily="2" charset="2"/>
              <a:buNone/>
              <a:tabLst/>
              <a:defRPr/>
            </a:pPr>
            <a:r>
              <a:rPr lang="da-DK" sz="1000" dirty="0"/>
              <a:t>som refleksion inden </a:t>
            </a:r>
            <a:r>
              <a:rPr lang="da-DK" sz="1000" dirty="0" err="1"/>
              <a:t>fish</a:t>
            </a:r>
            <a:r>
              <a:rPr lang="da-DK" sz="1000" dirty="0"/>
              <a:t> Bowl</a:t>
            </a:r>
          </a:p>
          <a:p>
            <a:r>
              <a:rPr lang="da-DK" sz="1000" dirty="0"/>
              <a:t>Opgave/øvelse Fish Bowl DRØFTELSE</a:t>
            </a:r>
          </a:p>
          <a:p>
            <a:r>
              <a:rPr lang="da-DK" sz="1000" dirty="0"/>
              <a:t>Tag evt. spørgsmålene fra bogen side 80</a:t>
            </a:r>
          </a:p>
          <a:p>
            <a:endParaRPr lang="da-DK" dirty="0"/>
          </a:p>
        </p:txBody>
      </p:sp>
    </p:spTree>
    <p:extLst>
      <p:ext uri="{BB962C8B-B14F-4D97-AF65-F5344CB8AC3E}">
        <p14:creationId xmlns:p14="http://schemas.microsoft.com/office/powerpoint/2010/main" val="1821382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STEP%206%20:..:%20Tilretninger/Power%20Point/PUF_PP_Standard.png"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STEP%206%20:..:%20Tilretninger/Power%20Point/PUF_PP_Standard2.png"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pic>
        <p:nvPicPr>
          <p:cNvPr id="7" name="Picture 1">
            <a:hlinkClick r:id="rId2" action="ppaction://hlinkfile"/>
          </p:cNvPr>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ctrTitle" hasCustomPrompt="1"/>
          </p:nvPr>
        </p:nvSpPr>
        <p:spPr>
          <a:xfrm>
            <a:off x="1259632" y="2780928"/>
            <a:ext cx="6624736" cy="1080120"/>
          </a:xfrm>
        </p:spPr>
        <p:txBody>
          <a:bodyPr anchor="b"/>
          <a:lstStyle>
            <a:lvl1pPr algn="ctr">
              <a:defRPr sz="6000"/>
            </a:lvl1pPr>
          </a:lstStyle>
          <a:p>
            <a:r>
              <a:rPr lang="da-DK" dirty="0"/>
              <a:t>Overskrift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a:hlinkClick r:id="rId2" action="ppaction://hlinkfile"/>
          </p:cNvPr>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11"/>
          <p:cNvSpPr>
            <a:spLocks noGrp="1"/>
          </p:cNvSpPr>
          <p:nvPr>
            <p:ph type="body" sz="quarter" idx="10" hasCustomPrompt="1"/>
          </p:nvPr>
        </p:nvSpPr>
        <p:spPr>
          <a:xfrm>
            <a:off x="1163140" y="1"/>
            <a:ext cx="5687615" cy="1289783"/>
          </a:xfrm>
          <a:prstGeom prst="rect">
            <a:avLst/>
          </a:prstGeom>
          <a:noFill/>
          <a:ln>
            <a:noFill/>
          </a:ln>
        </p:spPr>
        <p:style>
          <a:lnRef idx="2">
            <a:schemeClr val="dk1">
              <a:shade val="50000"/>
            </a:schemeClr>
          </a:lnRef>
          <a:fillRef idx="1">
            <a:schemeClr val="dk1"/>
          </a:fillRef>
          <a:effectRef idx="0">
            <a:schemeClr val="dk1"/>
          </a:effectRef>
          <a:fontRef idx="none"/>
        </p:style>
        <p:txBody>
          <a:bodyPr lIns="0" tIns="0" rIns="0" bIns="0" anchor="ctr" anchorCtr="0">
            <a:normAutofit/>
          </a:bodyPr>
          <a:lstStyle>
            <a:lvl1pPr marL="0" indent="0">
              <a:buNone/>
              <a:defRPr lang="da-DK" sz="2800" smtClean="0">
                <a:solidFill>
                  <a:schemeClr val="bg1"/>
                </a:solidFill>
                <a:effectLst/>
              </a:defRPr>
            </a:lvl1pPr>
          </a:lstStyle>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Det skal du vide efter uddannelsen</a:t>
            </a:r>
            <a:endParaRPr lang="en-US" dirty="0"/>
          </a:p>
        </p:txBody>
      </p:sp>
      <p:sp>
        <p:nvSpPr>
          <p:cNvPr id="11" name="Text Placeholder 11"/>
          <p:cNvSpPr>
            <a:spLocks noGrp="1"/>
          </p:cNvSpPr>
          <p:nvPr>
            <p:ph type="body" sz="quarter" idx="11" hasCustomPrompt="1"/>
          </p:nvPr>
        </p:nvSpPr>
        <p:spPr>
          <a:xfrm>
            <a:off x="1163140" y="1289785"/>
            <a:ext cx="5687615" cy="4985886"/>
          </a:xfrm>
          <a:prstGeom prst="rect">
            <a:avLst/>
          </a:prstGeom>
          <a:noFill/>
          <a:ln>
            <a:noFill/>
          </a:ln>
        </p:spPr>
        <p:style>
          <a:lnRef idx="2">
            <a:schemeClr val="dk1">
              <a:shade val="50000"/>
            </a:schemeClr>
          </a:lnRef>
          <a:fillRef idx="1">
            <a:schemeClr val="dk1"/>
          </a:fillRef>
          <a:effectRef idx="0">
            <a:schemeClr val="dk1"/>
          </a:effectRef>
          <a:fontRef idx="none"/>
        </p:style>
        <p:txBody>
          <a:bodyPr lIns="0" tIns="0" rIns="0" bIns="0" numCol="1" spcCol="720000" anchor="ctr" anchorCtr="0">
            <a:normAutofit/>
          </a:bodyPr>
          <a:lstStyle>
            <a:lvl1pPr marL="0" indent="0">
              <a:buFont typeface="Arial" panose="020B0604020202020204" pitchFamily="34" charset="0"/>
              <a:buNone/>
              <a:defRPr lang="da-DK" sz="2800" smtClean="0">
                <a:effectLst/>
                <a:latin typeface="Verdana" panose="020B0604030504040204" pitchFamily="34" charset="0"/>
                <a:ea typeface="Verdana" panose="020B0604030504040204" pitchFamily="34" charset="0"/>
                <a:cs typeface="Verdana" panose="020B0604030504040204" pitchFamily="34" charset="0"/>
              </a:defRPr>
            </a:lvl1pPr>
          </a:lstStyle>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Være klædt på til arbejdet i arbejdsmiljøgruppen</a:t>
            </a:r>
          </a:p>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Kende uddannelsens overordnede formål</a:t>
            </a:r>
          </a:p>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Være bevidst om betydningen af supplerende uddannelse</a:t>
            </a:r>
          </a:p>
          <a:p>
            <a:pPr lvl="0"/>
            <a:endParaRPr lang="en-US" dirty="0"/>
          </a:p>
        </p:txBody>
      </p:sp>
    </p:spTree>
    <p:extLst>
      <p:ext uri="{BB962C8B-B14F-4D97-AF65-F5344CB8AC3E}">
        <p14:creationId xmlns:p14="http://schemas.microsoft.com/office/powerpoint/2010/main" val="820708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Titel 1"/>
          <p:cNvSpPr>
            <a:spLocks noGrp="1"/>
          </p:cNvSpPr>
          <p:nvPr>
            <p:ph type="title"/>
          </p:nvPr>
        </p:nvSpPr>
        <p:spPr>
          <a:xfrm>
            <a:off x="413148" y="1268760"/>
            <a:ext cx="8371321" cy="431800"/>
          </a:xfrm>
        </p:spPr>
        <p:txBody>
          <a:bodyPr/>
          <a:lstStyle/>
          <a:p>
            <a:r>
              <a:rPr lang="da-DK"/>
              <a:t>Klik for at redigere i master</a:t>
            </a:r>
            <a:endParaRPr lang="da-DK" dirty="0"/>
          </a:p>
        </p:txBody>
      </p:sp>
      <p:sp>
        <p:nvSpPr>
          <p:cNvPr id="5" name="Pladsholder til indhold 2"/>
          <p:cNvSpPr>
            <a:spLocks noGrp="1"/>
          </p:cNvSpPr>
          <p:nvPr>
            <p:ph idx="1"/>
          </p:nvPr>
        </p:nvSpPr>
        <p:spPr>
          <a:xfrm>
            <a:off x="413148" y="1844824"/>
            <a:ext cx="8371321" cy="4176464"/>
          </a:xfrm>
        </p:spPr>
        <p:txBody>
          <a:bodyPr/>
          <a:lstStyle>
            <a:lvl1pPr>
              <a:defRPr/>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defRPr/>
            </a:lvl2pPr>
            <a:lvl3pPr marL="405000" indent="0">
              <a:buNone/>
              <a:defRPr/>
            </a:lvl3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4"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Indsæt OMRÅDE/KATEGORI</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rugerdefineret layout">
    <p:spTree>
      <p:nvGrpSpPr>
        <p:cNvPr id="1" name=""/>
        <p:cNvGrpSpPr/>
        <p:nvPr/>
      </p:nvGrpSpPr>
      <p:grpSpPr>
        <a:xfrm>
          <a:off x="0" y="0"/>
          <a:ext cx="0" cy="0"/>
          <a:chOff x="0" y="0"/>
          <a:chExt cx="0" cy="0"/>
        </a:xfrm>
      </p:grpSpPr>
      <p:sp>
        <p:nvSpPr>
          <p:cNvPr id="5" name="Pladsholder til indhold 2"/>
          <p:cNvSpPr>
            <a:spLocks noGrp="1"/>
          </p:cNvSpPr>
          <p:nvPr>
            <p:ph sz="half" idx="1"/>
          </p:nvPr>
        </p:nvSpPr>
        <p:spPr>
          <a:xfrm>
            <a:off x="413539" y="1844824"/>
            <a:ext cx="4050450" cy="4248472"/>
          </a:xfrm>
        </p:spPr>
        <p:txBody>
          <a:bodyPr/>
          <a:lstStyle>
            <a:lvl1pPr>
              <a:defRPr sz="1350"/>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defRPr sz="1200"/>
            </a:lvl2pPr>
            <a:lvl3pPr>
              <a:defRPr sz="1050"/>
            </a:lvl3pPr>
            <a:lvl4pPr>
              <a:defRPr sz="900"/>
            </a:lvl4pPr>
            <a:lvl5pPr>
              <a:defRPr sz="750"/>
            </a:lvl5pPr>
            <a:lvl6pPr>
              <a:defRPr sz="1350"/>
            </a:lvl6pPr>
            <a:lvl7pPr>
              <a:defRPr sz="1350"/>
            </a:lvl7pPr>
            <a:lvl8pPr>
              <a:defRPr sz="1350"/>
            </a:lvl8pPr>
            <a:lvl9pPr>
              <a:defRPr sz="1350"/>
            </a:lvl9pPr>
          </a:lstStyle>
          <a:p>
            <a:pPr lvl="0"/>
            <a:r>
              <a:rPr lang="da-DK"/>
              <a:t>Rediger typografien i masterens</a:t>
            </a:r>
          </a:p>
          <a:p>
            <a:pPr lvl="1"/>
            <a:r>
              <a:rPr lang="da-DK"/>
              <a:t>Andet niveau</a:t>
            </a:r>
          </a:p>
        </p:txBody>
      </p:sp>
      <p:sp>
        <p:nvSpPr>
          <p:cNvPr id="6" name="Pladsholder til indhold 3"/>
          <p:cNvSpPr>
            <a:spLocks noGrp="1"/>
          </p:cNvSpPr>
          <p:nvPr>
            <p:ph sz="half" idx="2"/>
          </p:nvPr>
        </p:nvSpPr>
        <p:spPr>
          <a:xfrm>
            <a:off x="4615662" y="1853554"/>
            <a:ext cx="4168806" cy="4239742"/>
          </a:xfrm>
        </p:spPr>
        <p:txBody>
          <a:bodyPr/>
          <a:lstStyle>
            <a:lvl1pPr>
              <a:defRPr sz="1350"/>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defRPr sz="1200"/>
            </a:lvl2pPr>
            <a:lvl3pPr>
              <a:defRPr sz="1050"/>
            </a:lvl3pPr>
            <a:lvl4pPr>
              <a:defRPr sz="900"/>
            </a:lvl4pPr>
            <a:lvl5pPr>
              <a:defRPr sz="750"/>
            </a:lvl5pPr>
            <a:lvl6pPr>
              <a:defRPr sz="1350"/>
            </a:lvl6pPr>
            <a:lvl7pPr>
              <a:defRPr sz="1350"/>
            </a:lvl7pPr>
            <a:lvl8pPr>
              <a:defRPr sz="1350"/>
            </a:lvl8pPr>
            <a:lvl9pPr>
              <a:defRPr sz="1350"/>
            </a:lvl9pPr>
          </a:lstStyle>
          <a:p>
            <a:pPr lvl="0"/>
            <a:r>
              <a:rPr lang="da-DK"/>
              <a:t>Rediger typografien i masterens</a:t>
            </a:r>
          </a:p>
          <a:p>
            <a:pPr lvl="1"/>
            <a:r>
              <a:rPr lang="da-DK"/>
              <a:t>Andet niveau</a:t>
            </a:r>
          </a:p>
        </p:txBody>
      </p:sp>
      <p:sp>
        <p:nvSpPr>
          <p:cNvPr id="8" name="Rectangle 2"/>
          <p:cNvSpPr>
            <a:spLocks noGrp="1" noChangeArrowheads="1"/>
          </p:cNvSpPr>
          <p:nvPr>
            <p:ph type="title"/>
          </p:nvPr>
        </p:nvSpPr>
        <p:spPr bwMode="auto">
          <a:xfrm>
            <a:off x="413148" y="1268760"/>
            <a:ext cx="8371320" cy="4318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p>
            <a:pPr lvl="0"/>
            <a:r>
              <a:rPr lang="da-DK"/>
              <a:t>Klik for at redigere i master</a:t>
            </a:r>
            <a:endParaRPr lang="da-DK" dirty="0"/>
          </a:p>
        </p:txBody>
      </p:sp>
      <p:sp>
        <p:nvSpPr>
          <p:cNvPr id="7" name="Pladsholder til indhold 3"/>
          <p:cNvSpPr>
            <a:spLocks noGrp="1"/>
          </p:cNvSpPr>
          <p:nvPr>
            <p:ph sz="quarter" idx="10" hasCustomPrompt="1"/>
          </p:nvPr>
        </p:nvSpPr>
        <p:spPr>
          <a:xfrm>
            <a:off x="413148" y="549275"/>
            <a:ext cx="3618793" cy="431800"/>
          </a:xfrm>
        </p:spPr>
        <p:txBody>
          <a:bodyPr/>
          <a:lstStyle>
            <a:lvl1pPr marL="0" marR="0" indent="0" algn="l" defTabSz="685800" rtl="0" eaLnBrk="1" fontAlgn="base" latinLnBrk="0" hangingPunct="1">
              <a:lnSpc>
                <a:spcPct val="100000"/>
              </a:lnSpc>
              <a:spcBef>
                <a:spcPct val="20000"/>
              </a:spcBef>
              <a:spcAft>
                <a:spcPct val="0"/>
              </a:spcAft>
              <a:buClrTx/>
              <a:buSzTx/>
              <a:buFont typeface="Arial" panose="020B0604020202020204" pitchFamily="34" charset="0"/>
              <a:buNone/>
              <a:tabLst/>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marL="0" marR="0" lvl="0" indent="0" algn="l" defTabSz="6858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da-DK" dirty="0"/>
              <a:t>Indsæt OMRÅDE/KATEGORI</a:t>
            </a:r>
          </a:p>
          <a:p>
            <a:pPr marL="0" marR="0" lvl="0" indent="0" algn="l" defTabSz="6858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lang="da-DK" dirty="0"/>
          </a:p>
        </p:txBody>
      </p:sp>
    </p:spTree>
    <p:extLst>
      <p:ext uri="{BB962C8B-B14F-4D97-AF65-F5344CB8AC3E}">
        <p14:creationId xmlns:p14="http://schemas.microsoft.com/office/powerpoint/2010/main" val="2999651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endParaRPr lang="da-DK" dirty="0"/>
          </a:p>
        </p:txBody>
      </p:sp>
      <p:sp>
        <p:nvSpPr>
          <p:cNvPr id="3"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Indsæt OMRÅDE/KATEGORI</a:t>
            </a:r>
          </a:p>
        </p:txBody>
      </p:sp>
    </p:spTree>
    <p:extLst>
      <p:ext uri="{BB962C8B-B14F-4D97-AF65-F5344CB8AC3E}">
        <p14:creationId xmlns:p14="http://schemas.microsoft.com/office/powerpoint/2010/main" val="1265477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rugerdefineret layout">
    <p:spTree>
      <p:nvGrpSpPr>
        <p:cNvPr id="1" name=""/>
        <p:cNvGrpSpPr/>
        <p:nvPr/>
      </p:nvGrpSpPr>
      <p:grpSpPr>
        <a:xfrm>
          <a:off x="0" y="0"/>
          <a:ext cx="0" cy="0"/>
          <a:chOff x="0" y="0"/>
          <a:chExt cx="0" cy="0"/>
        </a:xfrm>
      </p:grpSpPr>
      <p:sp>
        <p:nvSpPr>
          <p:cNvPr id="6" name="Pladsholder til billede 2"/>
          <p:cNvSpPr>
            <a:spLocks noGrp="1"/>
          </p:cNvSpPr>
          <p:nvPr>
            <p:ph type="pic" idx="11" hasCustomPrompt="1"/>
          </p:nvPr>
        </p:nvSpPr>
        <p:spPr>
          <a:xfrm>
            <a:off x="143508" y="1052736"/>
            <a:ext cx="8856984" cy="5248800"/>
          </a:xfrm>
        </p:spPr>
        <p:txBody>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dirty="0"/>
              <a:t> Klik på ikonet for at tilføje et billede</a:t>
            </a:r>
          </a:p>
        </p:txBody>
      </p:sp>
      <p:sp>
        <p:nvSpPr>
          <p:cNvPr id="3"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Indsæt OMRÅDE/KATEGORI</a:t>
            </a:r>
          </a:p>
        </p:txBody>
      </p:sp>
    </p:spTree>
    <p:extLst>
      <p:ext uri="{BB962C8B-B14F-4D97-AF65-F5344CB8AC3E}">
        <p14:creationId xmlns:p14="http://schemas.microsoft.com/office/powerpoint/2010/main" val="427287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Brugerdefineret layout">
    <p:spTree>
      <p:nvGrpSpPr>
        <p:cNvPr id="1" name=""/>
        <p:cNvGrpSpPr/>
        <p:nvPr/>
      </p:nvGrpSpPr>
      <p:grpSpPr>
        <a:xfrm>
          <a:off x="0" y="0"/>
          <a:ext cx="0" cy="0"/>
          <a:chOff x="0" y="0"/>
          <a:chExt cx="0" cy="0"/>
        </a:xfrm>
      </p:grpSpPr>
      <p:sp>
        <p:nvSpPr>
          <p:cNvPr id="5" name="Titel 1"/>
          <p:cNvSpPr>
            <a:spLocks noGrp="1"/>
          </p:cNvSpPr>
          <p:nvPr>
            <p:ph type="title"/>
          </p:nvPr>
        </p:nvSpPr>
        <p:spPr>
          <a:xfrm>
            <a:off x="413147" y="1268759"/>
            <a:ext cx="3041568" cy="1162050"/>
          </a:xfrm>
        </p:spPr>
        <p:txBody>
          <a:bodyPr anchor="b"/>
          <a:lstStyle>
            <a:lvl1pPr algn="l">
              <a:defRPr sz="1500" b="1">
                <a:latin typeface="+mj-lt"/>
              </a:defRPr>
            </a:lvl1pPr>
          </a:lstStyle>
          <a:p>
            <a:r>
              <a:rPr lang="da-DK"/>
              <a:t>Klik for at redigere i master</a:t>
            </a:r>
            <a:endParaRPr lang="da-DK" dirty="0"/>
          </a:p>
        </p:txBody>
      </p:sp>
      <p:sp>
        <p:nvSpPr>
          <p:cNvPr id="6" name="Pladsholder til indhold 2"/>
          <p:cNvSpPr>
            <a:spLocks noGrp="1"/>
          </p:cNvSpPr>
          <p:nvPr>
            <p:ph idx="1"/>
          </p:nvPr>
        </p:nvSpPr>
        <p:spPr>
          <a:xfrm>
            <a:off x="3545887" y="1250504"/>
            <a:ext cx="2671136" cy="4842792"/>
          </a:xfrm>
        </p:spPr>
        <p:txBody>
          <a:bodyPr/>
          <a:lstStyle>
            <a:lvl1pPr>
              <a:defRPr sz="1350">
                <a:latin typeface="+mn-lt"/>
              </a:defRPr>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defRPr sz="1350">
                <a:latin typeface="+mn-lt"/>
              </a:defRPr>
            </a:lvl2pPr>
            <a:lvl3pPr>
              <a:defRPr sz="1050"/>
            </a:lvl3pPr>
            <a:lvl4pPr>
              <a:defRPr sz="900"/>
            </a:lvl4pPr>
            <a:lvl5pPr>
              <a:defRPr sz="750"/>
            </a:lvl5pPr>
            <a:lvl6pPr>
              <a:defRPr sz="1500"/>
            </a:lvl6pPr>
            <a:lvl7pPr>
              <a:defRPr sz="1500"/>
            </a:lvl7pPr>
            <a:lvl8pPr>
              <a:defRPr sz="1500"/>
            </a:lvl8pPr>
            <a:lvl9pPr>
              <a:defRPr sz="15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tekst 3"/>
          <p:cNvSpPr>
            <a:spLocks noGrp="1"/>
          </p:cNvSpPr>
          <p:nvPr>
            <p:ph type="body" sz="half" idx="2"/>
          </p:nvPr>
        </p:nvSpPr>
        <p:spPr>
          <a:xfrm>
            <a:off x="413147" y="2624508"/>
            <a:ext cx="3041568" cy="3468788"/>
          </a:xfrm>
        </p:spPr>
        <p:txBody>
          <a:bodyPr/>
          <a:lstStyle>
            <a:lvl1pPr marL="0" indent="0">
              <a:buNone/>
              <a:defRPr sz="1350">
                <a:latin typeface="+mn-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a:t>Rediger typografien i masterens</a:t>
            </a:r>
          </a:p>
        </p:txBody>
      </p:sp>
      <p:sp>
        <p:nvSpPr>
          <p:cNvPr id="8" name="Pladsholder til indhold 2"/>
          <p:cNvSpPr>
            <a:spLocks noGrp="1"/>
          </p:cNvSpPr>
          <p:nvPr>
            <p:ph idx="11"/>
          </p:nvPr>
        </p:nvSpPr>
        <p:spPr>
          <a:xfrm>
            <a:off x="6308194" y="1246434"/>
            <a:ext cx="2671136" cy="4846862"/>
          </a:xfrm>
        </p:spPr>
        <p:txBody>
          <a:bodyPr/>
          <a:lstStyle>
            <a:lvl1pPr>
              <a:defRPr sz="1350">
                <a:latin typeface="+mn-lt"/>
              </a:defRPr>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tab pos="200025" algn="l"/>
              </a:tabLst>
              <a:defRPr sz="1350">
                <a:latin typeface="+mn-lt"/>
              </a:defRPr>
            </a:lvl2pPr>
            <a:lvl3pPr>
              <a:tabLst/>
              <a:defRPr sz="1050"/>
            </a:lvl3pPr>
            <a:lvl4pPr>
              <a:tabLst/>
              <a:defRPr sz="900"/>
            </a:lvl4pPr>
            <a:lvl5pPr>
              <a:tabLst/>
              <a:defRPr sz="750"/>
            </a:lvl5pPr>
            <a:lvl6pPr>
              <a:defRPr sz="1500"/>
            </a:lvl6pPr>
            <a:lvl7pPr>
              <a:defRPr sz="1500"/>
            </a:lvl7pPr>
            <a:lvl8pPr>
              <a:defRPr sz="1500"/>
            </a:lvl8pPr>
            <a:lvl9pPr>
              <a:defRPr sz="1500"/>
            </a:lvl9pPr>
          </a:lstStyle>
          <a:p>
            <a:pPr lvl="0"/>
            <a:r>
              <a:rPr lang="da-DK"/>
              <a:t>Rediger typografien i masterens</a:t>
            </a:r>
          </a:p>
          <a:p>
            <a:pPr lvl="1"/>
            <a:r>
              <a:rPr lang="da-DK"/>
              <a:t>Andet niveau</a:t>
            </a:r>
          </a:p>
        </p:txBody>
      </p:sp>
      <p:sp>
        <p:nvSpPr>
          <p:cNvPr id="9"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Indsæt OMRÅDE/KATEGORI</a:t>
            </a:r>
          </a:p>
        </p:txBody>
      </p:sp>
    </p:spTree>
    <p:extLst>
      <p:ext uri="{BB962C8B-B14F-4D97-AF65-F5344CB8AC3E}">
        <p14:creationId xmlns:p14="http://schemas.microsoft.com/office/powerpoint/2010/main" val="2071025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rugerdefineret layout">
    <p:spTree>
      <p:nvGrpSpPr>
        <p:cNvPr id="1" name=""/>
        <p:cNvGrpSpPr/>
        <p:nvPr/>
      </p:nvGrpSpPr>
      <p:grpSpPr>
        <a:xfrm>
          <a:off x="0" y="0"/>
          <a:ext cx="0" cy="0"/>
          <a:chOff x="0" y="0"/>
          <a:chExt cx="0" cy="0"/>
        </a:xfrm>
      </p:grpSpPr>
      <p:sp>
        <p:nvSpPr>
          <p:cNvPr id="9" name="Titel 1"/>
          <p:cNvSpPr>
            <a:spLocks noGrp="1"/>
          </p:cNvSpPr>
          <p:nvPr>
            <p:ph type="title"/>
          </p:nvPr>
        </p:nvSpPr>
        <p:spPr>
          <a:xfrm>
            <a:off x="4139952" y="1268760"/>
            <a:ext cx="4752528" cy="432048"/>
          </a:xfrm>
        </p:spPr>
        <p:txBody>
          <a:bodyPr anchor="b"/>
          <a:lstStyle>
            <a:lvl1pPr algn="l">
              <a:defRPr sz="1500" b="1">
                <a:latin typeface="+mj-lt"/>
              </a:defRPr>
            </a:lvl1pPr>
          </a:lstStyle>
          <a:p>
            <a:r>
              <a:rPr lang="da-DK"/>
              <a:t>Klik for at redigere i master</a:t>
            </a:r>
            <a:endParaRPr lang="da-DK" dirty="0"/>
          </a:p>
        </p:txBody>
      </p:sp>
      <p:sp>
        <p:nvSpPr>
          <p:cNvPr id="10" name="Pladsholder til tekst 3"/>
          <p:cNvSpPr>
            <a:spLocks noGrp="1"/>
          </p:cNvSpPr>
          <p:nvPr>
            <p:ph type="body" sz="half" idx="2"/>
          </p:nvPr>
        </p:nvSpPr>
        <p:spPr>
          <a:xfrm>
            <a:off x="4147129" y="1988840"/>
            <a:ext cx="4745351" cy="365918"/>
          </a:xfrm>
        </p:spPr>
        <p:txBody>
          <a:bodyPr/>
          <a:lstStyle>
            <a:lvl1pPr marL="0" indent="0">
              <a:buNone/>
              <a:defRPr sz="1350">
                <a:latin typeface="+mn-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a:t>Rediger typografien i masterens</a:t>
            </a:r>
          </a:p>
        </p:txBody>
      </p:sp>
      <p:sp>
        <p:nvSpPr>
          <p:cNvPr id="11" name="Pladsholder til billede 2"/>
          <p:cNvSpPr>
            <a:spLocks noGrp="1"/>
          </p:cNvSpPr>
          <p:nvPr>
            <p:ph type="pic" idx="1"/>
          </p:nvPr>
        </p:nvSpPr>
        <p:spPr>
          <a:xfrm>
            <a:off x="143508" y="1052736"/>
            <a:ext cx="3888432" cy="5040560"/>
          </a:xfrm>
        </p:spPr>
        <p:txBody>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da-DK" dirty="0"/>
          </a:p>
        </p:txBody>
      </p:sp>
      <p:sp>
        <p:nvSpPr>
          <p:cNvPr id="5"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Indsæt OMRÅDE/KATEGORI</a:t>
            </a:r>
          </a:p>
        </p:txBody>
      </p:sp>
    </p:spTree>
    <p:extLst>
      <p:ext uri="{BB962C8B-B14F-4D97-AF65-F5344CB8AC3E}">
        <p14:creationId xmlns:p14="http://schemas.microsoft.com/office/powerpoint/2010/main" val="3613235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el og indholdsobjekt">
    <p:spTree>
      <p:nvGrpSpPr>
        <p:cNvPr id="1" name=""/>
        <p:cNvGrpSpPr/>
        <p:nvPr/>
      </p:nvGrpSpPr>
      <p:grpSpPr>
        <a:xfrm>
          <a:off x="0" y="0"/>
          <a:ext cx="0" cy="0"/>
          <a:chOff x="0" y="0"/>
          <a:chExt cx="0" cy="0"/>
        </a:xfrm>
      </p:grpSpPr>
      <p:sp>
        <p:nvSpPr>
          <p:cNvPr id="5" name="Pladsholder til indhold 2"/>
          <p:cNvSpPr>
            <a:spLocks noGrp="1"/>
          </p:cNvSpPr>
          <p:nvPr>
            <p:ph idx="1"/>
          </p:nvPr>
        </p:nvSpPr>
        <p:spPr>
          <a:xfrm>
            <a:off x="413148" y="1268760"/>
            <a:ext cx="8371321" cy="4896544"/>
          </a:xfrm>
        </p:spPr>
        <p:txBody>
          <a:bodyPr/>
          <a:lstStyle>
            <a:lvl1pPr>
              <a:defRPr/>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defRPr/>
            </a:lvl2pPr>
            <a:lvl3pPr marL="405000" indent="0">
              <a:buNone/>
              <a:defRPr/>
            </a:lvl3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4"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Overskrift</a:t>
            </a:r>
          </a:p>
        </p:txBody>
      </p:sp>
      <p:sp>
        <p:nvSpPr>
          <p:cNvPr id="6" name="Pladsholder til indhold 3"/>
          <p:cNvSpPr>
            <a:spLocks noGrp="1"/>
          </p:cNvSpPr>
          <p:nvPr>
            <p:ph sz="quarter" idx="11" hasCustomPrompt="1"/>
          </p:nvPr>
        </p:nvSpPr>
        <p:spPr>
          <a:xfrm>
            <a:off x="7704348" y="5877272"/>
            <a:ext cx="1080120" cy="288032"/>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HR og Arbejdsmiljø</a:t>
            </a:r>
          </a:p>
        </p:txBody>
      </p:sp>
    </p:spTree>
    <p:extLst>
      <p:ext uri="{BB962C8B-B14F-4D97-AF65-F5344CB8AC3E}">
        <p14:creationId xmlns:p14="http://schemas.microsoft.com/office/powerpoint/2010/main" val="3414284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0_Titel og indholdsobjekt">
    <p:spTree>
      <p:nvGrpSpPr>
        <p:cNvPr id="1" name=""/>
        <p:cNvGrpSpPr/>
        <p:nvPr/>
      </p:nvGrpSpPr>
      <p:grpSpPr>
        <a:xfrm>
          <a:off x="0" y="0"/>
          <a:ext cx="0" cy="0"/>
          <a:chOff x="0" y="0"/>
          <a:chExt cx="0" cy="0"/>
        </a:xfrm>
      </p:grpSpPr>
      <p:sp>
        <p:nvSpPr>
          <p:cNvPr id="5" name="Pladsholder til indhold 2"/>
          <p:cNvSpPr>
            <a:spLocks noGrp="1"/>
          </p:cNvSpPr>
          <p:nvPr>
            <p:ph idx="1"/>
          </p:nvPr>
        </p:nvSpPr>
        <p:spPr>
          <a:xfrm>
            <a:off x="413148" y="1268760"/>
            <a:ext cx="8371321" cy="4896544"/>
          </a:xfrm>
        </p:spPr>
        <p:txBody>
          <a:bodyPr/>
          <a:lstStyle>
            <a:lvl1pPr>
              <a:defRPr/>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defRPr/>
            </a:lvl2pPr>
            <a:lvl3pPr marL="405000" indent="0">
              <a:buNone/>
              <a:defRPr/>
            </a:lvl3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4"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Overskrift</a:t>
            </a:r>
          </a:p>
        </p:txBody>
      </p:sp>
      <p:sp>
        <p:nvSpPr>
          <p:cNvPr id="6" name="Pladsholder til indhold 3"/>
          <p:cNvSpPr>
            <a:spLocks noGrp="1"/>
          </p:cNvSpPr>
          <p:nvPr>
            <p:ph sz="quarter" idx="11" hasCustomPrompt="1"/>
          </p:nvPr>
        </p:nvSpPr>
        <p:spPr>
          <a:xfrm>
            <a:off x="7704348" y="5877272"/>
            <a:ext cx="1080120" cy="288032"/>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HR og Arbejdsmiljø</a:t>
            </a:r>
          </a:p>
        </p:txBody>
      </p:sp>
    </p:spTree>
    <p:extLst>
      <p:ext uri="{BB962C8B-B14F-4D97-AF65-F5344CB8AC3E}">
        <p14:creationId xmlns:p14="http://schemas.microsoft.com/office/powerpoint/2010/main" val="1581879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STEP%206%20:..:%20Tilretninger/Power%20Point/PUF_PP_Standard2.p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1">
            <a:hlinkClick r:id="rId12" action="ppaction://hlinkfile"/>
          </p:cNvPr>
          <p:cNvPicPr>
            <a:picLocks noChangeAspect="1"/>
          </p:cNvPicPr>
          <p:nvPr userDrawn="1"/>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 name="Rectangle 2"/>
          <p:cNvSpPr>
            <a:spLocks noGrp="1" noChangeArrowheads="1"/>
          </p:cNvSpPr>
          <p:nvPr>
            <p:ph type="title"/>
          </p:nvPr>
        </p:nvSpPr>
        <p:spPr bwMode="auto">
          <a:xfrm>
            <a:off x="413149" y="1484784"/>
            <a:ext cx="8371320" cy="4318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p>
            <a:pPr lvl="0"/>
            <a:r>
              <a:rPr lang="da-DK" dirty="0"/>
              <a:t>Klik for at redigere titeltypografi i masteren</a:t>
            </a:r>
          </a:p>
        </p:txBody>
      </p:sp>
      <p:sp>
        <p:nvSpPr>
          <p:cNvPr id="19" name="Rectangle 3"/>
          <p:cNvSpPr>
            <a:spLocks noGrp="1" noChangeArrowheads="1"/>
          </p:cNvSpPr>
          <p:nvPr>
            <p:ph type="body" idx="1"/>
          </p:nvPr>
        </p:nvSpPr>
        <p:spPr bwMode="auto">
          <a:xfrm>
            <a:off x="413149" y="2061910"/>
            <a:ext cx="8371321" cy="423089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a-DK" dirty="0"/>
              <a:t>Klik for at redigere teksttypografierne i masteren</a:t>
            </a:r>
          </a:p>
          <a:p>
            <a:pPr lvl="1"/>
            <a:endParaRPr lang="da-DK" dirty="0"/>
          </a:p>
        </p:txBody>
      </p:sp>
      <p:sp>
        <p:nvSpPr>
          <p:cNvPr id="25" name="Tekstfelt 24"/>
          <p:cNvSpPr txBox="1"/>
          <p:nvPr userDrawn="1"/>
        </p:nvSpPr>
        <p:spPr>
          <a:xfrm>
            <a:off x="4950042" y="6292800"/>
            <a:ext cx="1793230" cy="230832"/>
          </a:xfrm>
          <a:prstGeom prst="rect">
            <a:avLst/>
          </a:prstGeom>
          <a:noFill/>
        </p:spPr>
        <p:txBody>
          <a:bodyPr wrap="square" rtlCol="0">
            <a:spAutoFit/>
          </a:bodyPr>
          <a:lstStyle/>
          <a:p>
            <a:pPr algn="l"/>
            <a:r>
              <a:rPr lang="da-DK" sz="900" b="1" dirty="0">
                <a:solidFill>
                  <a:schemeClr val="bg1"/>
                </a:solidFill>
                <a:latin typeface="+mj-lt"/>
              </a:rPr>
              <a:t>Handlekraft: </a:t>
            </a:r>
            <a:r>
              <a:rPr lang="da-DK" sz="900" dirty="0">
                <a:solidFill>
                  <a:schemeClr val="bg1"/>
                </a:solidFill>
                <a:latin typeface="+mn-lt"/>
              </a:rPr>
              <a:t>Vi får det til at ske</a:t>
            </a:r>
          </a:p>
        </p:txBody>
      </p:sp>
      <p:sp>
        <p:nvSpPr>
          <p:cNvPr id="2" name="Tekstfelt 1"/>
          <p:cNvSpPr txBox="1"/>
          <p:nvPr userDrawn="1"/>
        </p:nvSpPr>
        <p:spPr>
          <a:xfrm>
            <a:off x="8010999" y="6292800"/>
            <a:ext cx="702078" cy="230832"/>
          </a:xfrm>
          <a:prstGeom prst="rect">
            <a:avLst/>
          </a:prstGeom>
          <a:noFill/>
        </p:spPr>
        <p:txBody>
          <a:bodyPr wrap="square" rtlCol="0">
            <a:spAutoFit/>
          </a:bodyPr>
          <a:lstStyle/>
          <a:p>
            <a:pPr algn="r"/>
            <a:fld id="{0198BB49-A0B4-4DEE-A4B6-9D1DA05534CE}" type="slidenum">
              <a:rPr lang="da-DK" sz="900" b="1" smtClean="0">
                <a:solidFill>
                  <a:schemeClr val="bg1"/>
                </a:solidFill>
                <a:latin typeface="+mn-lt"/>
              </a:rPr>
              <a:pPr algn="r"/>
              <a:t>‹nr.›</a:t>
            </a:fld>
            <a:endParaRPr lang="da-DK" sz="900" b="1" dirty="0">
              <a:solidFill>
                <a:schemeClr val="bg1"/>
              </a:solidFill>
              <a:latin typeface="+mn-lt"/>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55" r:id="rId4"/>
    <p:sldLayoutId id="2147483656" r:id="rId5"/>
    <p:sldLayoutId id="2147483657" r:id="rId6"/>
    <p:sldLayoutId id="2147483658" r:id="rId7"/>
    <p:sldLayoutId id="2147483661" r:id="rId8"/>
    <p:sldLayoutId id="2147483680" r:id="rId9"/>
    <p:sldLayoutId id="2147483681" r:id="rId10"/>
  </p:sldLayoutIdLst>
  <p:hf hdr="0" ftr="0" dt="0"/>
  <p:txStyles>
    <p:titleStyle>
      <a:lvl1pPr algn="l" rtl="0" eaLnBrk="1" fontAlgn="base" hangingPunct="1">
        <a:spcBef>
          <a:spcPct val="0"/>
        </a:spcBef>
        <a:spcAft>
          <a:spcPct val="0"/>
        </a:spcAft>
        <a:defRPr sz="1500" b="1">
          <a:solidFill>
            <a:schemeClr val="tx1"/>
          </a:solidFill>
          <a:latin typeface="+mj-lt"/>
          <a:ea typeface="+mj-ea"/>
          <a:cs typeface="Arial" pitchFamily="34" charset="0"/>
        </a:defRPr>
      </a:lvl1pPr>
      <a:lvl2pPr algn="l" rtl="0" eaLnBrk="1" fontAlgn="base" hangingPunct="1">
        <a:spcBef>
          <a:spcPct val="0"/>
        </a:spcBef>
        <a:spcAft>
          <a:spcPct val="0"/>
        </a:spcAft>
        <a:defRPr sz="1500">
          <a:solidFill>
            <a:schemeClr val="tx2"/>
          </a:solidFill>
          <a:latin typeface="Verdana" pitchFamily="34" charset="0"/>
        </a:defRPr>
      </a:lvl2pPr>
      <a:lvl3pPr algn="l" rtl="0" eaLnBrk="1" fontAlgn="base" hangingPunct="1">
        <a:spcBef>
          <a:spcPct val="0"/>
        </a:spcBef>
        <a:spcAft>
          <a:spcPct val="0"/>
        </a:spcAft>
        <a:defRPr sz="1500">
          <a:solidFill>
            <a:schemeClr val="tx2"/>
          </a:solidFill>
          <a:latin typeface="Verdana" pitchFamily="34" charset="0"/>
        </a:defRPr>
      </a:lvl3pPr>
      <a:lvl4pPr algn="l" rtl="0" eaLnBrk="1" fontAlgn="base" hangingPunct="1">
        <a:spcBef>
          <a:spcPct val="0"/>
        </a:spcBef>
        <a:spcAft>
          <a:spcPct val="0"/>
        </a:spcAft>
        <a:defRPr sz="1500">
          <a:solidFill>
            <a:schemeClr val="tx2"/>
          </a:solidFill>
          <a:latin typeface="Verdana" pitchFamily="34" charset="0"/>
        </a:defRPr>
      </a:lvl4pPr>
      <a:lvl5pPr algn="l" rtl="0" eaLnBrk="1" fontAlgn="base" hangingPunct="1">
        <a:spcBef>
          <a:spcPct val="0"/>
        </a:spcBef>
        <a:spcAft>
          <a:spcPct val="0"/>
        </a:spcAft>
        <a:defRPr sz="1500">
          <a:solidFill>
            <a:schemeClr val="tx2"/>
          </a:solidFill>
          <a:latin typeface="Verdana" pitchFamily="34" charset="0"/>
        </a:defRPr>
      </a:lvl5pPr>
      <a:lvl6pPr marL="342900" algn="l" rtl="0" eaLnBrk="1" fontAlgn="base" hangingPunct="1">
        <a:spcBef>
          <a:spcPct val="0"/>
        </a:spcBef>
        <a:spcAft>
          <a:spcPct val="0"/>
        </a:spcAft>
        <a:defRPr sz="1500">
          <a:solidFill>
            <a:schemeClr val="tx2"/>
          </a:solidFill>
          <a:latin typeface="Verdana" pitchFamily="34" charset="0"/>
        </a:defRPr>
      </a:lvl6pPr>
      <a:lvl7pPr marL="685800" algn="l" rtl="0" eaLnBrk="1" fontAlgn="base" hangingPunct="1">
        <a:spcBef>
          <a:spcPct val="0"/>
        </a:spcBef>
        <a:spcAft>
          <a:spcPct val="0"/>
        </a:spcAft>
        <a:defRPr sz="1500">
          <a:solidFill>
            <a:schemeClr val="tx2"/>
          </a:solidFill>
          <a:latin typeface="Verdana" pitchFamily="34" charset="0"/>
        </a:defRPr>
      </a:lvl7pPr>
      <a:lvl8pPr marL="1028700" algn="l" rtl="0" eaLnBrk="1" fontAlgn="base" hangingPunct="1">
        <a:spcBef>
          <a:spcPct val="0"/>
        </a:spcBef>
        <a:spcAft>
          <a:spcPct val="0"/>
        </a:spcAft>
        <a:defRPr sz="1500">
          <a:solidFill>
            <a:schemeClr val="tx2"/>
          </a:solidFill>
          <a:latin typeface="Verdana" pitchFamily="34" charset="0"/>
        </a:defRPr>
      </a:lvl8pPr>
      <a:lvl9pPr marL="1371600" algn="l" rtl="0" eaLnBrk="1" fontAlgn="base" hangingPunct="1">
        <a:spcBef>
          <a:spcPct val="0"/>
        </a:spcBef>
        <a:spcAft>
          <a:spcPct val="0"/>
        </a:spcAft>
        <a:defRPr sz="1500">
          <a:solidFill>
            <a:schemeClr val="tx2"/>
          </a:solidFill>
          <a:latin typeface="Verdana" pitchFamily="34" charset="0"/>
        </a:defRPr>
      </a:lvl9pPr>
    </p:titleStyle>
    <p:bodyStyle>
      <a:lvl1pPr marL="0" indent="0" algn="l" rtl="0" eaLnBrk="1" fontAlgn="base" hangingPunct="1">
        <a:spcBef>
          <a:spcPct val="20000"/>
        </a:spcBef>
        <a:spcAft>
          <a:spcPct val="0"/>
        </a:spcAft>
        <a:buFont typeface="Symbol" pitchFamily="18" charset="2"/>
        <a:buNone/>
        <a:defRPr sz="1350">
          <a:solidFill>
            <a:schemeClr val="tx1"/>
          </a:solidFill>
          <a:latin typeface="+mn-lt"/>
          <a:ea typeface="+mn-ea"/>
          <a:cs typeface="Arial" pitchFamily="34" charset="0"/>
        </a:defRPr>
      </a:lvl1pPr>
      <a:lvl2pPr marL="0" marR="0" indent="0" algn="l" defTabSz="685800" rtl="0" eaLnBrk="1" fontAlgn="base" latinLnBrk="0" hangingPunct="1">
        <a:lnSpc>
          <a:spcPct val="100000"/>
        </a:lnSpc>
        <a:spcBef>
          <a:spcPct val="20000"/>
        </a:spcBef>
        <a:spcAft>
          <a:spcPct val="0"/>
        </a:spcAft>
        <a:buClrTx/>
        <a:buSzPct val="120000"/>
        <a:buFont typeface="Arial" panose="020B0604020202020204" pitchFamily="34" charset="0"/>
        <a:buNone/>
        <a:tabLst/>
        <a:defRPr sz="1200">
          <a:solidFill>
            <a:schemeClr val="tx1"/>
          </a:solidFill>
          <a:latin typeface="+mn-lt"/>
          <a:cs typeface="Arial" pitchFamily="34" charset="0"/>
        </a:defRPr>
      </a:lvl2pPr>
      <a:lvl3pPr marL="607500" indent="-202500" algn="l" rtl="0" eaLnBrk="1" fontAlgn="base" hangingPunct="1">
        <a:spcBef>
          <a:spcPct val="20000"/>
        </a:spcBef>
        <a:spcAft>
          <a:spcPct val="0"/>
        </a:spcAft>
        <a:buFont typeface="Symbol" pitchFamily="18" charset="2"/>
        <a:buChar char="-"/>
        <a:defRPr sz="1050">
          <a:solidFill>
            <a:schemeClr val="tx1"/>
          </a:solidFill>
          <a:latin typeface="Arial" pitchFamily="34" charset="0"/>
          <a:cs typeface="Arial" pitchFamily="34" charset="0"/>
        </a:defRPr>
      </a:lvl3pPr>
      <a:lvl4pPr marL="810000" indent="-172800" algn="l" rtl="0" eaLnBrk="1" fontAlgn="base" hangingPunct="1">
        <a:spcBef>
          <a:spcPct val="20000"/>
        </a:spcBef>
        <a:spcAft>
          <a:spcPct val="0"/>
        </a:spcAft>
        <a:buFont typeface="Symbol" pitchFamily="18" charset="2"/>
        <a:buChar char="-"/>
        <a:defRPr sz="900">
          <a:solidFill>
            <a:schemeClr val="tx1"/>
          </a:solidFill>
          <a:latin typeface="Arial" pitchFamily="34" charset="0"/>
          <a:cs typeface="Arial" pitchFamily="34" charset="0"/>
        </a:defRPr>
      </a:lvl4pPr>
      <a:lvl5pPr marL="1012500" indent="-172800" algn="l" rtl="0" eaLnBrk="1" fontAlgn="base" hangingPunct="1">
        <a:spcBef>
          <a:spcPct val="20000"/>
        </a:spcBef>
        <a:spcAft>
          <a:spcPct val="0"/>
        </a:spcAft>
        <a:buFont typeface="Symbol" pitchFamily="18" charset="2"/>
        <a:buChar char="-"/>
        <a:defRPr sz="750">
          <a:solidFill>
            <a:schemeClr val="tx1"/>
          </a:solidFill>
          <a:latin typeface="Arial" pitchFamily="34" charset="0"/>
          <a:cs typeface="Arial" pitchFamily="34" charset="0"/>
        </a:defRPr>
      </a:lvl5pPr>
      <a:lvl6pPr marL="1885950" indent="-171450" algn="l" rtl="0" eaLnBrk="1" fontAlgn="base" hangingPunct="1">
        <a:spcBef>
          <a:spcPct val="20000"/>
        </a:spcBef>
        <a:spcAft>
          <a:spcPct val="0"/>
        </a:spcAft>
        <a:buFont typeface="Symbol" pitchFamily="18" charset="2"/>
        <a:buChar char="-"/>
        <a:defRPr sz="1500">
          <a:solidFill>
            <a:schemeClr val="tx1"/>
          </a:solidFill>
          <a:latin typeface="+mn-lt"/>
        </a:defRPr>
      </a:lvl6pPr>
      <a:lvl7pPr marL="2228850" indent="-171450" algn="l" rtl="0" eaLnBrk="1" fontAlgn="base" hangingPunct="1">
        <a:spcBef>
          <a:spcPct val="20000"/>
        </a:spcBef>
        <a:spcAft>
          <a:spcPct val="0"/>
        </a:spcAft>
        <a:buFont typeface="Symbol" pitchFamily="18" charset="2"/>
        <a:buChar char="-"/>
        <a:defRPr sz="1500">
          <a:solidFill>
            <a:schemeClr val="tx1"/>
          </a:solidFill>
          <a:latin typeface="+mn-lt"/>
        </a:defRPr>
      </a:lvl7pPr>
      <a:lvl8pPr marL="2571750" indent="-171450" algn="l" rtl="0" eaLnBrk="1" fontAlgn="base" hangingPunct="1">
        <a:spcBef>
          <a:spcPct val="20000"/>
        </a:spcBef>
        <a:spcAft>
          <a:spcPct val="0"/>
        </a:spcAft>
        <a:buFont typeface="Symbol" pitchFamily="18" charset="2"/>
        <a:buChar char="-"/>
        <a:defRPr sz="1500">
          <a:solidFill>
            <a:schemeClr val="tx1"/>
          </a:solidFill>
          <a:latin typeface="+mn-lt"/>
        </a:defRPr>
      </a:lvl8pPr>
      <a:lvl9pPr marL="2914650" indent="-171450" algn="l" rtl="0" eaLnBrk="1" fontAlgn="base" hangingPunct="1">
        <a:spcBef>
          <a:spcPct val="20000"/>
        </a:spcBef>
        <a:spcAft>
          <a:spcPct val="0"/>
        </a:spcAft>
        <a:buFont typeface="Symbol" pitchFamily="18" charset="2"/>
        <a:buChar char="-"/>
        <a:defRPr sz="1500">
          <a:solidFill>
            <a:schemeClr val="tx1"/>
          </a:solidFill>
          <a:latin typeface="+mn-lt"/>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43.svg"/></Relationships>
</file>

<file path=ppt/slides/_rels/slide13.xml.rels><?xml version="1.0" encoding="UTF-8" standalone="yes"?>
<Relationships xmlns="http://schemas.openxmlformats.org/package/2006/relationships"><Relationship Id="rId3" Type="http://schemas.openxmlformats.org/officeDocument/2006/relationships/hyperlink" Target="https://nfa.dk/da/Vaerktoejer/Andre-vaerktoejer/Indflydelseshjul"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2" Type="http://schemas.openxmlformats.org/officeDocument/2006/relationships/hyperlink" Target="https://nfa.dk/da/nyt/nyheder/2022/hvorfor-er-indflydelse-saa-vigtigt-for-det-psykosociale-arbejdsmiljo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8.x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4.png"/><Relationship Id="rId7" Type="http://schemas.openxmlformats.org/officeDocument/2006/relationships/image" Target="../media/image75.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74.png"/><Relationship Id="rId4" Type="http://schemas.openxmlformats.org/officeDocument/2006/relationships/image" Target="../media/image73.png"/></Relationships>
</file>

<file path=ppt/slides/_rels/slide2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2195736" y="3068960"/>
            <a:ext cx="4962699" cy="683264"/>
          </a:xfrm>
          <a:prstGeom prst="rect">
            <a:avLst/>
          </a:prstGeom>
          <a:solidFill>
            <a:srgbClr val="5173B1"/>
          </a:solidFill>
        </p:spPr>
        <p:txBody>
          <a:bodyPr wrap="square" rtlCol="0">
            <a:spAutoFit/>
          </a:bodyPr>
          <a:lstStyle/>
          <a:p>
            <a:pPr algn="ctr"/>
            <a:r>
              <a:rPr lang="da-DK" sz="2400" dirty="0">
                <a:solidFill>
                  <a:schemeClr val="bg1"/>
                </a:solidFill>
                <a:latin typeface="Arial" panose="020B0604020202020204" pitchFamily="34" charset="0"/>
                <a:ea typeface="Verdana" panose="020B0604030504040204" pitchFamily="34" charset="0"/>
                <a:cs typeface="Arial" panose="020B0604020202020204" pitchFamily="34" charset="0"/>
              </a:rPr>
              <a:t>VELKOMMEN TIL DAG 2</a:t>
            </a:r>
          </a:p>
          <a:p>
            <a:pPr algn="ctr"/>
            <a:r>
              <a:rPr lang="da-DK" sz="1200" dirty="0">
                <a:solidFill>
                  <a:schemeClr val="bg1"/>
                </a:solidFill>
                <a:latin typeface="Arial" panose="020B0604020202020204" pitchFamily="34" charset="0"/>
                <a:ea typeface="Verdana" panose="020B0604030504040204" pitchFamily="34" charset="0"/>
                <a:cs typeface="Arial" panose="020B0604020202020204" pitchFamily="34" charset="0"/>
              </a:rPr>
              <a:t>MED-GRUNDUDDANNELSEN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p:cNvSpPr>
            <a:spLocks noGrp="1"/>
          </p:cNvSpPr>
          <p:nvPr>
            <p:ph sz="quarter" idx="10"/>
          </p:nvPr>
        </p:nvSpPr>
        <p:spPr/>
        <p:txBody>
          <a:bodyPr/>
          <a:lstStyle/>
          <a:p>
            <a:r>
              <a:rPr lang="da-DK" sz="2400" dirty="0">
                <a:solidFill>
                  <a:schemeClr val="bg1"/>
                </a:solidFill>
              </a:rPr>
              <a:t>Medindflydelse</a:t>
            </a:r>
          </a:p>
        </p:txBody>
      </p:sp>
      <p:pic>
        <p:nvPicPr>
          <p:cNvPr id="5" name="Billede 4"/>
          <p:cNvPicPr>
            <a:picLocks noChangeAspect="1"/>
          </p:cNvPicPr>
          <p:nvPr/>
        </p:nvPicPr>
        <p:blipFill>
          <a:blip r:embed="rId2"/>
          <a:stretch>
            <a:fillRect/>
          </a:stretch>
        </p:blipFill>
        <p:spPr>
          <a:xfrm>
            <a:off x="195807" y="1644772"/>
            <a:ext cx="8752384" cy="3208763"/>
          </a:xfrm>
          <a:prstGeom prst="rect">
            <a:avLst/>
          </a:prstGeom>
        </p:spPr>
      </p:pic>
      <p:sp>
        <p:nvSpPr>
          <p:cNvPr id="2" name="Rektangel 1"/>
          <p:cNvSpPr/>
          <p:nvPr/>
        </p:nvSpPr>
        <p:spPr bwMode="auto">
          <a:xfrm>
            <a:off x="6235499" y="2313448"/>
            <a:ext cx="1440160" cy="216024"/>
          </a:xfrm>
          <a:prstGeom prst="rect">
            <a:avLst/>
          </a:prstGeom>
          <a:solidFill>
            <a:srgbClr val="C7C5C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pic>
        <p:nvPicPr>
          <p:cNvPr id="8" name="Billede 7">
            <a:extLst>
              <a:ext uri="{FF2B5EF4-FFF2-40B4-BE49-F238E27FC236}">
                <a16:creationId xmlns:a16="http://schemas.microsoft.com/office/drawing/2014/main" id="{A0E4D015-9EBE-0B1E-5D93-9B87A5AE5521}"/>
              </a:ext>
            </a:extLst>
          </p:cNvPr>
          <p:cNvPicPr>
            <a:picLocks noChangeAspect="1"/>
          </p:cNvPicPr>
          <p:nvPr/>
        </p:nvPicPr>
        <p:blipFill>
          <a:blip r:embed="rId3"/>
          <a:stretch>
            <a:fillRect/>
          </a:stretch>
        </p:blipFill>
        <p:spPr>
          <a:xfrm>
            <a:off x="195807" y="5046158"/>
            <a:ext cx="1409429" cy="1601218"/>
          </a:xfrm>
          <a:prstGeom prst="rect">
            <a:avLst/>
          </a:prstGeom>
        </p:spPr>
      </p:pic>
      <p:sp>
        <p:nvSpPr>
          <p:cNvPr id="11" name="Tekstfelt 10">
            <a:extLst>
              <a:ext uri="{FF2B5EF4-FFF2-40B4-BE49-F238E27FC236}">
                <a16:creationId xmlns:a16="http://schemas.microsoft.com/office/drawing/2014/main" id="{FE0F44FE-76FD-FCDD-FBFF-B747C1E451DC}"/>
              </a:ext>
            </a:extLst>
          </p:cNvPr>
          <p:cNvSpPr txBox="1"/>
          <p:nvPr/>
        </p:nvSpPr>
        <p:spPr>
          <a:xfrm>
            <a:off x="1698783" y="5973980"/>
            <a:ext cx="6696744" cy="523220"/>
          </a:xfrm>
          <a:prstGeom prst="rect">
            <a:avLst/>
          </a:prstGeom>
          <a:noFill/>
        </p:spPr>
        <p:txBody>
          <a:bodyPr wrap="square" rtlCol="0">
            <a:spAutoFit/>
          </a:bodyPr>
          <a:lstStyle/>
          <a:p>
            <a:pPr algn="l"/>
            <a:r>
              <a:rPr lang="da-DK" dirty="0">
                <a:latin typeface="+mn-lt"/>
              </a:rPr>
              <a:t>Måske handler lederne fordi en hurtig og foranderlig virkelighed trigger menneskers iver efter at gøre noget hurtigt!?</a:t>
            </a:r>
          </a:p>
        </p:txBody>
      </p:sp>
      <p:sp>
        <p:nvSpPr>
          <p:cNvPr id="13" name="Tekstfelt 12">
            <a:extLst>
              <a:ext uri="{FF2B5EF4-FFF2-40B4-BE49-F238E27FC236}">
                <a16:creationId xmlns:a16="http://schemas.microsoft.com/office/drawing/2014/main" id="{EFEEBAB9-0080-09E7-9140-5CD3D3F5CCD0}"/>
              </a:ext>
            </a:extLst>
          </p:cNvPr>
          <p:cNvSpPr txBox="1"/>
          <p:nvPr/>
        </p:nvSpPr>
        <p:spPr>
          <a:xfrm>
            <a:off x="1698783" y="5046158"/>
            <a:ext cx="6937180" cy="954107"/>
          </a:xfrm>
          <a:prstGeom prst="rect">
            <a:avLst/>
          </a:prstGeom>
          <a:noFill/>
        </p:spPr>
        <p:txBody>
          <a:bodyPr wrap="square">
            <a:spAutoFit/>
          </a:bodyPr>
          <a:lstStyle/>
          <a:p>
            <a:pPr algn="l"/>
            <a:r>
              <a:rPr lang="da-DK" b="0" i="0" dirty="0">
                <a:solidFill>
                  <a:srgbClr val="282828"/>
                </a:solidFill>
                <a:effectLst/>
                <a:latin typeface="+mn-lt"/>
              </a:rPr>
              <a:t>Der er brug for mere tavshed og mindre handleiver fra ledere, der har let til ord og handling. For det at kunne forholde sig tavs og lyttende er ofte klogere end at tale, da det kan åbne et vindue mod nye muligheder og give plads til mere originale tanker. Det kræver et opgør med billedet af den gode leder som handlekraftig.</a:t>
            </a:r>
            <a:endParaRPr lang="da-DK" dirty="0">
              <a:latin typeface="+mn-lt"/>
            </a:endParaRPr>
          </a:p>
        </p:txBody>
      </p:sp>
    </p:spTree>
    <p:extLst>
      <p:ext uri="{BB962C8B-B14F-4D97-AF65-F5344CB8AC3E}">
        <p14:creationId xmlns:p14="http://schemas.microsoft.com/office/powerpoint/2010/main" val="268669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B63A465F-0EFE-9735-94AE-FFF3F039FC76}"/>
              </a:ext>
            </a:extLst>
          </p:cNvPr>
          <p:cNvSpPr>
            <a:spLocks noGrp="1"/>
          </p:cNvSpPr>
          <p:nvPr>
            <p:ph type="body" sz="quarter" idx="10"/>
          </p:nvPr>
        </p:nvSpPr>
        <p:spPr/>
        <p:txBody>
          <a:bodyPr/>
          <a:lstStyle/>
          <a:p>
            <a:r>
              <a:rPr lang="da-DK" dirty="0">
                <a:latin typeface="Arial" panose="020B0604020202020204" pitchFamily="34" charset="0"/>
                <a:cs typeface="Arial" panose="020B0604020202020204" pitchFamily="34" charset="0"/>
              </a:rPr>
              <a:t>Aktivitets reglen</a:t>
            </a:r>
          </a:p>
          <a:p>
            <a:r>
              <a:rPr lang="da-DK" sz="1200" i="1" dirty="0">
                <a:latin typeface="Arial" panose="020B0604020202020204" pitchFamily="34" charset="0"/>
              </a:rPr>
              <a:t>- Ved drøftelsessager</a:t>
            </a:r>
            <a:endParaRPr lang="da-DK" sz="1200" i="1" dirty="0">
              <a:latin typeface="Arial" panose="020B0604020202020204" pitchFamily="34" charset="0"/>
              <a:cs typeface="Arial" panose="020B0604020202020204" pitchFamily="34" charset="0"/>
            </a:endParaRPr>
          </a:p>
        </p:txBody>
      </p:sp>
      <p:pic>
        <p:nvPicPr>
          <p:cNvPr id="5" name="Billede 4">
            <a:extLst>
              <a:ext uri="{FF2B5EF4-FFF2-40B4-BE49-F238E27FC236}">
                <a16:creationId xmlns:a16="http://schemas.microsoft.com/office/drawing/2014/main" id="{2E75E88D-9506-CF69-C095-7BB2C07FAA4D}"/>
              </a:ext>
            </a:extLst>
          </p:cNvPr>
          <p:cNvPicPr>
            <a:picLocks noChangeAspect="1"/>
          </p:cNvPicPr>
          <p:nvPr/>
        </p:nvPicPr>
        <p:blipFill>
          <a:blip r:embed="rId2"/>
          <a:stretch>
            <a:fillRect/>
          </a:stretch>
        </p:blipFill>
        <p:spPr>
          <a:xfrm>
            <a:off x="2511521" y="2692781"/>
            <a:ext cx="4120958" cy="2594677"/>
          </a:xfrm>
          <a:prstGeom prst="rect">
            <a:avLst/>
          </a:prstGeom>
        </p:spPr>
      </p:pic>
      <p:pic>
        <p:nvPicPr>
          <p:cNvPr id="6" name="Billede 5">
            <a:extLst>
              <a:ext uri="{FF2B5EF4-FFF2-40B4-BE49-F238E27FC236}">
                <a16:creationId xmlns:a16="http://schemas.microsoft.com/office/drawing/2014/main" id="{8BF5329E-FE3F-D496-DE56-D7178E38B973}"/>
              </a:ext>
            </a:extLst>
          </p:cNvPr>
          <p:cNvPicPr>
            <a:picLocks noChangeAspect="1"/>
          </p:cNvPicPr>
          <p:nvPr/>
        </p:nvPicPr>
        <p:blipFill>
          <a:blip r:embed="rId3"/>
          <a:stretch>
            <a:fillRect/>
          </a:stretch>
        </p:blipFill>
        <p:spPr>
          <a:xfrm>
            <a:off x="7542514" y="4509120"/>
            <a:ext cx="812896" cy="821637"/>
          </a:xfrm>
          <a:prstGeom prst="rect">
            <a:avLst/>
          </a:prstGeom>
        </p:spPr>
      </p:pic>
      <p:pic>
        <p:nvPicPr>
          <p:cNvPr id="7" name="Billede 6">
            <a:extLst>
              <a:ext uri="{FF2B5EF4-FFF2-40B4-BE49-F238E27FC236}">
                <a16:creationId xmlns:a16="http://schemas.microsoft.com/office/drawing/2014/main" id="{CECA31DD-AD54-D038-E46A-3113FD0979CB}"/>
              </a:ext>
            </a:extLst>
          </p:cNvPr>
          <p:cNvPicPr>
            <a:picLocks noChangeAspect="1"/>
          </p:cNvPicPr>
          <p:nvPr/>
        </p:nvPicPr>
        <p:blipFill rotWithShape="1">
          <a:blip r:embed="rId4"/>
          <a:srcRect b="8509"/>
          <a:stretch/>
        </p:blipFill>
        <p:spPr>
          <a:xfrm>
            <a:off x="760480" y="4482987"/>
            <a:ext cx="805319" cy="804471"/>
          </a:xfrm>
          <a:prstGeom prst="rect">
            <a:avLst/>
          </a:prstGeom>
        </p:spPr>
      </p:pic>
      <p:pic>
        <p:nvPicPr>
          <p:cNvPr id="4" name="Billede 3">
            <a:extLst>
              <a:ext uri="{FF2B5EF4-FFF2-40B4-BE49-F238E27FC236}">
                <a16:creationId xmlns:a16="http://schemas.microsoft.com/office/drawing/2014/main" id="{0CA81D24-D5BF-AB57-E85B-C0700DC731A4}"/>
              </a:ext>
            </a:extLst>
          </p:cNvPr>
          <p:cNvPicPr>
            <a:picLocks noChangeAspect="1"/>
          </p:cNvPicPr>
          <p:nvPr/>
        </p:nvPicPr>
        <p:blipFill>
          <a:blip r:embed="rId5"/>
          <a:stretch>
            <a:fillRect/>
          </a:stretch>
        </p:blipFill>
        <p:spPr>
          <a:xfrm>
            <a:off x="6872496" y="2692781"/>
            <a:ext cx="1916199" cy="1790252"/>
          </a:xfrm>
          <a:prstGeom prst="rect">
            <a:avLst/>
          </a:prstGeom>
        </p:spPr>
      </p:pic>
      <p:pic>
        <p:nvPicPr>
          <p:cNvPr id="9" name="Billede 8">
            <a:extLst>
              <a:ext uri="{FF2B5EF4-FFF2-40B4-BE49-F238E27FC236}">
                <a16:creationId xmlns:a16="http://schemas.microsoft.com/office/drawing/2014/main" id="{35C110EF-907F-9518-CB68-0B6CCAE55B93}"/>
              </a:ext>
            </a:extLst>
          </p:cNvPr>
          <p:cNvPicPr>
            <a:picLocks noChangeAspect="1"/>
          </p:cNvPicPr>
          <p:nvPr/>
        </p:nvPicPr>
        <p:blipFill>
          <a:blip r:embed="rId6"/>
          <a:stretch>
            <a:fillRect/>
          </a:stretch>
        </p:blipFill>
        <p:spPr>
          <a:xfrm>
            <a:off x="95273" y="2705100"/>
            <a:ext cx="2411760" cy="1580870"/>
          </a:xfrm>
          <a:prstGeom prst="rect">
            <a:avLst/>
          </a:prstGeom>
        </p:spPr>
      </p:pic>
    </p:spTree>
    <p:extLst>
      <p:ext uri="{BB962C8B-B14F-4D97-AF65-F5344CB8AC3E}">
        <p14:creationId xmlns:p14="http://schemas.microsoft.com/office/powerpoint/2010/main" val="99658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0B42075B-BA00-F89E-FAA5-4197ACB7B61F}"/>
              </a:ext>
            </a:extLst>
          </p:cNvPr>
          <p:cNvSpPr>
            <a:spLocks noGrp="1"/>
          </p:cNvSpPr>
          <p:nvPr>
            <p:ph type="body" sz="quarter" idx="10"/>
          </p:nvPr>
        </p:nvSpPr>
        <p:spPr/>
        <p:txBody>
          <a:bodyPr/>
          <a:lstStyle/>
          <a:p>
            <a:r>
              <a:rPr lang="da-DK" dirty="0"/>
              <a:t>Medindflydelse</a:t>
            </a:r>
          </a:p>
        </p:txBody>
      </p:sp>
      <p:pic>
        <p:nvPicPr>
          <p:cNvPr id="4" name="Pladsholder til indhold 17" descr="Gå med massiv udfyldning">
            <a:extLst>
              <a:ext uri="{FF2B5EF4-FFF2-40B4-BE49-F238E27FC236}">
                <a16:creationId xmlns:a16="http://schemas.microsoft.com/office/drawing/2014/main" id="{EF1C825B-B6C0-FD28-89D4-E73BDE50B9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78029" y="3078651"/>
            <a:ext cx="1180889" cy="1180889"/>
          </a:xfrm>
          <a:prstGeom prst="rect">
            <a:avLst/>
          </a:prstGeom>
        </p:spPr>
      </p:pic>
      <p:sp>
        <p:nvSpPr>
          <p:cNvPr id="5" name="Tankeboble: sky 4">
            <a:extLst>
              <a:ext uri="{FF2B5EF4-FFF2-40B4-BE49-F238E27FC236}">
                <a16:creationId xmlns:a16="http://schemas.microsoft.com/office/drawing/2014/main" id="{9E928A03-CEA6-CE9C-4B98-FCE50567CAE5}"/>
              </a:ext>
            </a:extLst>
          </p:cNvPr>
          <p:cNvSpPr/>
          <p:nvPr/>
        </p:nvSpPr>
        <p:spPr bwMode="auto">
          <a:xfrm>
            <a:off x="1907352" y="3474894"/>
            <a:ext cx="2248138" cy="716268"/>
          </a:xfrm>
          <a:prstGeom prst="cloudCallout">
            <a:avLst>
              <a:gd name="adj1" fmla="val -72145"/>
              <a:gd name="adj2" fmla="val -22703"/>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ts val="0"/>
              </a:spcBef>
              <a:spcAft>
                <a:spcPct val="0"/>
              </a:spcAft>
              <a:buClrTx/>
              <a:buSzTx/>
              <a:buFontTx/>
              <a:buNone/>
              <a:tabLst/>
            </a:pPr>
            <a:r>
              <a:rPr kumimoji="0" lang="da-DK"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      Det ender galt, hvis vi bliver </a:t>
            </a:r>
          </a:p>
          <a:p>
            <a:pPr marL="801688" marR="0" indent="-801688" algn="ctr" defTabSz="914400" rtl="0" eaLnBrk="1" fontAlgn="base" latinLnBrk="0" hangingPunct="1">
              <a:lnSpc>
                <a:spcPct val="100000"/>
              </a:lnSpc>
              <a:spcBef>
                <a:spcPts val="0"/>
              </a:spcBef>
              <a:spcAft>
                <a:spcPct val="0"/>
              </a:spcAft>
              <a:buClrTx/>
              <a:buSzTx/>
              <a:buFontTx/>
              <a:buNone/>
              <a:tabLst/>
            </a:pPr>
            <a:r>
              <a:rPr lang="da-DK" sz="1000" dirty="0">
                <a:latin typeface="Verdana" panose="020B0604030504040204" pitchFamily="34" charset="0"/>
                <a:ea typeface="Verdana" panose="020B0604030504040204" pitchFamily="34" charset="0"/>
                <a:cs typeface="Arial" pitchFamily="34" charset="0"/>
              </a:rPr>
              <a:t>ved med at arbejde </a:t>
            </a:r>
          </a:p>
          <a:p>
            <a:pPr marL="801688" marR="0" indent="-801688" algn="ctr" defTabSz="914400" rtl="0" eaLnBrk="1" fontAlgn="base" latinLnBrk="0" hangingPunct="1">
              <a:lnSpc>
                <a:spcPct val="100000"/>
              </a:lnSpc>
              <a:spcBef>
                <a:spcPts val="0"/>
              </a:spcBef>
              <a:spcAft>
                <a:spcPct val="0"/>
              </a:spcAft>
              <a:buClrTx/>
              <a:buSzTx/>
              <a:buFontTx/>
              <a:buNone/>
              <a:tabLst/>
            </a:pPr>
            <a:r>
              <a:rPr lang="da-DK" sz="1000" dirty="0">
                <a:latin typeface="Verdana" panose="020B0604030504040204" pitchFamily="34" charset="0"/>
                <a:ea typeface="Verdana" panose="020B0604030504040204" pitchFamily="34" charset="0"/>
                <a:cs typeface="Arial" pitchFamily="34" charset="0"/>
              </a:rPr>
              <a:t>på den her måde</a:t>
            </a:r>
            <a:endParaRPr kumimoji="0" lang="da-DK"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endParaRPr>
          </a:p>
        </p:txBody>
      </p:sp>
      <p:sp>
        <p:nvSpPr>
          <p:cNvPr id="6" name="Tankeboble: sky 5">
            <a:extLst>
              <a:ext uri="{FF2B5EF4-FFF2-40B4-BE49-F238E27FC236}">
                <a16:creationId xmlns:a16="http://schemas.microsoft.com/office/drawing/2014/main" id="{A4DFE61B-5834-E124-9CF9-FA0DB82A86BB}"/>
              </a:ext>
            </a:extLst>
          </p:cNvPr>
          <p:cNvSpPr/>
          <p:nvPr/>
        </p:nvSpPr>
        <p:spPr bwMode="auto">
          <a:xfrm>
            <a:off x="1729716" y="2588935"/>
            <a:ext cx="1839972" cy="765597"/>
          </a:xfrm>
          <a:prstGeom prst="cloudCallout">
            <a:avLst>
              <a:gd name="adj1" fmla="val -68909"/>
              <a:gd name="adj2" fmla="val 69316"/>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ts val="0"/>
              </a:spcBef>
              <a:spcAft>
                <a:spcPct val="0"/>
              </a:spcAft>
              <a:buClrTx/>
              <a:buSzTx/>
              <a:buFontTx/>
              <a:buNone/>
              <a:tabLst/>
            </a:pPr>
            <a:r>
              <a:rPr kumimoji="0" lang="da-DK"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      Jeg vil foreslå en</a:t>
            </a:r>
          </a:p>
          <a:p>
            <a:pPr marL="801688" marR="0" indent="-801688" algn="ctr" defTabSz="914400" rtl="0" eaLnBrk="1" fontAlgn="base" latinLnBrk="0" hangingPunct="1">
              <a:lnSpc>
                <a:spcPct val="100000"/>
              </a:lnSpc>
              <a:spcBef>
                <a:spcPts val="0"/>
              </a:spcBef>
              <a:spcAft>
                <a:spcPct val="0"/>
              </a:spcAft>
              <a:buClrTx/>
              <a:buSzTx/>
              <a:buFontTx/>
              <a:buNone/>
              <a:tabLst/>
            </a:pPr>
            <a:r>
              <a:rPr kumimoji="0" lang="da-DK"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bedre måde at udføre </a:t>
            </a:r>
          </a:p>
          <a:p>
            <a:pPr marL="801688" marR="0" indent="-801688" algn="ctr" defTabSz="914400" rtl="0" eaLnBrk="1" fontAlgn="base" latinLnBrk="0" hangingPunct="1">
              <a:lnSpc>
                <a:spcPct val="100000"/>
              </a:lnSpc>
              <a:spcBef>
                <a:spcPts val="0"/>
              </a:spcBef>
              <a:spcAft>
                <a:spcPct val="0"/>
              </a:spcAft>
              <a:buClrTx/>
              <a:buSzTx/>
              <a:buFontTx/>
              <a:buNone/>
              <a:tabLst/>
            </a:pPr>
            <a:r>
              <a:rPr lang="da-DK" sz="1000" dirty="0">
                <a:latin typeface="Verdana" panose="020B0604030504040204" pitchFamily="34" charset="0"/>
                <a:ea typeface="Verdana" panose="020B0604030504040204" pitchFamily="34" charset="0"/>
                <a:cs typeface="Arial" pitchFamily="34" charset="0"/>
              </a:rPr>
              <a:t>arbejdet på</a:t>
            </a:r>
            <a:endParaRPr kumimoji="0" lang="da-DK"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endParaRPr>
          </a:p>
        </p:txBody>
      </p:sp>
      <p:sp>
        <p:nvSpPr>
          <p:cNvPr id="7" name="Tankeboble: sky 6">
            <a:extLst>
              <a:ext uri="{FF2B5EF4-FFF2-40B4-BE49-F238E27FC236}">
                <a16:creationId xmlns:a16="http://schemas.microsoft.com/office/drawing/2014/main" id="{98E248FB-A31A-5C06-F640-246755DC0F33}"/>
              </a:ext>
            </a:extLst>
          </p:cNvPr>
          <p:cNvSpPr/>
          <p:nvPr/>
        </p:nvSpPr>
        <p:spPr bwMode="auto">
          <a:xfrm>
            <a:off x="1475656" y="4581128"/>
            <a:ext cx="2679834" cy="793666"/>
          </a:xfrm>
          <a:prstGeom prst="cloudCallout">
            <a:avLst>
              <a:gd name="adj1" fmla="val -45602"/>
              <a:gd name="adj2" fmla="val -133909"/>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ts val="0"/>
              </a:spcBef>
              <a:spcAft>
                <a:spcPct val="0"/>
              </a:spcAft>
              <a:buClrTx/>
              <a:buSzTx/>
              <a:buFontTx/>
              <a:buNone/>
              <a:tabLst/>
            </a:pPr>
            <a:r>
              <a:rPr kumimoji="0" lang="da-DK"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      Den måde vi udfører vores </a:t>
            </a:r>
          </a:p>
          <a:p>
            <a:pPr marL="801688" marR="0" indent="-801688" algn="ctr" defTabSz="914400" rtl="0" eaLnBrk="1" fontAlgn="base" latinLnBrk="0" hangingPunct="1">
              <a:lnSpc>
                <a:spcPct val="100000"/>
              </a:lnSpc>
              <a:spcBef>
                <a:spcPts val="0"/>
              </a:spcBef>
              <a:spcAft>
                <a:spcPct val="0"/>
              </a:spcAft>
              <a:buClrTx/>
              <a:buSzTx/>
              <a:buFontTx/>
              <a:buNone/>
              <a:tabLst/>
            </a:pPr>
            <a:r>
              <a:rPr lang="da-DK" sz="1000" dirty="0">
                <a:latin typeface="Verdana" panose="020B0604030504040204" pitchFamily="34" charset="0"/>
                <a:ea typeface="Verdana" panose="020B0604030504040204" pitchFamily="34" charset="0"/>
                <a:cs typeface="Arial" pitchFamily="34" charset="0"/>
              </a:rPr>
              <a:t>Arbejde på er smart, effektiv </a:t>
            </a:r>
          </a:p>
          <a:p>
            <a:pPr marL="801688" marR="0" indent="-801688" algn="ctr" defTabSz="914400" rtl="0" eaLnBrk="1" fontAlgn="base" latinLnBrk="0" hangingPunct="1">
              <a:lnSpc>
                <a:spcPct val="100000"/>
              </a:lnSpc>
              <a:spcBef>
                <a:spcPts val="0"/>
              </a:spcBef>
              <a:spcAft>
                <a:spcPct val="0"/>
              </a:spcAft>
              <a:buClrTx/>
              <a:buSzTx/>
              <a:buFontTx/>
              <a:buNone/>
              <a:tabLst/>
            </a:pPr>
            <a:r>
              <a:rPr lang="da-DK" sz="1000" dirty="0">
                <a:latin typeface="Verdana" panose="020B0604030504040204" pitchFamily="34" charset="0"/>
                <a:ea typeface="Verdana" panose="020B0604030504040204" pitchFamily="34" charset="0"/>
                <a:cs typeface="Arial" pitchFamily="34" charset="0"/>
              </a:rPr>
              <a:t>og skånsom – det må vi </a:t>
            </a:r>
          </a:p>
          <a:p>
            <a:pPr marL="801688" marR="0" indent="-801688" algn="ctr" defTabSz="914400" rtl="0" eaLnBrk="1" fontAlgn="base" latinLnBrk="0" hangingPunct="1">
              <a:lnSpc>
                <a:spcPct val="100000"/>
              </a:lnSpc>
              <a:spcBef>
                <a:spcPts val="0"/>
              </a:spcBef>
              <a:spcAft>
                <a:spcPct val="0"/>
              </a:spcAft>
              <a:buClrTx/>
              <a:buSzTx/>
              <a:buFontTx/>
              <a:buNone/>
              <a:tabLst/>
            </a:pPr>
            <a:r>
              <a:rPr lang="da-DK" sz="1000" dirty="0">
                <a:latin typeface="Verdana" panose="020B0604030504040204" pitchFamily="34" charset="0"/>
                <a:ea typeface="Verdana" panose="020B0604030504040204" pitchFamily="34" charset="0"/>
                <a:cs typeface="Arial" pitchFamily="34" charset="0"/>
              </a:rPr>
              <a:t>fortælle om til andre</a:t>
            </a:r>
            <a:endParaRPr kumimoji="0" lang="da-DK"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endParaRPr>
          </a:p>
        </p:txBody>
      </p:sp>
      <p:sp>
        <p:nvSpPr>
          <p:cNvPr id="8" name="Tekstfelt 7">
            <a:extLst>
              <a:ext uri="{FF2B5EF4-FFF2-40B4-BE49-F238E27FC236}">
                <a16:creationId xmlns:a16="http://schemas.microsoft.com/office/drawing/2014/main" id="{5A4DC6B4-C72E-3942-0EEC-D5376A473BF0}"/>
              </a:ext>
            </a:extLst>
          </p:cNvPr>
          <p:cNvSpPr txBox="1"/>
          <p:nvPr/>
        </p:nvSpPr>
        <p:spPr>
          <a:xfrm>
            <a:off x="-227110" y="4337834"/>
            <a:ext cx="2376264" cy="461665"/>
          </a:xfrm>
          <a:prstGeom prst="rect">
            <a:avLst/>
          </a:prstGeom>
          <a:noFill/>
        </p:spPr>
        <p:txBody>
          <a:bodyPr wrap="square" rtlCol="0">
            <a:spAutoFit/>
          </a:bodyPr>
          <a:lstStyle/>
          <a:p>
            <a:r>
              <a:rPr lang="da-DK" sz="1200" dirty="0">
                <a:latin typeface="Verdana" panose="020B0604030504040204" pitchFamily="34" charset="0"/>
                <a:ea typeface="Verdana" panose="020B0604030504040204" pitchFamily="34" charset="0"/>
              </a:rPr>
              <a:t>Medarbejdere som medskabere</a:t>
            </a:r>
          </a:p>
        </p:txBody>
      </p:sp>
      <p:sp>
        <p:nvSpPr>
          <p:cNvPr id="9" name="Taleboble: oval 8">
            <a:extLst>
              <a:ext uri="{FF2B5EF4-FFF2-40B4-BE49-F238E27FC236}">
                <a16:creationId xmlns:a16="http://schemas.microsoft.com/office/drawing/2014/main" id="{0BC2FF13-34FD-D81B-7187-138B25BF5F72}"/>
              </a:ext>
            </a:extLst>
          </p:cNvPr>
          <p:cNvSpPr/>
          <p:nvPr/>
        </p:nvSpPr>
        <p:spPr bwMode="auto">
          <a:xfrm>
            <a:off x="4707992" y="2382394"/>
            <a:ext cx="2383346" cy="773161"/>
          </a:xfrm>
          <a:prstGeom prst="wedgeEllipseCallout">
            <a:avLst>
              <a:gd name="adj1" fmla="val -40960"/>
              <a:gd name="adj2" fmla="val 65741"/>
            </a:avLst>
          </a:prstGeom>
          <a:solidFill>
            <a:srgbClr val="CCCCCC"/>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ts val="0"/>
              </a:spcBef>
              <a:spcAft>
                <a:spcPct val="0"/>
              </a:spcAft>
              <a:buClrTx/>
              <a:buSzTx/>
              <a:buFontTx/>
              <a:buNone/>
              <a:tabLst/>
            </a:pPr>
            <a:endParaRPr kumimoji="0" lang="da-DK"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endParaRPr>
          </a:p>
          <a:p>
            <a:pPr marL="801688" marR="0" indent="-801688" algn="ctr" defTabSz="914400" rtl="0" eaLnBrk="1" fontAlgn="base" latinLnBrk="0" hangingPunct="1">
              <a:lnSpc>
                <a:spcPct val="100000"/>
              </a:lnSpc>
              <a:spcBef>
                <a:spcPts val="0"/>
              </a:spcBef>
              <a:spcAft>
                <a:spcPct val="0"/>
              </a:spcAft>
              <a:buClrTx/>
              <a:buSzTx/>
              <a:buFontTx/>
              <a:buNone/>
              <a:tabLst/>
            </a:pPr>
            <a:r>
              <a:rPr kumimoji="0" lang="da-DK"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Arbejdsmiljørepræsentant</a:t>
            </a:r>
          </a:p>
          <a:p>
            <a:pPr marL="801688" marR="0" indent="-801688" algn="ctr" defTabSz="914400" rtl="0" eaLnBrk="1" fontAlgn="base" latinLnBrk="0" hangingPunct="1">
              <a:lnSpc>
                <a:spcPct val="100000"/>
              </a:lnSpc>
              <a:spcBef>
                <a:spcPts val="0"/>
              </a:spcBef>
              <a:spcAft>
                <a:spcPct val="0"/>
              </a:spcAft>
              <a:buClrTx/>
              <a:buSzTx/>
              <a:buFontTx/>
              <a:buNone/>
              <a:tabLst/>
            </a:pPr>
            <a:r>
              <a:rPr lang="da-DK" sz="1000" dirty="0">
                <a:latin typeface="Verdana" panose="020B0604030504040204" pitchFamily="34" charset="0"/>
                <a:ea typeface="Verdana" panose="020B0604030504040204" pitchFamily="34" charset="0"/>
                <a:cs typeface="Arial" pitchFamily="34" charset="0"/>
              </a:rPr>
              <a:t>tillidsrepræsentant</a:t>
            </a:r>
            <a:endParaRPr kumimoji="0" lang="da-DK"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endParaRPr>
          </a:p>
          <a:p>
            <a:pPr marL="801688" marR="0" indent="-801688" algn="ctr" defTabSz="914400" rtl="0" eaLnBrk="1" fontAlgn="base" latinLnBrk="0" hangingPunct="1">
              <a:lnSpc>
                <a:spcPct val="100000"/>
              </a:lnSpc>
              <a:spcBef>
                <a:spcPts val="0"/>
              </a:spcBef>
              <a:spcAft>
                <a:spcPct val="0"/>
              </a:spcAft>
              <a:buClrTx/>
              <a:buSzTx/>
              <a:buFontTx/>
              <a:buNone/>
              <a:tabLst/>
            </a:pPr>
            <a:r>
              <a:rPr lang="da-DK" sz="1000" dirty="0">
                <a:latin typeface="Verdana" panose="020B0604030504040204" pitchFamily="34" charset="0"/>
                <a:ea typeface="Verdana" panose="020B0604030504040204" pitchFamily="34" charset="0"/>
                <a:cs typeface="Arial" pitchFamily="34" charset="0"/>
              </a:rPr>
              <a:t>medarbejderrepræsentant</a:t>
            </a:r>
          </a:p>
          <a:p>
            <a:pPr marL="801688" marR="0" indent="-801688" algn="ctr" defTabSz="914400" rtl="0" eaLnBrk="1" fontAlgn="base" latinLnBrk="0" hangingPunct="1">
              <a:lnSpc>
                <a:spcPct val="100000"/>
              </a:lnSpc>
              <a:spcBef>
                <a:spcPts val="0"/>
              </a:spcBef>
              <a:spcAft>
                <a:spcPct val="0"/>
              </a:spcAft>
              <a:buClrTx/>
              <a:buSzTx/>
              <a:buFontTx/>
              <a:buNone/>
              <a:tabLst/>
            </a:pPr>
            <a:r>
              <a:rPr kumimoji="0" lang="da-DK"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hvor er i?</a:t>
            </a:r>
          </a:p>
        </p:txBody>
      </p:sp>
      <p:pic>
        <p:nvPicPr>
          <p:cNvPr id="10" name="Pladsholder til indhold 7" descr="Møde med massiv udfyldning">
            <a:extLst>
              <a:ext uri="{FF2B5EF4-FFF2-40B4-BE49-F238E27FC236}">
                <a16:creationId xmlns:a16="http://schemas.microsoft.com/office/drawing/2014/main" id="{F77E8AAF-AF42-01F7-F649-9021FD5C42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bwMode="auto">
          <a:xfrm>
            <a:off x="7198854" y="4344006"/>
            <a:ext cx="1711743" cy="1711743"/>
          </a:xfrm>
          <a:prstGeom prst="rect">
            <a:avLst/>
          </a:prstGeom>
          <a:noFill/>
          <a:ln w="9525">
            <a:noFill/>
            <a:miter lim="800000"/>
            <a:headEnd/>
            <a:tailEnd/>
          </a:ln>
          <a:effectLst/>
        </p:spPr>
      </p:pic>
      <p:pic>
        <p:nvPicPr>
          <p:cNvPr id="11" name="Pladsholder til indhold 26" descr="Gruppesucces med massiv udfyldning">
            <a:extLst>
              <a:ext uri="{FF2B5EF4-FFF2-40B4-BE49-F238E27FC236}">
                <a16:creationId xmlns:a16="http://schemas.microsoft.com/office/drawing/2014/main" id="{1CA14DE4-33C8-8C9F-788F-EECCE0ACF62F}"/>
              </a:ext>
            </a:extLst>
          </p:cNvPr>
          <p:cNvPicPr>
            <a:picLocks noChangeAspect="1"/>
          </p:cNvPicPr>
          <p:nvPr/>
        </p:nvPicPr>
        <p:blipFill>
          <a:blip r:embed="rId6">
            <a:extLst>
              <a:ext uri="{96DAC541-7B7A-43D3-8B79-37D633B846F1}">
                <asvg:svgBlip xmlns:asvg="http://schemas.microsoft.com/office/drawing/2016/SVG/main" r:embed="rId7"/>
              </a:ext>
            </a:extLst>
          </a:blip>
          <a:srcRect l="28272"/>
          <a:stretch/>
        </p:blipFill>
        <p:spPr>
          <a:xfrm>
            <a:off x="5891030" y="3432359"/>
            <a:ext cx="1307822" cy="1823294"/>
          </a:xfrm>
          <a:prstGeom prst="rect">
            <a:avLst/>
          </a:prstGeom>
        </p:spPr>
      </p:pic>
      <p:pic>
        <p:nvPicPr>
          <p:cNvPr id="12" name="Pladsholder til indhold 5" descr="Gruppebrainstorm med massiv udfyldning">
            <a:extLst>
              <a:ext uri="{FF2B5EF4-FFF2-40B4-BE49-F238E27FC236}">
                <a16:creationId xmlns:a16="http://schemas.microsoft.com/office/drawing/2014/main" id="{5A170DEE-C9D1-0D02-4C46-C6B6034EB48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bwMode="auto">
          <a:xfrm>
            <a:off x="328313" y="3105075"/>
            <a:ext cx="1372836" cy="1372836"/>
          </a:xfrm>
          <a:prstGeom prst="rect">
            <a:avLst/>
          </a:prstGeom>
          <a:noFill/>
          <a:ln w="9525">
            <a:noFill/>
            <a:miter lim="800000"/>
            <a:headEnd/>
            <a:tailEnd/>
          </a:ln>
          <a:effectLst/>
        </p:spPr>
      </p:pic>
      <p:sp>
        <p:nvSpPr>
          <p:cNvPr id="13" name="Taleboble: oval 12">
            <a:extLst>
              <a:ext uri="{FF2B5EF4-FFF2-40B4-BE49-F238E27FC236}">
                <a16:creationId xmlns:a16="http://schemas.microsoft.com/office/drawing/2014/main" id="{EFD0C604-0FBD-BA7E-C554-FC0CDEFD3904}"/>
              </a:ext>
            </a:extLst>
          </p:cNvPr>
          <p:cNvSpPr/>
          <p:nvPr/>
        </p:nvSpPr>
        <p:spPr bwMode="auto">
          <a:xfrm>
            <a:off x="6952896" y="3294041"/>
            <a:ext cx="965804" cy="405348"/>
          </a:xfrm>
          <a:prstGeom prst="wedgeEllipseCallout">
            <a:avLst>
              <a:gd name="adj1" fmla="val -49263"/>
              <a:gd name="adj2" fmla="val 44590"/>
            </a:avLst>
          </a:prstGeom>
          <a:solidFill>
            <a:srgbClr val="CCCCCC"/>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ts val="0"/>
              </a:spcBef>
              <a:spcAft>
                <a:spcPct val="0"/>
              </a:spcAft>
              <a:buClrTx/>
              <a:buSzTx/>
              <a:buFontTx/>
              <a:buNone/>
              <a:tabLst/>
            </a:pPr>
            <a:r>
              <a:rPr kumimoji="0" lang="da-DK"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Her er vi!</a:t>
            </a:r>
          </a:p>
        </p:txBody>
      </p:sp>
      <p:sp>
        <p:nvSpPr>
          <p:cNvPr id="14" name="Taleboble: oval 13">
            <a:extLst>
              <a:ext uri="{FF2B5EF4-FFF2-40B4-BE49-F238E27FC236}">
                <a16:creationId xmlns:a16="http://schemas.microsoft.com/office/drawing/2014/main" id="{82525F94-0DBD-F61B-FD78-A324CBF54933}"/>
              </a:ext>
            </a:extLst>
          </p:cNvPr>
          <p:cNvSpPr/>
          <p:nvPr/>
        </p:nvSpPr>
        <p:spPr bwMode="auto">
          <a:xfrm>
            <a:off x="7536365" y="3932418"/>
            <a:ext cx="1036719" cy="495676"/>
          </a:xfrm>
          <a:prstGeom prst="wedgeEllipseCallout">
            <a:avLst>
              <a:gd name="adj1" fmla="val -29448"/>
              <a:gd name="adj2" fmla="val 89717"/>
            </a:avLst>
          </a:prstGeom>
          <a:solidFill>
            <a:srgbClr val="CCCCCC"/>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ts val="0"/>
              </a:spcBef>
              <a:spcAft>
                <a:spcPct val="0"/>
              </a:spcAft>
              <a:buClrTx/>
              <a:buSzTx/>
              <a:buFontTx/>
              <a:buNone/>
              <a:tabLst/>
            </a:pPr>
            <a:r>
              <a:rPr kumimoji="0" lang="da-DK"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TAK!</a:t>
            </a:r>
          </a:p>
        </p:txBody>
      </p:sp>
      <p:sp>
        <p:nvSpPr>
          <p:cNvPr id="15" name="Tekstfelt 14">
            <a:extLst>
              <a:ext uri="{FF2B5EF4-FFF2-40B4-BE49-F238E27FC236}">
                <a16:creationId xmlns:a16="http://schemas.microsoft.com/office/drawing/2014/main" id="{C2FEB18F-DF9B-9499-780E-8700AA214669}"/>
              </a:ext>
            </a:extLst>
          </p:cNvPr>
          <p:cNvSpPr txBox="1"/>
          <p:nvPr/>
        </p:nvSpPr>
        <p:spPr>
          <a:xfrm>
            <a:off x="7572742" y="5701119"/>
            <a:ext cx="963963" cy="276999"/>
          </a:xfrm>
          <a:prstGeom prst="rect">
            <a:avLst/>
          </a:prstGeom>
          <a:noFill/>
        </p:spPr>
        <p:txBody>
          <a:bodyPr wrap="square" rtlCol="0">
            <a:spAutoFit/>
          </a:bodyPr>
          <a:lstStyle/>
          <a:p>
            <a:r>
              <a:rPr lang="da-DK" sz="1200" dirty="0">
                <a:latin typeface="Verdana" panose="020B0604030504040204" pitchFamily="34" charset="0"/>
                <a:ea typeface="Verdana" panose="020B0604030504040204" pitchFamily="34" charset="0"/>
              </a:rPr>
              <a:t>Ledelsen</a:t>
            </a:r>
          </a:p>
        </p:txBody>
      </p:sp>
    </p:spTree>
    <p:extLst>
      <p:ext uri="{BB962C8B-B14F-4D97-AF65-F5344CB8AC3E}">
        <p14:creationId xmlns:p14="http://schemas.microsoft.com/office/powerpoint/2010/main" val="53830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P spid="13" grpId="0" animBg="1"/>
      <p:bldP spid="14"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p:cNvSpPr>
            <a:spLocks noGrp="1"/>
          </p:cNvSpPr>
          <p:nvPr>
            <p:ph sz="quarter" idx="10"/>
          </p:nvPr>
        </p:nvSpPr>
        <p:spPr/>
        <p:txBody>
          <a:bodyPr/>
          <a:lstStyle/>
          <a:p>
            <a:r>
              <a:rPr lang="da-DK" sz="2400" dirty="0">
                <a:solidFill>
                  <a:schemeClr val="bg1"/>
                </a:solidFill>
              </a:rPr>
              <a:t>Indflydelseshjulet</a:t>
            </a:r>
          </a:p>
        </p:txBody>
      </p:sp>
      <p:pic>
        <p:nvPicPr>
          <p:cNvPr id="3" name="Billede 2"/>
          <p:cNvPicPr>
            <a:picLocks noChangeAspect="1"/>
          </p:cNvPicPr>
          <p:nvPr/>
        </p:nvPicPr>
        <p:blipFill>
          <a:blip r:embed="rId2"/>
          <a:stretch>
            <a:fillRect/>
          </a:stretch>
        </p:blipFill>
        <p:spPr>
          <a:xfrm>
            <a:off x="35496" y="1484784"/>
            <a:ext cx="3781039" cy="4104456"/>
          </a:xfrm>
          <a:prstGeom prst="rect">
            <a:avLst/>
          </a:prstGeom>
        </p:spPr>
      </p:pic>
      <p:sp>
        <p:nvSpPr>
          <p:cNvPr id="6" name="Rektangel 5"/>
          <p:cNvSpPr/>
          <p:nvPr/>
        </p:nvSpPr>
        <p:spPr>
          <a:xfrm>
            <a:off x="3635896" y="1895807"/>
            <a:ext cx="5076564" cy="1686616"/>
          </a:xfrm>
          <a:prstGeom prst="rect">
            <a:avLst/>
          </a:prstGeom>
        </p:spPr>
        <p:txBody>
          <a:bodyPr wrap="square">
            <a:spAutoFit/>
          </a:bodyPr>
          <a:lstStyle/>
          <a:p>
            <a:pPr algn="l"/>
            <a:r>
              <a:rPr lang="da-DK" dirty="0">
                <a:solidFill>
                  <a:srgbClr val="1E1E1E"/>
                </a:solidFill>
                <a:latin typeface="+mn-lt"/>
                <a:cs typeface="Arial" panose="020B0604020202020204" pitchFamily="34" charset="0"/>
              </a:rPr>
              <a:t>Print hjulet - gerne i en stor version. Skriv de ting, LMU har haft indflydelse på, på hver sin post-it, og placer dem på hjulet alt efter, hvor meget indflydelse medarbejderne har haft.</a:t>
            </a:r>
          </a:p>
          <a:p>
            <a:pPr algn="l"/>
            <a:endParaRPr lang="da-DK" dirty="0">
              <a:solidFill>
                <a:srgbClr val="1E1E1E"/>
              </a:solidFill>
              <a:latin typeface="+mn-lt"/>
              <a:cs typeface="Arial" panose="020B0604020202020204" pitchFamily="34" charset="0"/>
            </a:endParaRPr>
          </a:p>
          <a:p>
            <a:pPr algn="l"/>
            <a:r>
              <a:rPr lang="da-DK" dirty="0">
                <a:solidFill>
                  <a:srgbClr val="1E1E1E"/>
                </a:solidFill>
                <a:latin typeface="+mn-lt"/>
                <a:cs typeface="Arial" panose="020B0604020202020204" pitchFamily="34" charset="0"/>
              </a:rPr>
              <a:t>Her anvendes eksemplernes kraft. Det kan skabe større forståelse for værdien, processer og opgaver i LMU, og øge  medarbejdernes aktivitetsniveau ift. LMU.</a:t>
            </a:r>
          </a:p>
        </p:txBody>
      </p:sp>
      <p:sp>
        <p:nvSpPr>
          <p:cNvPr id="7" name="Rektangel 6"/>
          <p:cNvSpPr/>
          <p:nvPr/>
        </p:nvSpPr>
        <p:spPr>
          <a:xfrm>
            <a:off x="413148" y="5752883"/>
            <a:ext cx="6247084" cy="824841"/>
          </a:xfrm>
          <a:prstGeom prst="rect">
            <a:avLst/>
          </a:prstGeom>
          <a:solidFill>
            <a:srgbClr val="A5BED4"/>
          </a:solidFill>
        </p:spPr>
        <p:txBody>
          <a:bodyPr wrap="square">
            <a:spAutoFit/>
          </a:bodyPr>
          <a:lstStyle/>
          <a:p>
            <a:pPr algn="l"/>
            <a:r>
              <a:rPr lang="da-DK" dirty="0">
                <a:solidFill>
                  <a:srgbClr val="1E1E1E"/>
                </a:solidFill>
                <a:latin typeface="+mn-lt"/>
                <a:cs typeface="Arial" panose="020B0604020202020204" pitchFamily="34" charset="0"/>
              </a:rPr>
              <a:t>Inderst = mest indflydelse (medbestemmelse)</a:t>
            </a:r>
          </a:p>
          <a:p>
            <a:pPr algn="l"/>
            <a:r>
              <a:rPr lang="da-DK" dirty="0">
                <a:solidFill>
                  <a:srgbClr val="1E1E1E"/>
                </a:solidFill>
                <a:latin typeface="+mn-lt"/>
                <a:cs typeface="Arial" panose="020B0604020202020204" pitchFamily="34" charset="0"/>
              </a:rPr>
              <a:t>Midt = drøftelsessager (medindflydelse)</a:t>
            </a:r>
          </a:p>
          <a:p>
            <a:pPr algn="l"/>
            <a:r>
              <a:rPr lang="da-DK" dirty="0">
                <a:solidFill>
                  <a:srgbClr val="1E1E1E"/>
                </a:solidFill>
                <a:latin typeface="+mn-lt"/>
                <a:cs typeface="Arial" panose="020B0604020202020204" pitchFamily="34" charset="0"/>
              </a:rPr>
              <a:t>Yderst = informationssager (medindflydelse </a:t>
            </a:r>
            <a:r>
              <a:rPr lang="da-DK" dirty="0" err="1">
                <a:solidFill>
                  <a:srgbClr val="1E1E1E"/>
                </a:solidFill>
                <a:latin typeface="+mn-lt"/>
                <a:cs typeface="Arial" panose="020B0604020202020204" pitchFamily="34" charset="0"/>
              </a:rPr>
              <a:t>ifa</a:t>
            </a:r>
            <a:r>
              <a:rPr lang="da-DK" dirty="0">
                <a:solidFill>
                  <a:srgbClr val="1E1E1E"/>
                </a:solidFill>
                <a:latin typeface="+mn-lt"/>
                <a:cs typeface="Arial" panose="020B0604020202020204" pitchFamily="34" charset="0"/>
              </a:rPr>
              <a:t>. udmøntning af informationen)</a:t>
            </a:r>
            <a:endParaRPr lang="da-DK" dirty="0">
              <a:latin typeface="+mn-lt"/>
              <a:cs typeface="Arial" panose="020B0604020202020204" pitchFamily="34" charset="0"/>
            </a:endParaRPr>
          </a:p>
        </p:txBody>
      </p:sp>
      <p:sp>
        <p:nvSpPr>
          <p:cNvPr id="8" name="Rektangel 7"/>
          <p:cNvSpPr/>
          <p:nvPr/>
        </p:nvSpPr>
        <p:spPr>
          <a:xfrm>
            <a:off x="8100392" y="6355443"/>
            <a:ext cx="890575" cy="246221"/>
          </a:xfrm>
          <a:prstGeom prst="rect">
            <a:avLst/>
          </a:prstGeom>
        </p:spPr>
        <p:txBody>
          <a:bodyPr wrap="square">
            <a:spAutoFit/>
          </a:bodyPr>
          <a:lstStyle/>
          <a:p>
            <a:r>
              <a:rPr lang="da-DK" sz="1000" dirty="0">
                <a:latin typeface="+mn-lt"/>
                <a:hlinkClick r:id="rId3"/>
              </a:rPr>
              <a:t>Kilde til print</a:t>
            </a:r>
            <a:endParaRPr lang="da-DK" sz="1000" dirty="0">
              <a:latin typeface="+mn-lt"/>
            </a:endParaRPr>
          </a:p>
        </p:txBody>
      </p:sp>
    </p:spTree>
    <p:extLst>
      <p:ext uri="{BB962C8B-B14F-4D97-AF65-F5344CB8AC3E}">
        <p14:creationId xmlns:p14="http://schemas.microsoft.com/office/powerpoint/2010/main" val="1535186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2"/>
          <p:cNvSpPr>
            <a:spLocks noGrp="1"/>
          </p:cNvSpPr>
          <p:nvPr>
            <p:ph sz="quarter" idx="10"/>
          </p:nvPr>
        </p:nvSpPr>
        <p:spPr>
          <a:xfrm>
            <a:off x="413148" y="549275"/>
            <a:ext cx="3618793" cy="431800"/>
          </a:xfrm>
        </p:spPr>
        <p:txBody>
          <a:bodyPr/>
          <a:lstStyle/>
          <a:p>
            <a:r>
              <a:rPr lang="da-DK" sz="2400" dirty="0">
                <a:solidFill>
                  <a:schemeClr val="bg1"/>
                </a:solidFill>
              </a:rPr>
              <a:t>Information</a:t>
            </a:r>
          </a:p>
        </p:txBody>
      </p:sp>
      <p:pic>
        <p:nvPicPr>
          <p:cNvPr id="12" name="Billede 11"/>
          <p:cNvPicPr>
            <a:picLocks noChangeAspect="1"/>
          </p:cNvPicPr>
          <p:nvPr/>
        </p:nvPicPr>
        <p:blipFill>
          <a:blip r:embed="rId2"/>
          <a:stretch>
            <a:fillRect/>
          </a:stretch>
        </p:blipFill>
        <p:spPr>
          <a:xfrm rot="605589">
            <a:off x="7624297" y="1190774"/>
            <a:ext cx="861018" cy="1216906"/>
          </a:xfrm>
          <a:prstGeom prst="rect">
            <a:avLst/>
          </a:prstGeom>
        </p:spPr>
      </p:pic>
      <p:sp>
        <p:nvSpPr>
          <p:cNvPr id="13" name="Pladsholder til indhold 2"/>
          <p:cNvSpPr>
            <a:spLocks noGrp="1"/>
          </p:cNvSpPr>
          <p:nvPr>
            <p:ph idx="1"/>
          </p:nvPr>
        </p:nvSpPr>
        <p:spPr>
          <a:xfrm>
            <a:off x="323528" y="1449942"/>
            <a:ext cx="6426714" cy="2435090"/>
          </a:xfrm>
        </p:spPr>
        <p:txBody>
          <a:bodyPr/>
          <a:lstStyle/>
          <a:p>
            <a:pPr marL="128588" indent="-128588">
              <a:buFont typeface="Arial" panose="020B0604020202020204" pitchFamily="34" charset="0"/>
              <a:buChar char="•"/>
            </a:pPr>
            <a:endParaRPr lang="da-DK" altLang="da-DK" sz="900" dirty="0">
              <a:latin typeface="Verdana" pitchFamily="34" charset="0"/>
              <a:ea typeface="Verdana" panose="020B0604030504040204" pitchFamily="34" charset="0"/>
              <a:cs typeface="Verdana" panose="020B0604030504040204" pitchFamily="34" charset="0"/>
            </a:endParaRPr>
          </a:p>
          <a:p>
            <a:pPr marL="214313" indent="-214313">
              <a:buFont typeface="Arial" panose="020B0604020202020204" pitchFamily="34" charset="0"/>
              <a:buChar char="•"/>
            </a:pPr>
            <a:r>
              <a:rPr lang="da-DK" altLang="da-DK" sz="1500" dirty="0">
                <a:ea typeface="Verdana" panose="020B0604030504040204" pitchFamily="34" charset="0"/>
                <a:cs typeface="Verdana" panose="020B0604030504040204" pitchFamily="34" charset="0"/>
              </a:rPr>
              <a:t>Grundlaget for </a:t>
            </a:r>
            <a:r>
              <a:rPr lang="da-DK" altLang="da-DK" sz="1500" dirty="0" err="1">
                <a:solidFill>
                  <a:schemeClr val="accent1">
                    <a:lumMod val="75000"/>
                  </a:schemeClr>
                </a:solidFill>
                <a:ea typeface="Verdana" panose="020B0604030504040204" pitchFamily="34" charset="0"/>
                <a:cs typeface="Verdana" panose="020B0604030504040204" pitchFamily="34" charset="0"/>
              </a:rPr>
              <a:t>MED-indflydelse</a:t>
            </a:r>
            <a:r>
              <a:rPr lang="da-DK" altLang="da-DK" sz="1500" dirty="0">
                <a:ea typeface="Verdana" panose="020B0604030504040204" pitchFamily="34" charset="0"/>
                <a:cs typeface="Verdana" panose="020B0604030504040204" pitchFamily="34" charset="0"/>
              </a:rPr>
              <a:t> er, at der er gensidig informationspligt på alle niveauer. </a:t>
            </a:r>
          </a:p>
          <a:p>
            <a:endParaRPr lang="da-DK" altLang="da-DK" sz="1500" dirty="0">
              <a:ea typeface="Verdana" panose="020B0604030504040204" pitchFamily="34" charset="0"/>
              <a:cs typeface="Verdana" panose="020B0604030504040204" pitchFamily="34" charset="0"/>
            </a:endParaRPr>
          </a:p>
          <a:p>
            <a:pPr marL="214313" indent="-214313">
              <a:buFont typeface="Arial" panose="020B0604020202020204" pitchFamily="34" charset="0"/>
              <a:buChar char="•"/>
            </a:pPr>
            <a:r>
              <a:rPr lang="da-DK" sz="1500" dirty="0">
                <a:ea typeface="Verdana" panose="020B0604030504040204" pitchFamily="34" charset="0"/>
                <a:cs typeface="Verdana" panose="020B0604030504040204" pitchFamily="34" charset="0"/>
              </a:rPr>
              <a:t>Det betyder, at både ledelses- og medarbejderrepræsentanter har pligt til at informere hinanden om spørgsmål, der vedrører arbejdsforholdene.</a:t>
            </a:r>
          </a:p>
          <a:p>
            <a:pPr marL="214313" indent="-214313">
              <a:buFont typeface="Arial" panose="020B0604020202020204" pitchFamily="34" charset="0"/>
              <a:buChar char="•"/>
            </a:pPr>
            <a:endParaRPr lang="da-DK" sz="1500" dirty="0">
              <a:ea typeface="Verdana" panose="020B0604030504040204" pitchFamily="34" charset="0"/>
              <a:cs typeface="Verdana" panose="020B0604030504040204" pitchFamily="34" charset="0"/>
            </a:endParaRPr>
          </a:p>
          <a:p>
            <a:pPr marL="214313" indent="-214313">
              <a:buFont typeface="Arial" panose="020B0604020202020204" pitchFamily="34" charset="0"/>
              <a:buChar char="•"/>
            </a:pPr>
            <a:r>
              <a:rPr lang="da-DK" altLang="da-DK" sz="1500" dirty="0">
                <a:ea typeface="Verdana" panose="020B0604030504040204" pitchFamily="34" charset="0"/>
                <a:cs typeface="Verdana" panose="020B0604030504040204" pitchFamily="34" charset="0"/>
              </a:rPr>
              <a:t>Alle forhold, som er omfattet af informationspligten, skal tages op til drøftelse, hvis én af parterne ønsker det. MED-rammeaftalen.</a:t>
            </a:r>
            <a:endParaRPr lang="da-DK" altLang="da-DK" dirty="0">
              <a:latin typeface="Verdana" panose="020B0604030504040204" pitchFamily="34" charset="0"/>
              <a:ea typeface="Verdana" panose="020B0604030504040204" pitchFamily="34" charset="0"/>
            </a:endParaRPr>
          </a:p>
        </p:txBody>
      </p:sp>
      <p:sp>
        <p:nvSpPr>
          <p:cNvPr id="14" name="Rektangel 13"/>
          <p:cNvSpPr/>
          <p:nvPr/>
        </p:nvSpPr>
        <p:spPr>
          <a:xfrm>
            <a:off x="227361" y="3885032"/>
            <a:ext cx="8352928" cy="1902059"/>
          </a:xfrm>
          <a:prstGeom prst="rect">
            <a:avLst/>
          </a:prstGeom>
        </p:spPr>
        <p:txBody>
          <a:bodyPr wrap="square">
            <a:spAutoFit/>
          </a:bodyPr>
          <a:lstStyle/>
          <a:p>
            <a:pPr algn="l"/>
            <a:r>
              <a:rPr lang="da-DK" sz="1500" dirty="0">
                <a:latin typeface="Arial" panose="020B0604020202020204" pitchFamily="34" charset="0"/>
                <a:cs typeface="Arial" panose="020B0604020202020204" pitchFamily="34" charset="0"/>
              </a:rPr>
              <a:t>Hvornår er der en forpligtelse til at sætte en sag på til ”information” i MED-udvalget?</a:t>
            </a:r>
          </a:p>
          <a:p>
            <a:pPr algn="l"/>
            <a:endParaRPr lang="da-DK" sz="800" dirty="0">
              <a:latin typeface="Arial" panose="020B0604020202020204" pitchFamily="34" charset="0"/>
              <a:cs typeface="Arial" panose="020B0604020202020204" pitchFamily="34" charset="0"/>
            </a:endParaRPr>
          </a:p>
          <a:p>
            <a:pPr algn="l"/>
            <a:r>
              <a:rPr lang="da-DK" sz="1500" dirty="0">
                <a:latin typeface="Arial" panose="020B0604020202020204" pitchFamily="34" charset="0"/>
                <a:cs typeface="Arial" panose="020B0604020202020204" pitchFamily="34" charset="0"/>
              </a:rPr>
              <a:t>Det er der i alle sager af betydning </a:t>
            </a:r>
            <a:r>
              <a:rPr lang="da-DK" altLang="da-DK" sz="1500" dirty="0">
                <a:latin typeface="Arial" panose="020B0604020202020204" pitchFamily="34" charset="0"/>
                <a:ea typeface="ＭＳ Ｐゴシック" pitchFamily="34" charset="-128"/>
                <a:cs typeface="Arial" panose="020B0604020202020204" pitchFamily="34" charset="0"/>
              </a:rPr>
              <a:t>inden for det ansvars- og kompetenceområde, som ledelsen har med hensyn til: </a:t>
            </a:r>
            <a:endParaRPr lang="da-DK" sz="1500" dirty="0">
              <a:latin typeface="Arial" panose="020B0604020202020204" pitchFamily="34" charset="0"/>
              <a:cs typeface="Arial" panose="020B0604020202020204" pitchFamily="34" charset="0"/>
            </a:endParaRPr>
          </a:p>
          <a:p>
            <a:pPr marL="2543175" lvl="5" indent="-257175">
              <a:buFont typeface="Arial" panose="020B0604020202020204" pitchFamily="34" charset="0"/>
              <a:buChar char="•"/>
            </a:pPr>
            <a:r>
              <a:rPr lang="da-DK" sz="1500" dirty="0">
                <a:latin typeface="Arial" panose="020B0604020202020204" pitchFamily="34" charset="0"/>
                <a:cs typeface="Arial" panose="020B0604020202020204" pitchFamily="34" charset="0"/>
              </a:rPr>
              <a:t>Arbejdsforhold </a:t>
            </a:r>
          </a:p>
          <a:p>
            <a:pPr marL="2543175" lvl="5" indent="-257175">
              <a:buFont typeface="Arial" panose="020B0604020202020204" pitchFamily="34" charset="0"/>
              <a:buChar char="•"/>
            </a:pPr>
            <a:r>
              <a:rPr lang="da-DK" sz="1500" dirty="0">
                <a:latin typeface="Arial" panose="020B0604020202020204" pitchFamily="34" charset="0"/>
                <a:cs typeface="Arial" panose="020B0604020202020204" pitchFamily="34" charset="0"/>
              </a:rPr>
              <a:t>Personaleforhold </a:t>
            </a:r>
          </a:p>
          <a:p>
            <a:pPr marL="2543175" lvl="5" indent="-257175">
              <a:buFont typeface="Arial" panose="020B0604020202020204" pitchFamily="34" charset="0"/>
              <a:buChar char="•"/>
            </a:pPr>
            <a:r>
              <a:rPr lang="da-DK" sz="1500" dirty="0">
                <a:latin typeface="Arial" panose="020B0604020202020204" pitchFamily="34" charset="0"/>
                <a:cs typeface="Arial" panose="020B0604020202020204" pitchFamily="34" charset="0"/>
              </a:rPr>
              <a:t>Samarbejdsforhold </a:t>
            </a:r>
          </a:p>
          <a:p>
            <a:pPr marL="2543175" lvl="5" indent="-257175">
              <a:buFont typeface="Arial" panose="020B0604020202020204" pitchFamily="34" charset="0"/>
              <a:buChar char="•"/>
            </a:pPr>
            <a:r>
              <a:rPr lang="da-DK" sz="1500" dirty="0">
                <a:latin typeface="Arial" panose="020B0604020202020204" pitchFamily="34" charset="0"/>
                <a:cs typeface="Arial" panose="020B0604020202020204" pitchFamily="34" charset="0"/>
              </a:rPr>
              <a:t>Arbejdsmiljøforhold </a:t>
            </a:r>
          </a:p>
        </p:txBody>
      </p:sp>
      <p:sp>
        <p:nvSpPr>
          <p:cNvPr id="15" name="Rektangel 14"/>
          <p:cNvSpPr/>
          <p:nvPr/>
        </p:nvSpPr>
        <p:spPr>
          <a:xfrm>
            <a:off x="323528" y="5861339"/>
            <a:ext cx="5472608" cy="600164"/>
          </a:xfrm>
          <a:prstGeom prst="rect">
            <a:avLst/>
          </a:prstGeom>
        </p:spPr>
        <p:txBody>
          <a:bodyPr wrap="square">
            <a:spAutoFit/>
          </a:bodyPr>
          <a:lstStyle/>
          <a:p>
            <a:pPr algn="l"/>
            <a:r>
              <a:rPr lang="da-DK" sz="1500" dirty="0">
                <a:latin typeface="Arial" panose="020B0604020202020204" pitchFamily="34" charset="0"/>
                <a:cs typeface="Arial" panose="020B0604020202020204" pitchFamily="34" charset="0"/>
              </a:rPr>
              <a:t>Sagen vil fremgå som en </a:t>
            </a:r>
            <a:r>
              <a:rPr lang="da-DK" sz="1500" b="1" dirty="0">
                <a:latin typeface="Arial" panose="020B0604020202020204" pitchFamily="34" charset="0"/>
                <a:cs typeface="Arial" panose="020B0604020202020204" pitchFamily="34" charset="0"/>
              </a:rPr>
              <a:t>informationssag</a:t>
            </a:r>
            <a:r>
              <a:rPr lang="da-DK" sz="1500" dirty="0">
                <a:latin typeface="Arial" panose="020B0604020202020204" pitchFamily="34" charset="0"/>
                <a:cs typeface="Arial" panose="020B0604020202020204" pitchFamily="34" charset="0"/>
              </a:rPr>
              <a:t> på dagsordenen.</a:t>
            </a:r>
          </a:p>
          <a:p>
            <a:pPr algn="l"/>
            <a:r>
              <a:rPr lang="da-DK" sz="1500" dirty="0">
                <a:latin typeface="Arial" panose="020B0604020202020204" pitchFamily="34" charset="0"/>
                <a:cs typeface="Arial" panose="020B0604020202020204" pitchFamily="34" charset="0"/>
              </a:rPr>
              <a:t>Her gives information og informationen tages til efterretning.</a:t>
            </a:r>
          </a:p>
        </p:txBody>
      </p:sp>
      <p:pic>
        <p:nvPicPr>
          <p:cNvPr id="3" name="Billede 2"/>
          <p:cNvPicPr>
            <a:picLocks noChangeAspect="1"/>
          </p:cNvPicPr>
          <p:nvPr/>
        </p:nvPicPr>
        <p:blipFill>
          <a:blip r:embed="rId3"/>
          <a:stretch>
            <a:fillRect/>
          </a:stretch>
        </p:blipFill>
        <p:spPr>
          <a:xfrm>
            <a:off x="7092280" y="4970887"/>
            <a:ext cx="1752600" cy="1666875"/>
          </a:xfrm>
          <a:prstGeom prst="rect">
            <a:avLst/>
          </a:prstGeom>
        </p:spPr>
      </p:pic>
      <p:pic>
        <p:nvPicPr>
          <p:cNvPr id="8" name="Billede 7"/>
          <p:cNvPicPr>
            <a:picLocks noChangeAspect="1"/>
          </p:cNvPicPr>
          <p:nvPr/>
        </p:nvPicPr>
        <p:blipFill>
          <a:blip r:embed="rId4"/>
          <a:stretch>
            <a:fillRect/>
          </a:stretch>
        </p:blipFill>
        <p:spPr>
          <a:xfrm>
            <a:off x="6181416" y="5079172"/>
            <a:ext cx="909930" cy="1259440"/>
          </a:xfrm>
          <a:prstGeom prst="rect">
            <a:avLst/>
          </a:prstGeom>
        </p:spPr>
      </p:pic>
    </p:spTree>
    <p:extLst>
      <p:ext uri="{BB962C8B-B14F-4D97-AF65-F5344CB8AC3E}">
        <p14:creationId xmlns:p14="http://schemas.microsoft.com/office/powerpoint/2010/main" val="324963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animEffect transition="in" filter="fade">
                                      <p:cBhvr>
                                        <p:cTn id="7" dur="500"/>
                                        <p:tgtEl>
                                          <p:spTgt spid="1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5" end="5"/>
                                            </p:txEl>
                                          </p:spTgt>
                                        </p:tgtEl>
                                        <p:attrNameLst>
                                          <p:attrName>style.visibility</p:attrName>
                                        </p:attrNameLst>
                                      </p:cBhvr>
                                      <p:to>
                                        <p:strVal val="visible"/>
                                      </p:to>
                                    </p:set>
                                    <p:animEffect transition="in" filter="fade">
                                      <p:cBhvr>
                                        <p:cTn id="12" dur="500"/>
                                        <p:tgtEl>
                                          <p:spTgt spid="1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fade">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fade">
                                      <p:cBhvr>
                                        <p:cTn id="27" dur="500"/>
                                        <p:tgtEl>
                                          <p:spTgt spid="14">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xEl>
                                              <p:pRg st="4" end="4"/>
                                            </p:txEl>
                                          </p:spTgt>
                                        </p:tgtEl>
                                        <p:attrNameLst>
                                          <p:attrName>style.visibility</p:attrName>
                                        </p:attrNameLst>
                                      </p:cBhvr>
                                      <p:to>
                                        <p:strVal val="visible"/>
                                      </p:to>
                                    </p:set>
                                    <p:animEffect transition="in" filter="fade">
                                      <p:cBhvr>
                                        <p:cTn id="30" dur="500"/>
                                        <p:tgtEl>
                                          <p:spTgt spid="14">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xEl>
                                              <p:pRg st="5" end="5"/>
                                            </p:txEl>
                                          </p:spTgt>
                                        </p:tgtEl>
                                        <p:attrNameLst>
                                          <p:attrName>style.visibility</p:attrName>
                                        </p:attrNameLst>
                                      </p:cBhvr>
                                      <p:to>
                                        <p:strVal val="visible"/>
                                      </p:to>
                                    </p:set>
                                    <p:animEffect transition="in" filter="fade">
                                      <p:cBhvr>
                                        <p:cTn id="33" dur="500"/>
                                        <p:tgtEl>
                                          <p:spTgt spid="14">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xEl>
                                              <p:pRg st="6" end="6"/>
                                            </p:txEl>
                                          </p:spTgt>
                                        </p:tgtEl>
                                        <p:attrNameLst>
                                          <p:attrName>style.visibility</p:attrName>
                                        </p:attrNameLst>
                                      </p:cBhvr>
                                      <p:to>
                                        <p:strVal val="visible"/>
                                      </p:to>
                                    </p:set>
                                    <p:animEffect transition="in" filter="fade">
                                      <p:cBhvr>
                                        <p:cTn id="36" dur="500"/>
                                        <p:tgtEl>
                                          <p:spTgt spid="14">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2"/>
          <p:cNvSpPr>
            <a:spLocks noGrp="1"/>
          </p:cNvSpPr>
          <p:nvPr>
            <p:ph sz="quarter" idx="10"/>
          </p:nvPr>
        </p:nvSpPr>
        <p:spPr>
          <a:xfrm>
            <a:off x="413148" y="549275"/>
            <a:ext cx="3618793" cy="431800"/>
          </a:xfrm>
        </p:spPr>
        <p:txBody>
          <a:bodyPr/>
          <a:lstStyle/>
          <a:p>
            <a:r>
              <a:rPr lang="da-DK" sz="2400" dirty="0">
                <a:solidFill>
                  <a:schemeClr val="bg1"/>
                </a:solidFill>
              </a:rPr>
              <a:t>Information og drøftelse</a:t>
            </a:r>
          </a:p>
        </p:txBody>
      </p:sp>
      <p:sp>
        <p:nvSpPr>
          <p:cNvPr id="2" name="Rektangel 1"/>
          <p:cNvSpPr/>
          <p:nvPr/>
        </p:nvSpPr>
        <p:spPr>
          <a:xfrm>
            <a:off x="467544" y="1578706"/>
            <a:ext cx="8424936" cy="2686889"/>
          </a:xfrm>
          <a:prstGeom prst="rect">
            <a:avLst/>
          </a:prstGeom>
        </p:spPr>
        <p:txBody>
          <a:bodyPr wrap="square">
            <a:spAutoFit/>
          </a:bodyPr>
          <a:lstStyle/>
          <a:p>
            <a:pPr algn="l"/>
            <a:r>
              <a:rPr lang="da-DK" sz="1500" dirty="0">
                <a:latin typeface="Arial" panose="020B0604020202020204" pitchFamily="34" charset="0"/>
                <a:ea typeface="Verdana" panose="020B0604030504040204" pitchFamily="34" charset="0"/>
                <a:cs typeface="Arial" panose="020B0604020202020204" pitchFamily="34" charset="0"/>
              </a:rPr>
              <a:t>Når der sker information og drøftelse i et MED-udvalg, taler vi om </a:t>
            </a:r>
            <a:r>
              <a:rPr lang="da-DK" sz="1500" b="1" dirty="0">
                <a:latin typeface="Arial" panose="020B0604020202020204" pitchFamily="34" charset="0"/>
                <a:ea typeface="Verdana" panose="020B0604030504040204" pitchFamily="34" charset="0"/>
                <a:cs typeface="Arial" panose="020B0604020202020204" pitchFamily="34" charset="0"/>
              </a:rPr>
              <a:t>AKTIV</a:t>
            </a:r>
            <a:r>
              <a:rPr lang="da-DK" sz="15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a:t>
            </a:r>
            <a:r>
              <a:rPr lang="da-DK" sz="1500" dirty="0" err="1">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MED-indflydelse</a:t>
            </a:r>
            <a:r>
              <a:rPr lang="da-DK" sz="1500" dirty="0">
                <a:latin typeface="Arial" panose="020B0604020202020204" pitchFamily="34" charset="0"/>
                <a:ea typeface="Verdana" panose="020B0604030504040204" pitchFamily="34" charset="0"/>
                <a:cs typeface="Arial" panose="020B0604020202020204" pitchFamily="34" charset="0"/>
              </a:rPr>
              <a:t>.</a:t>
            </a:r>
            <a:endParaRPr lang="da-DK" sz="1500" b="1" dirty="0">
              <a:latin typeface="Arial" panose="020B0604020202020204" pitchFamily="34" charset="0"/>
              <a:ea typeface="Verdana" panose="020B0604030504040204" pitchFamily="34" charset="0"/>
              <a:cs typeface="Arial" panose="020B0604020202020204" pitchFamily="34" charset="0"/>
            </a:endParaRPr>
          </a:p>
          <a:p>
            <a:pPr algn="l"/>
            <a:endParaRPr lang="da-DK" sz="1500" dirty="0">
              <a:latin typeface="Arial" panose="020B0604020202020204" pitchFamily="34" charset="0"/>
              <a:cs typeface="Arial" panose="020B0604020202020204" pitchFamily="34" charset="0"/>
            </a:endParaRPr>
          </a:p>
          <a:p>
            <a:pPr algn="l"/>
            <a:r>
              <a:rPr lang="da-DK" sz="1500" dirty="0">
                <a:latin typeface="Arial" panose="020B0604020202020204" pitchFamily="34" charset="0"/>
                <a:cs typeface="Arial" panose="020B0604020202020204" pitchFamily="34" charset="0"/>
              </a:rPr>
              <a:t>Sagen vil fremgå som en </a:t>
            </a:r>
            <a:r>
              <a:rPr lang="da-DK" sz="1500" b="1" dirty="0">
                <a:latin typeface="Arial" panose="020B0604020202020204" pitchFamily="34" charset="0"/>
                <a:cs typeface="Arial" panose="020B0604020202020204" pitchFamily="34" charset="0"/>
              </a:rPr>
              <a:t>drøftelsessag</a:t>
            </a:r>
            <a:r>
              <a:rPr lang="da-DK" sz="1500" dirty="0">
                <a:latin typeface="Arial" panose="020B0604020202020204" pitchFamily="34" charset="0"/>
                <a:cs typeface="Arial" panose="020B0604020202020204" pitchFamily="34" charset="0"/>
              </a:rPr>
              <a:t> på dagsordenen.</a:t>
            </a:r>
          </a:p>
          <a:p>
            <a:pPr algn="l"/>
            <a:endParaRPr lang="da-DK" sz="1500" dirty="0">
              <a:latin typeface="Arial" panose="020B0604020202020204" pitchFamily="34" charset="0"/>
              <a:cs typeface="Arial" panose="020B0604020202020204" pitchFamily="34" charset="0"/>
            </a:endParaRPr>
          </a:p>
          <a:p>
            <a:pPr algn="l"/>
            <a:r>
              <a:rPr lang="da-DK" sz="1500" dirty="0">
                <a:latin typeface="Arial" panose="020B0604020202020204" pitchFamily="34" charset="0"/>
                <a:cs typeface="Arial" panose="020B0604020202020204" pitchFamily="34" charset="0"/>
              </a:rPr>
              <a:t>Her gives information og herefter drøftes sagen, således at.</a:t>
            </a:r>
          </a:p>
          <a:p>
            <a:pPr algn="l"/>
            <a:endParaRPr lang="da-DK" sz="800" dirty="0">
              <a:latin typeface="Arial" panose="020B0604020202020204" pitchFamily="34" charset="0"/>
              <a:cs typeface="Arial" panose="020B0604020202020204" pitchFamily="34" charset="0"/>
            </a:endParaRPr>
          </a:p>
          <a:p>
            <a:pPr marL="214313" indent="-214313" algn="l">
              <a:buFont typeface="Arial" panose="020B0604020202020204" pitchFamily="34" charset="0"/>
              <a:buChar char="•"/>
            </a:pPr>
            <a:r>
              <a:rPr lang="da-DK" sz="1500" dirty="0">
                <a:latin typeface="Arial" panose="020B0604020202020204" pitchFamily="34" charset="0"/>
                <a:cs typeface="Arial" panose="020B0604020202020204" pitchFamily="34" charset="0"/>
              </a:rPr>
              <a:t>der sker en kvalificering og berigelse af beslutningsgrundlaget.</a:t>
            </a:r>
          </a:p>
          <a:p>
            <a:pPr marL="214313" indent="-214313" algn="l">
              <a:buFont typeface="Arial" panose="020B0604020202020204" pitchFamily="34" charset="0"/>
              <a:buChar char="•"/>
            </a:pPr>
            <a:r>
              <a:rPr lang="da-DK" sz="1500" dirty="0">
                <a:latin typeface="Arial" panose="020B0604020202020204" pitchFamily="34" charset="0"/>
                <a:cs typeface="Arial" panose="020B0604020202020204" pitchFamily="34" charset="0"/>
              </a:rPr>
              <a:t>når MED-udvalget er informeret om og har drøftet en sag, skal ledelsen træffe en beslutning.</a:t>
            </a:r>
          </a:p>
          <a:p>
            <a:pPr algn="l"/>
            <a:endParaRPr lang="da-DK" sz="1500" dirty="0">
              <a:latin typeface="Arial" panose="020B0604020202020204" pitchFamily="34" charset="0"/>
              <a:cs typeface="Arial" panose="020B0604020202020204" pitchFamily="34" charset="0"/>
            </a:endParaRPr>
          </a:p>
          <a:p>
            <a:pPr algn="l"/>
            <a:r>
              <a:rPr lang="da-DK" sz="1500" dirty="0">
                <a:latin typeface="Arial" panose="020B0604020202020204" pitchFamily="34" charset="0"/>
                <a:cs typeface="Arial" panose="020B0604020202020204" pitchFamily="34" charset="0"/>
              </a:rPr>
              <a:t>I referatet vil der fx stå ”drøftet…. og </a:t>
            </a:r>
            <a:r>
              <a:rPr lang="da-DK" sz="1500" b="1" dirty="0">
                <a:latin typeface="Arial" panose="020B0604020202020204" pitchFamily="34" charset="0"/>
                <a:cs typeface="Arial" panose="020B0604020202020204" pitchFamily="34" charset="0"/>
              </a:rPr>
              <a:t>sendt til ledelsen for beslutning</a:t>
            </a:r>
            <a:r>
              <a:rPr lang="da-DK" sz="1500" dirty="0">
                <a:latin typeface="Arial" panose="020B0604020202020204" pitchFamily="34" charset="0"/>
                <a:cs typeface="Arial" panose="020B0604020202020204" pitchFamily="34" charset="0"/>
              </a:rPr>
              <a:t>”. </a:t>
            </a:r>
          </a:p>
        </p:txBody>
      </p:sp>
      <p:pic>
        <p:nvPicPr>
          <p:cNvPr id="8" name="Billede 7"/>
          <p:cNvPicPr>
            <a:picLocks noChangeAspect="1"/>
          </p:cNvPicPr>
          <p:nvPr/>
        </p:nvPicPr>
        <p:blipFill>
          <a:blip r:embed="rId2"/>
          <a:stretch>
            <a:fillRect/>
          </a:stretch>
        </p:blipFill>
        <p:spPr>
          <a:xfrm rot="605589">
            <a:off x="7673139" y="1982862"/>
            <a:ext cx="861018" cy="1216906"/>
          </a:xfrm>
          <a:prstGeom prst="rect">
            <a:avLst/>
          </a:prstGeom>
        </p:spPr>
      </p:pic>
      <p:pic>
        <p:nvPicPr>
          <p:cNvPr id="3" name="Billede 2"/>
          <p:cNvPicPr>
            <a:picLocks noChangeAspect="1"/>
          </p:cNvPicPr>
          <p:nvPr/>
        </p:nvPicPr>
        <p:blipFill>
          <a:blip r:embed="rId3"/>
          <a:stretch>
            <a:fillRect/>
          </a:stretch>
        </p:blipFill>
        <p:spPr>
          <a:xfrm>
            <a:off x="6406277" y="4828635"/>
            <a:ext cx="2333786" cy="1640582"/>
          </a:xfrm>
          <a:prstGeom prst="rect">
            <a:avLst/>
          </a:prstGeom>
        </p:spPr>
      </p:pic>
    </p:spTree>
    <p:extLst>
      <p:ext uri="{BB962C8B-B14F-4D97-AF65-F5344CB8AC3E}">
        <p14:creationId xmlns:p14="http://schemas.microsoft.com/office/powerpoint/2010/main" val="296138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20403" y="6415980"/>
            <a:ext cx="3600400" cy="431800"/>
          </a:xfrm>
        </p:spPr>
        <p:txBody>
          <a:bodyPr/>
          <a:lstStyle/>
          <a:p>
            <a:r>
              <a:rPr lang="da-DK" sz="1000" b="0" i="1" dirty="0">
                <a:latin typeface="+mn-lt"/>
              </a:rPr>
              <a:t>Kilde: Citat fra bogen ”Fatale forandringer” af Christian Ørsted</a:t>
            </a:r>
          </a:p>
        </p:txBody>
      </p:sp>
      <p:sp>
        <p:nvSpPr>
          <p:cNvPr id="4" name="Pladsholder til indhold 3"/>
          <p:cNvSpPr>
            <a:spLocks noGrp="1"/>
          </p:cNvSpPr>
          <p:nvPr>
            <p:ph sz="quarter" idx="10"/>
          </p:nvPr>
        </p:nvSpPr>
        <p:spPr>
          <a:xfrm>
            <a:off x="413148" y="549275"/>
            <a:ext cx="6823148" cy="431800"/>
          </a:xfrm>
        </p:spPr>
        <p:txBody>
          <a:bodyPr/>
          <a:lstStyle/>
          <a:p>
            <a:r>
              <a:rPr lang="da-DK" sz="2400" dirty="0">
                <a:solidFill>
                  <a:schemeClr val="bg1"/>
                </a:solidFill>
              </a:rPr>
              <a:t>Drøftelse med gevinster - opmærksomheder</a:t>
            </a:r>
          </a:p>
        </p:txBody>
      </p:sp>
      <p:sp>
        <p:nvSpPr>
          <p:cNvPr id="3" name="Tekstfelt 2"/>
          <p:cNvSpPr txBox="1"/>
          <p:nvPr/>
        </p:nvSpPr>
        <p:spPr>
          <a:xfrm>
            <a:off x="1457901" y="3631025"/>
            <a:ext cx="6877644" cy="523220"/>
          </a:xfrm>
          <a:prstGeom prst="rect">
            <a:avLst/>
          </a:prstGeom>
          <a:noFill/>
        </p:spPr>
        <p:txBody>
          <a:bodyPr wrap="square" rtlCol="0">
            <a:spAutoFit/>
          </a:bodyPr>
          <a:lstStyle/>
          <a:p>
            <a:pPr algn="l"/>
            <a:r>
              <a:rPr lang="da-DK" dirty="0">
                <a:latin typeface="+mn-lt"/>
              </a:rPr>
              <a:t>Hvis nogen argumenterer for at fortælle, hvorfor noget ikke er hensigtsmæssigt, er det et udtryk for et ønske om at bidrage til en fortsat fremtid sammen.</a:t>
            </a:r>
          </a:p>
        </p:txBody>
      </p:sp>
      <p:sp>
        <p:nvSpPr>
          <p:cNvPr id="9" name="Tekstfelt 8"/>
          <p:cNvSpPr txBox="1"/>
          <p:nvPr/>
        </p:nvSpPr>
        <p:spPr>
          <a:xfrm>
            <a:off x="1133228" y="2799153"/>
            <a:ext cx="7759252" cy="307777"/>
          </a:xfrm>
          <a:prstGeom prst="rect">
            <a:avLst/>
          </a:prstGeom>
          <a:noFill/>
        </p:spPr>
        <p:txBody>
          <a:bodyPr wrap="square" rtlCol="0">
            <a:spAutoFit/>
          </a:bodyPr>
          <a:lstStyle/>
          <a:p>
            <a:pPr algn="l"/>
            <a:r>
              <a:rPr lang="da-DK" dirty="0">
                <a:latin typeface="+mn-lt"/>
              </a:rPr>
              <a:t>Vi bevidner hinandens loyalitet og ønske om at fortsætte en meningsfuld og produktiv relation.</a:t>
            </a:r>
          </a:p>
        </p:txBody>
      </p:sp>
      <p:sp>
        <p:nvSpPr>
          <p:cNvPr id="13" name="Tekstfelt 12"/>
          <p:cNvSpPr txBox="1"/>
          <p:nvPr/>
        </p:nvSpPr>
        <p:spPr>
          <a:xfrm>
            <a:off x="1150325" y="1948827"/>
            <a:ext cx="6877644" cy="307777"/>
          </a:xfrm>
          <a:prstGeom prst="rect">
            <a:avLst/>
          </a:prstGeom>
          <a:noFill/>
        </p:spPr>
        <p:txBody>
          <a:bodyPr wrap="square" rtlCol="0">
            <a:spAutoFit/>
          </a:bodyPr>
          <a:lstStyle/>
          <a:p>
            <a:pPr algn="l"/>
            <a:r>
              <a:rPr lang="da-DK" dirty="0">
                <a:latin typeface="+mn-lt"/>
              </a:rPr>
              <a:t>Ved at lytte til hinanden, anerkender vi hinandens dygtighed og ordentlighed.</a:t>
            </a:r>
          </a:p>
        </p:txBody>
      </p:sp>
      <p:sp>
        <p:nvSpPr>
          <p:cNvPr id="14" name="Tekstfelt 13"/>
          <p:cNvSpPr txBox="1"/>
          <p:nvPr/>
        </p:nvSpPr>
        <p:spPr>
          <a:xfrm>
            <a:off x="1398944" y="4519606"/>
            <a:ext cx="6877644" cy="523220"/>
          </a:xfrm>
          <a:prstGeom prst="rect">
            <a:avLst/>
          </a:prstGeom>
          <a:noFill/>
        </p:spPr>
        <p:txBody>
          <a:bodyPr wrap="square" rtlCol="0">
            <a:spAutoFit/>
          </a:bodyPr>
          <a:lstStyle/>
          <a:p>
            <a:pPr algn="l"/>
            <a:r>
              <a:rPr lang="da-DK" dirty="0">
                <a:latin typeface="+mn-lt"/>
              </a:rPr>
              <a:t>Man kan leve med ikke at få ret. Men man kan sjældent leve med ikke at blive respekteret som menneske, som relation, som fagprofessionel bidrager.</a:t>
            </a:r>
          </a:p>
        </p:txBody>
      </p:sp>
      <p:sp>
        <p:nvSpPr>
          <p:cNvPr id="15" name="Tekstfelt 14"/>
          <p:cNvSpPr txBox="1"/>
          <p:nvPr/>
        </p:nvSpPr>
        <p:spPr>
          <a:xfrm>
            <a:off x="973774" y="5435847"/>
            <a:ext cx="6877644" cy="738664"/>
          </a:xfrm>
          <a:prstGeom prst="rect">
            <a:avLst/>
          </a:prstGeom>
          <a:noFill/>
        </p:spPr>
        <p:txBody>
          <a:bodyPr wrap="square" rtlCol="0">
            <a:spAutoFit/>
          </a:bodyPr>
          <a:lstStyle/>
          <a:p>
            <a:pPr algn="l"/>
            <a:r>
              <a:rPr lang="da-DK" dirty="0">
                <a:latin typeface="+mn-lt"/>
              </a:rPr>
              <a:t>Modstand og vrede er en ressource, som kan bruges konstruktivt, og et udtryk for, at der mindst en part, som stadig er engageret i at ville noget med samarbejdet. Det er et udtryk for et ønske om en fortsat relation, og om at bidrage til den.</a:t>
            </a:r>
          </a:p>
        </p:txBody>
      </p:sp>
      <p:pic>
        <p:nvPicPr>
          <p:cNvPr id="7" name="Billede 6"/>
          <p:cNvPicPr>
            <a:picLocks noChangeAspect="1"/>
          </p:cNvPicPr>
          <p:nvPr/>
        </p:nvPicPr>
        <p:blipFill>
          <a:blip r:embed="rId2"/>
          <a:stretch>
            <a:fillRect/>
          </a:stretch>
        </p:blipFill>
        <p:spPr>
          <a:xfrm>
            <a:off x="74969" y="1787311"/>
            <a:ext cx="809700" cy="768389"/>
          </a:xfrm>
          <a:prstGeom prst="rect">
            <a:avLst/>
          </a:prstGeom>
        </p:spPr>
      </p:pic>
      <p:pic>
        <p:nvPicPr>
          <p:cNvPr id="8" name="Billede 7"/>
          <p:cNvPicPr>
            <a:picLocks noChangeAspect="1"/>
          </p:cNvPicPr>
          <p:nvPr/>
        </p:nvPicPr>
        <p:blipFill>
          <a:blip r:embed="rId3"/>
          <a:stretch>
            <a:fillRect/>
          </a:stretch>
        </p:blipFill>
        <p:spPr>
          <a:xfrm>
            <a:off x="74969" y="2604025"/>
            <a:ext cx="898805" cy="794595"/>
          </a:xfrm>
          <a:prstGeom prst="rect">
            <a:avLst/>
          </a:prstGeom>
        </p:spPr>
      </p:pic>
      <p:pic>
        <p:nvPicPr>
          <p:cNvPr id="17" name="Billede 16"/>
          <p:cNvPicPr>
            <a:picLocks noChangeAspect="1"/>
          </p:cNvPicPr>
          <p:nvPr/>
        </p:nvPicPr>
        <p:blipFill>
          <a:blip r:embed="rId4"/>
          <a:stretch>
            <a:fillRect/>
          </a:stretch>
        </p:blipFill>
        <p:spPr>
          <a:xfrm>
            <a:off x="74969" y="3500693"/>
            <a:ext cx="1412751" cy="850955"/>
          </a:xfrm>
          <a:prstGeom prst="rect">
            <a:avLst/>
          </a:prstGeom>
        </p:spPr>
      </p:pic>
      <p:pic>
        <p:nvPicPr>
          <p:cNvPr id="18" name="Billede 17"/>
          <p:cNvPicPr>
            <a:picLocks noChangeAspect="1"/>
          </p:cNvPicPr>
          <p:nvPr/>
        </p:nvPicPr>
        <p:blipFill>
          <a:blip r:embed="rId5"/>
          <a:stretch>
            <a:fillRect/>
          </a:stretch>
        </p:blipFill>
        <p:spPr>
          <a:xfrm>
            <a:off x="74969" y="4430615"/>
            <a:ext cx="1323975" cy="776288"/>
          </a:xfrm>
          <a:prstGeom prst="rect">
            <a:avLst/>
          </a:prstGeom>
        </p:spPr>
      </p:pic>
      <p:pic>
        <p:nvPicPr>
          <p:cNvPr id="19" name="Billede 18"/>
          <p:cNvPicPr>
            <a:picLocks noChangeAspect="1"/>
          </p:cNvPicPr>
          <p:nvPr/>
        </p:nvPicPr>
        <p:blipFill>
          <a:blip r:embed="rId6"/>
          <a:stretch>
            <a:fillRect/>
          </a:stretch>
        </p:blipFill>
        <p:spPr>
          <a:xfrm>
            <a:off x="83085" y="5294518"/>
            <a:ext cx="890689" cy="1021323"/>
          </a:xfrm>
          <a:prstGeom prst="rect">
            <a:avLst/>
          </a:prstGeom>
        </p:spPr>
      </p:pic>
    </p:spTree>
    <p:extLst>
      <p:ext uri="{BB962C8B-B14F-4D97-AF65-F5344CB8AC3E}">
        <p14:creationId xmlns:p14="http://schemas.microsoft.com/office/powerpoint/2010/main" val="398999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323528" y="1772816"/>
            <a:ext cx="8371321" cy="3594830"/>
          </a:xfrm>
          <a:prstGeom prst="rect">
            <a:avLst/>
          </a:prstGeom>
        </p:spPr>
        <p:txBody>
          <a:bodyPr wrap="square">
            <a:spAutoFit/>
          </a:bodyPr>
          <a:lstStyle/>
          <a:p>
            <a:pPr algn="l"/>
            <a:r>
              <a:rPr lang="da-DK" dirty="0">
                <a:solidFill>
                  <a:srgbClr val="1E1E1E"/>
                </a:solidFill>
                <a:latin typeface="+mn-lt"/>
              </a:rPr>
              <a:t>Medarbejdernes byggesten i arbejdet er ikke cement eller skruer. Det er viden, informationer og erfaringer. Det er dét, de ”bygger med” i gensidig udveksling med deres kolleger og ledere, hvor ideer bliver grebet og sat i spil i processerne.</a:t>
            </a:r>
          </a:p>
          <a:p>
            <a:pPr algn="l"/>
            <a:endParaRPr lang="da-DK" dirty="0">
              <a:solidFill>
                <a:srgbClr val="1E1E1E"/>
              </a:solidFill>
              <a:latin typeface="+mn-lt"/>
            </a:endParaRPr>
          </a:p>
          <a:p>
            <a:pPr algn="l"/>
            <a:r>
              <a:rPr lang="da-DK" dirty="0">
                <a:solidFill>
                  <a:srgbClr val="1E1E1E"/>
                </a:solidFill>
                <a:latin typeface="+mn-lt"/>
              </a:rPr>
              <a:t>Hvis ikke medarbejdernes ideer og synpunkter bliver grebet af nogen, oplever de ikke, at de har indflydelse på beslutninger og processer.</a:t>
            </a:r>
          </a:p>
          <a:p>
            <a:pPr algn="l"/>
            <a:endParaRPr lang="da-DK" dirty="0">
              <a:solidFill>
                <a:srgbClr val="1E1E1E"/>
              </a:solidFill>
              <a:latin typeface="+mn-lt"/>
            </a:endParaRPr>
          </a:p>
          <a:p>
            <a:pPr algn="l"/>
            <a:r>
              <a:rPr lang="da-DK" dirty="0">
                <a:latin typeface="+mn-lt"/>
                <a:cs typeface="Arial" panose="020B0604020202020204" pitchFamily="34" charset="0"/>
              </a:rPr>
              <a:t>Når medarbejderne oplevede, at deres synspunkter blev inddraget i beslutningsprocesser, øgede det deres følelse af indflydelse og af at have en væsentlig og vigtig position: De tilhørte teamet og organisationen.</a:t>
            </a:r>
          </a:p>
          <a:p>
            <a:pPr algn="l"/>
            <a:endParaRPr lang="da-DK" dirty="0">
              <a:solidFill>
                <a:srgbClr val="1E1E1E"/>
              </a:solidFill>
              <a:latin typeface="+mn-lt"/>
              <a:cs typeface="Arial" panose="020B0604020202020204" pitchFamily="34" charset="0"/>
            </a:endParaRPr>
          </a:p>
          <a:p>
            <a:pPr algn="l"/>
            <a:r>
              <a:rPr lang="da-DK" dirty="0">
                <a:solidFill>
                  <a:srgbClr val="1E1E1E"/>
                </a:solidFill>
                <a:latin typeface="+mn-lt"/>
                <a:cs typeface="Arial" panose="020B0604020202020204" pitchFamily="34" charset="0"/>
              </a:rPr>
              <a:t>Udsagn fra interviewede; </a:t>
            </a:r>
            <a:r>
              <a:rPr lang="da-DK" dirty="0">
                <a:latin typeface="+mn-lt"/>
                <a:cs typeface="Arial" panose="020B0604020202020204" pitchFamily="34" charset="0"/>
              </a:rPr>
              <a:t>Når jeg oplever, jeg bliver hørt, så oplever jeg også, at jeg hører til.</a:t>
            </a:r>
          </a:p>
          <a:p>
            <a:pPr algn="l"/>
            <a:r>
              <a:rPr lang="da-DK" dirty="0">
                <a:latin typeface="+mn-lt"/>
                <a:cs typeface="Arial" panose="020B0604020202020204" pitchFamily="34" charset="0"/>
              </a:rPr>
              <a:t>”Det er rigtig svært at føle sig som en del af fællesskabet, hvis man ikke har nogen indflydelse, og det har betydning for den mentale sundhed”.</a:t>
            </a:r>
            <a:endParaRPr lang="da-DK" dirty="0">
              <a:solidFill>
                <a:srgbClr val="1E1E1E"/>
              </a:solidFill>
              <a:latin typeface="+mn-lt"/>
              <a:cs typeface="Arial" panose="020B0604020202020204" pitchFamily="34" charset="0"/>
            </a:endParaRPr>
          </a:p>
          <a:p>
            <a:pPr algn="r"/>
            <a:r>
              <a:rPr lang="da-DK" sz="1000" i="1" dirty="0">
                <a:solidFill>
                  <a:srgbClr val="1E1E1E"/>
                </a:solidFill>
                <a:latin typeface="+mn-lt"/>
              </a:rPr>
              <a:t>Kilde: </a:t>
            </a:r>
            <a:r>
              <a:rPr lang="da-DK" sz="1000" i="1" dirty="0">
                <a:solidFill>
                  <a:srgbClr val="1E1E1E"/>
                </a:solidFill>
                <a:latin typeface="+mn-lt"/>
                <a:hlinkClick r:id="rId2"/>
              </a:rPr>
              <a:t>Malene Friis Andersen</a:t>
            </a:r>
            <a:endParaRPr lang="da-DK" sz="1000" i="1" dirty="0">
              <a:latin typeface="+mn-lt"/>
            </a:endParaRPr>
          </a:p>
        </p:txBody>
      </p:sp>
      <p:sp>
        <p:nvSpPr>
          <p:cNvPr id="6" name="Pladsholder til indhold 3"/>
          <p:cNvSpPr>
            <a:spLocks noGrp="1"/>
          </p:cNvSpPr>
          <p:nvPr>
            <p:ph sz="quarter" idx="10"/>
          </p:nvPr>
        </p:nvSpPr>
        <p:spPr>
          <a:xfrm>
            <a:off x="413148" y="549275"/>
            <a:ext cx="7255196" cy="431800"/>
          </a:xfrm>
        </p:spPr>
        <p:txBody>
          <a:bodyPr/>
          <a:lstStyle/>
          <a:p>
            <a:r>
              <a:rPr lang="da-DK" sz="2400" dirty="0">
                <a:solidFill>
                  <a:schemeClr val="bg1"/>
                </a:solidFill>
              </a:rPr>
              <a:t>Hvad betyder det for mennesket at have indflydelse?</a:t>
            </a:r>
          </a:p>
        </p:txBody>
      </p:sp>
    </p:spTree>
    <p:extLst>
      <p:ext uri="{BB962C8B-B14F-4D97-AF65-F5344CB8AC3E}">
        <p14:creationId xmlns:p14="http://schemas.microsoft.com/office/powerpoint/2010/main" val="231574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2"/>
          <a:stretch>
            <a:fillRect/>
          </a:stretch>
        </p:blipFill>
        <p:spPr>
          <a:xfrm rot="5400000">
            <a:off x="1870565" y="2262962"/>
            <a:ext cx="5372779" cy="3528392"/>
          </a:xfrm>
          <a:prstGeom prst="rect">
            <a:avLst/>
          </a:prstGeom>
        </p:spPr>
      </p:pic>
      <p:sp>
        <p:nvSpPr>
          <p:cNvPr id="6" name="Pladsholder til indhold 2"/>
          <p:cNvSpPr>
            <a:spLocks noGrp="1"/>
          </p:cNvSpPr>
          <p:nvPr>
            <p:ph sz="quarter" idx="10"/>
          </p:nvPr>
        </p:nvSpPr>
        <p:spPr>
          <a:xfrm>
            <a:off x="413148" y="549275"/>
            <a:ext cx="6895156" cy="431800"/>
          </a:xfrm>
        </p:spPr>
        <p:txBody>
          <a:bodyPr/>
          <a:lstStyle/>
          <a:p>
            <a:r>
              <a:rPr lang="da-DK" sz="2400" dirty="0">
                <a:solidFill>
                  <a:schemeClr val="bg1"/>
                </a:solidFill>
              </a:rPr>
              <a:t>Hvor mange sager har I reel indflydelse på</a:t>
            </a:r>
          </a:p>
        </p:txBody>
      </p:sp>
    </p:spTree>
    <p:extLst>
      <p:ext uri="{BB962C8B-B14F-4D97-AF65-F5344CB8AC3E}">
        <p14:creationId xmlns:p14="http://schemas.microsoft.com/office/powerpoint/2010/main" val="3123321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360747" y="548680"/>
            <a:ext cx="6181148" cy="323850"/>
          </a:xfrm>
          <a:prstGeom prst="rect">
            <a:avLst/>
          </a:prstGeom>
        </p:spPr>
        <p:txBody>
          <a:bodyPr/>
          <a:lstStyle>
            <a:lvl1pPr algn="l" rtl="0" eaLnBrk="1" fontAlgn="base" hangingPunct="1">
              <a:spcBef>
                <a:spcPct val="0"/>
              </a:spcBef>
              <a:spcAft>
                <a:spcPct val="0"/>
              </a:spcAft>
              <a:defRPr sz="2000" b="1">
                <a:solidFill>
                  <a:schemeClr val="tx1"/>
                </a:solidFill>
                <a:latin typeface="+mj-lt"/>
                <a:ea typeface="+mj-ea"/>
                <a:cs typeface="Arial" pitchFamily="34" charset="0"/>
              </a:defRPr>
            </a:lvl1pPr>
            <a:lvl2pPr algn="l" rtl="0" eaLnBrk="1" fontAlgn="base" hangingPunct="1">
              <a:spcBef>
                <a:spcPct val="0"/>
              </a:spcBef>
              <a:spcAft>
                <a:spcPct val="0"/>
              </a:spcAft>
              <a:defRPr sz="2000">
                <a:solidFill>
                  <a:schemeClr val="tx2"/>
                </a:solidFill>
                <a:latin typeface="Verdana" pitchFamily="34" charset="0"/>
              </a:defRPr>
            </a:lvl2pPr>
            <a:lvl3pPr algn="l" rtl="0" eaLnBrk="1" fontAlgn="base" hangingPunct="1">
              <a:spcBef>
                <a:spcPct val="0"/>
              </a:spcBef>
              <a:spcAft>
                <a:spcPct val="0"/>
              </a:spcAft>
              <a:defRPr sz="2000">
                <a:solidFill>
                  <a:schemeClr val="tx2"/>
                </a:solidFill>
                <a:latin typeface="Verdana" pitchFamily="34" charset="0"/>
              </a:defRPr>
            </a:lvl3pPr>
            <a:lvl4pPr algn="l" rtl="0" eaLnBrk="1" fontAlgn="base" hangingPunct="1">
              <a:spcBef>
                <a:spcPct val="0"/>
              </a:spcBef>
              <a:spcAft>
                <a:spcPct val="0"/>
              </a:spcAft>
              <a:defRPr sz="2000">
                <a:solidFill>
                  <a:schemeClr val="tx2"/>
                </a:solidFill>
                <a:latin typeface="Verdana" pitchFamily="34" charset="0"/>
              </a:defRPr>
            </a:lvl4pPr>
            <a:lvl5pPr algn="l" rtl="0" eaLnBrk="1" fontAlgn="base" hangingPunct="1">
              <a:spcBef>
                <a:spcPct val="0"/>
              </a:spcBef>
              <a:spcAft>
                <a:spcPct val="0"/>
              </a:spcAft>
              <a:defRPr sz="2000">
                <a:solidFill>
                  <a:schemeClr val="tx2"/>
                </a:solidFill>
                <a:latin typeface="Verdana" pitchFamily="34" charset="0"/>
              </a:defRPr>
            </a:lvl5pPr>
            <a:lvl6pPr marL="457200" algn="l" rtl="0" eaLnBrk="1" fontAlgn="base" hangingPunct="1">
              <a:spcBef>
                <a:spcPct val="0"/>
              </a:spcBef>
              <a:spcAft>
                <a:spcPct val="0"/>
              </a:spcAft>
              <a:defRPr sz="2000">
                <a:solidFill>
                  <a:schemeClr val="tx2"/>
                </a:solidFill>
                <a:latin typeface="Verdana" pitchFamily="34" charset="0"/>
              </a:defRPr>
            </a:lvl6pPr>
            <a:lvl7pPr marL="914400" algn="l" rtl="0" eaLnBrk="1" fontAlgn="base" hangingPunct="1">
              <a:spcBef>
                <a:spcPct val="0"/>
              </a:spcBef>
              <a:spcAft>
                <a:spcPct val="0"/>
              </a:spcAft>
              <a:defRPr sz="2000">
                <a:solidFill>
                  <a:schemeClr val="tx2"/>
                </a:solidFill>
                <a:latin typeface="Verdana" pitchFamily="34" charset="0"/>
              </a:defRPr>
            </a:lvl7pPr>
            <a:lvl8pPr marL="1371600" algn="l" rtl="0" eaLnBrk="1" fontAlgn="base" hangingPunct="1">
              <a:spcBef>
                <a:spcPct val="0"/>
              </a:spcBef>
              <a:spcAft>
                <a:spcPct val="0"/>
              </a:spcAft>
              <a:defRPr sz="2000">
                <a:solidFill>
                  <a:schemeClr val="tx2"/>
                </a:solidFill>
                <a:latin typeface="Verdana" pitchFamily="34" charset="0"/>
              </a:defRPr>
            </a:lvl8pPr>
            <a:lvl9pPr marL="1828800" algn="l" rtl="0" eaLnBrk="1" fontAlgn="base" hangingPunct="1">
              <a:spcBef>
                <a:spcPct val="0"/>
              </a:spcBef>
              <a:spcAft>
                <a:spcPct val="0"/>
              </a:spcAft>
              <a:defRPr sz="2000">
                <a:solidFill>
                  <a:schemeClr val="tx2"/>
                </a:solidFill>
                <a:latin typeface="Verdana" pitchFamily="34" charset="0"/>
              </a:defRPr>
            </a:lvl9pPr>
          </a:lstStyle>
          <a:p>
            <a:r>
              <a:rPr lang="da-DK" altLang="da-DK" sz="2400" b="0" kern="0" dirty="0">
                <a:solidFill>
                  <a:schemeClr val="bg1"/>
                </a:solidFill>
                <a:latin typeface="+mn-lt"/>
              </a:rPr>
              <a:t>Videns-informeret ledelse</a:t>
            </a:r>
            <a:endParaRPr lang="da-DK" sz="1200" b="0" kern="0" dirty="0">
              <a:solidFill>
                <a:schemeClr val="bg1"/>
              </a:solidFill>
              <a:latin typeface="+mn-lt"/>
            </a:endParaRPr>
          </a:p>
        </p:txBody>
      </p:sp>
      <p:sp>
        <p:nvSpPr>
          <p:cNvPr id="6" name="Titel 1"/>
          <p:cNvSpPr txBox="1">
            <a:spLocks/>
          </p:cNvSpPr>
          <p:nvPr/>
        </p:nvSpPr>
        <p:spPr>
          <a:xfrm>
            <a:off x="251518" y="2996952"/>
            <a:ext cx="8136905" cy="323850"/>
          </a:xfrm>
          <a:prstGeom prst="rect">
            <a:avLst/>
          </a:prstGeom>
        </p:spPr>
        <p:txBody>
          <a:bodyPr/>
          <a:lstStyle>
            <a:lvl1pPr algn="l" rtl="0" eaLnBrk="1" fontAlgn="base" hangingPunct="1">
              <a:spcBef>
                <a:spcPct val="0"/>
              </a:spcBef>
              <a:spcAft>
                <a:spcPct val="0"/>
              </a:spcAft>
              <a:defRPr sz="2000" b="1">
                <a:solidFill>
                  <a:schemeClr val="tx1"/>
                </a:solidFill>
                <a:latin typeface="+mj-lt"/>
                <a:ea typeface="+mj-ea"/>
                <a:cs typeface="Arial" pitchFamily="34" charset="0"/>
              </a:defRPr>
            </a:lvl1pPr>
            <a:lvl2pPr algn="l" rtl="0" eaLnBrk="1" fontAlgn="base" hangingPunct="1">
              <a:spcBef>
                <a:spcPct val="0"/>
              </a:spcBef>
              <a:spcAft>
                <a:spcPct val="0"/>
              </a:spcAft>
              <a:defRPr sz="2000">
                <a:solidFill>
                  <a:schemeClr val="tx2"/>
                </a:solidFill>
                <a:latin typeface="Verdana" pitchFamily="34" charset="0"/>
              </a:defRPr>
            </a:lvl2pPr>
            <a:lvl3pPr algn="l" rtl="0" eaLnBrk="1" fontAlgn="base" hangingPunct="1">
              <a:spcBef>
                <a:spcPct val="0"/>
              </a:spcBef>
              <a:spcAft>
                <a:spcPct val="0"/>
              </a:spcAft>
              <a:defRPr sz="2000">
                <a:solidFill>
                  <a:schemeClr val="tx2"/>
                </a:solidFill>
                <a:latin typeface="Verdana" pitchFamily="34" charset="0"/>
              </a:defRPr>
            </a:lvl3pPr>
            <a:lvl4pPr algn="l" rtl="0" eaLnBrk="1" fontAlgn="base" hangingPunct="1">
              <a:spcBef>
                <a:spcPct val="0"/>
              </a:spcBef>
              <a:spcAft>
                <a:spcPct val="0"/>
              </a:spcAft>
              <a:defRPr sz="2000">
                <a:solidFill>
                  <a:schemeClr val="tx2"/>
                </a:solidFill>
                <a:latin typeface="Verdana" pitchFamily="34" charset="0"/>
              </a:defRPr>
            </a:lvl4pPr>
            <a:lvl5pPr algn="l" rtl="0" eaLnBrk="1" fontAlgn="base" hangingPunct="1">
              <a:spcBef>
                <a:spcPct val="0"/>
              </a:spcBef>
              <a:spcAft>
                <a:spcPct val="0"/>
              </a:spcAft>
              <a:defRPr sz="2000">
                <a:solidFill>
                  <a:schemeClr val="tx2"/>
                </a:solidFill>
                <a:latin typeface="Verdana" pitchFamily="34" charset="0"/>
              </a:defRPr>
            </a:lvl5pPr>
            <a:lvl6pPr marL="457200" algn="l" rtl="0" eaLnBrk="1" fontAlgn="base" hangingPunct="1">
              <a:spcBef>
                <a:spcPct val="0"/>
              </a:spcBef>
              <a:spcAft>
                <a:spcPct val="0"/>
              </a:spcAft>
              <a:defRPr sz="2000">
                <a:solidFill>
                  <a:schemeClr val="tx2"/>
                </a:solidFill>
                <a:latin typeface="Verdana" pitchFamily="34" charset="0"/>
              </a:defRPr>
            </a:lvl6pPr>
            <a:lvl7pPr marL="914400" algn="l" rtl="0" eaLnBrk="1" fontAlgn="base" hangingPunct="1">
              <a:spcBef>
                <a:spcPct val="0"/>
              </a:spcBef>
              <a:spcAft>
                <a:spcPct val="0"/>
              </a:spcAft>
              <a:defRPr sz="2000">
                <a:solidFill>
                  <a:schemeClr val="tx2"/>
                </a:solidFill>
                <a:latin typeface="Verdana" pitchFamily="34" charset="0"/>
              </a:defRPr>
            </a:lvl7pPr>
            <a:lvl8pPr marL="1371600" algn="l" rtl="0" eaLnBrk="1" fontAlgn="base" hangingPunct="1">
              <a:spcBef>
                <a:spcPct val="0"/>
              </a:spcBef>
              <a:spcAft>
                <a:spcPct val="0"/>
              </a:spcAft>
              <a:defRPr sz="2000">
                <a:solidFill>
                  <a:schemeClr val="tx2"/>
                </a:solidFill>
                <a:latin typeface="Verdana" pitchFamily="34" charset="0"/>
              </a:defRPr>
            </a:lvl8pPr>
            <a:lvl9pPr marL="1828800" algn="l" rtl="0" eaLnBrk="1" fontAlgn="base" hangingPunct="1">
              <a:spcBef>
                <a:spcPct val="0"/>
              </a:spcBef>
              <a:spcAft>
                <a:spcPct val="0"/>
              </a:spcAft>
              <a:defRPr sz="2000">
                <a:solidFill>
                  <a:schemeClr val="tx2"/>
                </a:solidFill>
                <a:latin typeface="Verdana" pitchFamily="34" charset="0"/>
              </a:defRPr>
            </a:lvl9pPr>
          </a:lstStyle>
          <a:p>
            <a:r>
              <a:rPr lang="da-DK" altLang="da-DK" sz="1400" b="0" kern="0" dirty="0">
                <a:latin typeface="+mn-lt"/>
              </a:rPr>
              <a:t>Ledelsen har en demokratisk forpligtigelse til at forholde sig til virkeligheden som den er, og bygge deres beslutninger herpå.</a:t>
            </a:r>
            <a:endParaRPr lang="da-DK" sz="1400" b="0" kern="0" dirty="0">
              <a:solidFill>
                <a:schemeClr val="bg1"/>
              </a:solidFill>
              <a:latin typeface="+mn-lt"/>
            </a:endParaRPr>
          </a:p>
        </p:txBody>
      </p:sp>
      <p:pic>
        <p:nvPicPr>
          <p:cNvPr id="7" name="Billede 6"/>
          <p:cNvPicPr>
            <a:picLocks noChangeAspect="1"/>
          </p:cNvPicPr>
          <p:nvPr/>
        </p:nvPicPr>
        <p:blipFill>
          <a:blip r:embed="rId2"/>
          <a:stretch>
            <a:fillRect/>
          </a:stretch>
        </p:blipFill>
        <p:spPr>
          <a:xfrm>
            <a:off x="251519" y="1579264"/>
            <a:ext cx="2162279" cy="1273671"/>
          </a:xfrm>
          <a:prstGeom prst="rect">
            <a:avLst/>
          </a:prstGeom>
        </p:spPr>
      </p:pic>
      <p:sp>
        <p:nvSpPr>
          <p:cNvPr id="10" name="Titel 1"/>
          <p:cNvSpPr txBox="1">
            <a:spLocks/>
          </p:cNvSpPr>
          <p:nvPr/>
        </p:nvSpPr>
        <p:spPr>
          <a:xfrm>
            <a:off x="251518" y="4227322"/>
            <a:ext cx="8136905" cy="323850"/>
          </a:xfrm>
          <a:prstGeom prst="rect">
            <a:avLst/>
          </a:prstGeom>
        </p:spPr>
        <p:txBody>
          <a:bodyPr/>
          <a:lstStyle>
            <a:lvl1pPr algn="l" rtl="0" eaLnBrk="1" fontAlgn="base" hangingPunct="1">
              <a:spcBef>
                <a:spcPct val="0"/>
              </a:spcBef>
              <a:spcAft>
                <a:spcPct val="0"/>
              </a:spcAft>
              <a:defRPr sz="2000" b="1">
                <a:solidFill>
                  <a:schemeClr val="tx1"/>
                </a:solidFill>
                <a:latin typeface="+mj-lt"/>
                <a:ea typeface="+mj-ea"/>
                <a:cs typeface="Arial" pitchFamily="34" charset="0"/>
              </a:defRPr>
            </a:lvl1pPr>
            <a:lvl2pPr algn="l" rtl="0" eaLnBrk="1" fontAlgn="base" hangingPunct="1">
              <a:spcBef>
                <a:spcPct val="0"/>
              </a:spcBef>
              <a:spcAft>
                <a:spcPct val="0"/>
              </a:spcAft>
              <a:defRPr sz="2000">
                <a:solidFill>
                  <a:schemeClr val="tx2"/>
                </a:solidFill>
                <a:latin typeface="Verdana" pitchFamily="34" charset="0"/>
              </a:defRPr>
            </a:lvl2pPr>
            <a:lvl3pPr algn="l" rtl="0" eaLnBrk="1" fontAlgn="base" hangingPunct="1">
              <a:spcBef>
                <a:spcPct val="0"/>
              </a:spcBef>
              <a:spcAft>
                <a:spcPct val="0"/>
              </a:spcAft>
              <a:defRPr sz="2000">
                <a:solidFill>
                  <a:schemeClr val="tx2"/>
                </a:solidFill>
                <a:latin typeface="Verdana" pitchFamily="34" charset="0"/>
              </a:defRPr>
            </a:lvl3pPr>
            <a:lvl4pPr algn="l" rtl="0" eaLnBrk="1" fontAlgn="base" hangingPunct="1">
              <a:spcBef>
                <a:spcPct val="0"/>
              </a:spcBef>
              <a:spcAft>
                <a:spcPct val="0"/>
              </a:spcAft>
              <a:defRPr sz="2000">
                <a:solidFill>
                  <a:schemeClr val="tx2"/>
                </a:solidFill>
                <a:latin typeface="Verdana" pitchFamily="34" charset="0"/>
              </a:defRPr>
            </a:lvl4pPr>
            <a:lvl5pPr algn="l" rtl="0" eaLnBrk="1" fontAlgn="base" hangingPunct="1">
              <a:spcBef>
                <a:spcPct val="0"/>
              </a:spcBef>
              <a:spcAft>
                <a:spcPct val="0"/>
              </a:spcAft>
              <a:defRPr sz="2000">
                <a:solidFill>
                  <a:schemeClr val="tx2"/>
                </a:solidFill>
                <a:latin typeface="Verdana" pitchFamily="34" charset="0"/>
              </a:defRPr>
            </a:lvl5pPr>
            <a:lvl6pPr marL="457200" algn="l" rtl="0" eaLnBrk="1" fontAlgn="base" hangingPunct="1">
              <a:spcBef>
                <a:spcPct val="0"/>
              </a:spcBef>
              <a:spcAft>
                <a:spcPct val="0"/>
              </a:spcAft>
              <a:defRPr sz="2000">
                <a:solidFill>
                  <a:schemeClr val="tx2"/>
                </a:solidFill>
                <a:latin typeface="Verdana" pitchFamily="34" charset="0"/>
              </a:defRPr>
            </a:lvl6pPr>
            <a:lvl7pPr marL="914400" algn="l" rtl="0" eaLnBrk="1" fontAlgn="base" hangingPunct="1">
              <a:spcBef>
                <a:spcPct val="0"/>
              </a:spcBef>
              <a:spcAft>
                <a:spcPct val="0"/>
              </a:spcAft>
              <a:defRPr sz="2000">
                <a:solidFill>
                  <a:schemeClr val="tx2"/>
                </a:solidFill>
                <a:latin typeface="Verdana" pitchFamily="34" charset="0"/>
              </a:defRPr>
            </a:lvl7pPr>
            <a:lvl8pPr marL="1371600" algn="l" rtl="0" eaLnBrk="1" fontAlgn="base" hangingPunct="1">
              <a:spcBef>
                <a:spcPct val="0"/>
              </a:spcBef>
              <a:spcAft>
                <a:spcPct val="0"/>
              </a:spcAft>
              <a:defRPr sz="2000">
                <a:solidFill>
                  <a:schemeClr val="tx2"/>
                </a:solidFill>
                <a:latin typeface="Verdana" pitchFamily="34" charset="0"/>
              </a:defRPr>
            </a:lvl8pPr>
            <a:lvl9pPr marL="1828800" algn="l" rtl="0" eaLnBrk="1" fontAlgn="base" hangingPunct="1">
              <a:spcBef>
                <a:spcPct val="0"/>
              </a:spcBef>
              <a:spcAft>
                <a:spcPct val="0"/>
              </a:spcAft>
              <a:defRPr sz="2000">
                <a:solidFill>
                  <a:schemeClr val="tx2"/>
                </a:solidFill>
                <a:latin typeface="Verdana" pitchFamily="34" charset="0"/>
              </a:defRPr>
            </a:lvl9pPr>
          </a:lstStyle>
          <a:p>
            <a:r>
              <a:rPr lang="da-DK" altLang="da-DK" sz="1400" b="0" kern="0" dirty="0">
                <a:latin typeface="+mn-lt"/>
              </a:rPr>
              <a:t>Ledelsen skal forvalte offentlige ressourcer bedst muligt. Det forudsætter at de lader sig informere af viden om virkeligheden.</a:t>
            </a:r>
            <a:endParaRPr lang="da-DK" sz="1400" b="0" kern="0" dirty="0">
              <a:solidFill>
                <a:schemeClr val="bg1"/>
              </a:solidFill>
              <a:latin typeface="+mn-lt"/>
            </a:endParaRPr>
          </a:p>
        </p:txBody>
      </p:sp>
      <p:sp>
        <p:nvSpPr>
          <p:cNvPr id="12" name="Rektangel 11"/>
          <p:cNvSpPr/>
          <p:nvPr/>
        </p:nvSpPr>
        <p:spPr>
          <a:xfrm>
            <a:off x="251518" y="5661248"/>
            <a:ext cx="8136904" cy="307777"/>
          </a:xfrm>
          <a:prstGeom prst="rect">
            <a:avLst/>
          </a:prstGeom>
        </p:spPr>
        <p:txBody>
          <a:bodyPr wrap="square">
            <a:spAutoFit/>
          </a:bodyPr>
          <a:lstStyle/>
          <a:p>
            <a:pPr algn="l"/>
            <a:r>
              <a:rPr lang="da-DK" dirty="0">
                <a:solidFill>
                  <a:srgbClr val="242323"/>
                </a:solidFill>
                <a:latin typeface="+mn-lt"/>
              </a:rPr>
              <a:t>Det giver tillid til ledelsen og tryghed  at vide, at beslutningerne bliver truffet på baggrund af viden.</a:t>
            </a:r>
            <a:endParaRPr lang="da-DK" dirty="0">
              <a:latin typeface="+mn-lt"/>
            </a:endParaRPr>
          </a:p>
        </p:txBody>
      </p:sp>
      <p:sp>
        <p:nvSpPr>
          <p:cNvPr id="14" name="Rektangel 13"/>
          <p:cNvSpPr/>
          <p:nvPr/>
        </p:nvSpPr>
        <p:spPr>
          <a:xfrm>
            <a:off x="251518" y="4926067"/>
            <a:ext cx="8136904" cy="523220"/>
          </a:xfrm>
          <a:prstGeom prst="rect">
            <a:avLst/>
          </a:prstGeom>
        </p:spPr>
        <p:txBody>
          <a:bodyPr wrap="square">
            <a:spAutoFit/>
          </a:bodyPr>
          <a:lstStyle/>
          <a:p>
            <a:pPr algn="l"/>
            <a:r>
              <a:rPr lang="da-DK" dirty="0">
                <a:solidFill>
                  <a:srgbClr val="242323"/>
                </a:solidFill>
                <a:latin typeface="+mn-lt"/>
              </a:rPr>
              <a:t>Ledelsen skal anvende viden til at blive klogere, udfordre egne antagelser, som afsæt for fælles faglige drøftelser, og med afsæt i det, til at træffe gode beslutninger.</a:t>
            </a:r>
            <a:endParaRPr lang="da-DK" dirty="0">
              <a:latin typeface="+mn-lt"/>
            </a:endParaRPr>
          </a:p>
        </p:txBody>
      </p:sp>
      <p:sp>
        <p:nvSpPr>
          <p:cNvPr id="15" name="Rektangel 14"/>
          <p:cNvSpPr/>
          <p:nvPr/>
        </p:nvSpPr>
        <p:spPr>
          <a:xfrm>
            <a:off x="251518" y="3695697"/>
            <a:ext cx="8136904" cy="307777"/>
          </a:xfrm>
          <a:prstGeom prst="rect">
            <a:avLst/>
          </a:prstGeom>
        </p:spPr>
        <p:txBody>
          <a:bodyPr wrap="square">
            <a:spAutoFit/>
          </a:bodyPr>
          <a:lstStyle/>
          <a:p>
            <a:pPr algn="l"/>
            <a:r>
              <a:rPr lang="da-DK" dirty="0">
                <a:solidFill>
                  <a:srgbClr val="242323"/>
                </a:solidFill>
                <a:latin typeface="+mn-lt"/>
              </a:rPr>
              <a:t>Ledelsen skal lade sig informere ikke diktere.</a:t>
            </a:r>
            <a:endParaRPr lang="da-DK" dirty="0">
              <a:latin typeface="+mn-lt"/>
            </a:endParaRPr>
          </a:p>
        </p:txBody>
      </p:sp>
    </p:spTree>
    <p:extLst>
      <p:ext uri="{BB962C8B-B14F-4D97-AF65-F5344CB8AC3E}">
        <p14:creationId xmlns:p14="http://schemas.microsoft.com/office/powerpoint/2010/main" val="407605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normAutofit/>
          </a:bodyPr>
          <a:lstStyle/>
          <a:p>
            <a:r>
              <a:rPr lang="da-DK" sz="2400" dirty="0">
                <a:latin typeface="Arial" panose="020B0604020202020204" pitchFamily="34" charset="0"/>
                <a:ea typeface="Verdana" panose="020B0604030504040204" pitchFamily="34" charset="0"/>
                <a:cs typeface="Arial" panose="020B0604020202020204" pitchFamily="34" charset="0"/>
              </a:rPr>
              <a:t>Program</a:t>
            </a:r>
            <a:endParaRPr lang="da-DK" sz="2400" dirty="0">
              <a:latin typeface="Arial" panose="020B0604020202020204" pitchFamily="34" charset="0"/>
              <a:cs typeface="Arial" panose="020B0604020202020204" pitchFamily="34" charset="0"/>
            </a:endParaRPr>
          </a:p>
        </p:txBody>
      </p:sp>
      <p:sp>
        <p:nvSpPr>
          <p:cNvPr id="7" name="Tekstfelt 6"/>
          <p:cNvSpPr txBox="1"/>
          <p:nvPr/>
        </p:nvSpPr>
        <p:spPr>
          <a:xfrm>
            <a:off x="693780" y="2756164"/>
            <a:ext cx="4571294" cy="2816156"/>
          </a:xfrm>
          <a:prstGeom prst="rect">
            <a:avLst/>
          </a:prstGeom>
          <a:noFill/>
        </p:spPr>
        <p:txBody>
          <a:bodyPr wrap="square" rtlCol="0">
            <a:spAutoFit/>
          </a:bodyPr>
          <a:lstStyle/>
          <a:p>
            <a:pPr marL="257175" indent="-257175" algn="l" defTabSz="685800" fontAlgn="base">
              <a:spcBef>
                <a:spcPct val="20000"/>
              </a:spcBef>
              <a:spcAft>
                <a:spcPct val="0"/>
              </a:spcAft>
              <a:buClr>
                <a:srgbClr val="0070C0"/>
              </a:buClr>
              <a:buFont typeface="Wingdings" panose="05000000000000000000" pitchFamily="2" charset="2"/>
              <a:buChar char="v"/>
            </a:pPr>
            <a:r>
              <a:rPr lang="da-DK" sz="1500" dirty="0">
                <a:solidFill>
                  <a:schemeClr val="bg2">
                    <a:lumMod val="75000"/>
                  </a:schemeClr>
                </a:solidFill>
                <a:latin typeface="Arial" panose="020B0604020202020204"/>
              </a:rPr>
              <a:t>Kompetenceforhold </a:t>
            </a:r>
            <a:r>
              <a:rPr lang="da-DK" sz="750" dirty="0">
                <a:solidFill>
                  <a:schemeClr val="bg2">
                    <a:lumMod val="75000"/>
                  </a:schemeClr>
                </a:solidFill>
                <a:latin typeface="Arial" panose="020B0604020202020204"/>
              </a:rPr>
              <a:t>(struktur, roller og ansvarsområde)</a:t>
            </a:r>
          </a:p>
          <a:p>
            <a:pPr marL="257175" indent="-257175" algn="l" defTabSz="685800" fontAlgn="base">
              <a:spcBef>
                <a:spcPct val="20000"/>
              </a:spcBef>
              <a:spcAft>
                <a:spcPct val="0"/>
              </a:spcAft>
              <a:buClr>
                <a:srgbClr val="0070C0"/>
              </a:buClr>
              <a:buFont typeface="Wingdings" panose="05000000000000000000" pitchFamily="2" charset="2"/>
              <a:buChar char="v"/>
            </a:pPr>
            <a:r>
              <a:rPr lang="da-DK" sz="1500" dirty="0">
                <a:solidFill>
                  <a:schemeClr val="bg2">
                    <a:lumMod val="75000"/>
                  </a:schemeClr>
                </a:solidFill>
                <a:latin typeface="Arial" panose="020B0604020202020204"/>
              </a:rPr>
              <a:t>Opgaver i MED-udvalget </a:t>
            </a:r>
            <a:r>
              <a:rPr lang="da-DK" sz="750" dirty="0">
                <a:solidFill>
                  <a:schemeClr val="bg2">
                    <a:lumMod val="75000"/>
                  </a:schemeClr>
                </a:solidFill>
                <a:latin typeface="Arial" panose="020B0604020202020204"/>
              </a:rPr>
              <a:t>(SKAL opgaver + ad hoc)</a:t>
            </a:r>
          </a:p>
          <a:p>
            <a:pPr marL="257175" indent="-257175" algn="l" defTabSz="685800">
              <a:buClr>
                <a:srgbClr val="0070C0"/>
              </a:buClr>
              <a:buFont typeface="Wingdings" panose="05000000000000000000" pitchFamily="2" charset="2"/>
              <a:buChar char="v"/>
            </a:pPr>
            <a:r>
              <a:rPr lang="da-DK" sz="1500" dirty="0">
                <a:solidFill>
                  <a:schemeClr val="bg2">
                    <a:lumMod val="90000"/>
                  </a:schemeClr>
                </a:solidFill>
                <a:latin typeface="Arial" panose="020B0604020202020204"/>
              </a:rPr>
              <a:t>Arbejdsmiljø i MED-udvalget</a:t>
            </a:r>
          </a:p>
          <a:p>
            <a:pPr algn="l" defTabSz="685800" fontAlgn="base">
              <a:spcBef>
                <a:spcPct val="20000"/>
              </a:spcBef>
              <a:spcAft>
                <a:spcPct val="0"/>
              </a:spcAft>
              <a:buClr>
                <a:srgbClr val="0070C0"/>
              </a:buClr>
            </a:pPr>
            <a:endParaRPr lang="da-DK" sz="1500" dirty="0">
              <a:solidFill>
                <a:prstClr val="black"/>
              </a:solidFill>
              <a:latin typeface="Arial" panose="020B0604020202020204"/>
            </a:endParaRPr>
          </a:p>
          <a:p>
            <a:pPr defTabSz="685800" fontAlgn="base">
              <a:spcBef>
                <a:spcPct val="20000"/>
              </a:spcBef>
              <a:spcAft>
                <a:spcPct val="0"/>
              </a:spcAft>
              <a:buClr>
                <a:srgbClr val="0070C0"/>
              </a:buClr>
            </a:pPr>
            <a:endParaRPr lang="da-DK" sz="1000" dirty="0">
              <a:solidFill>
                <a:prstClr val="black"/>
              </a:solidFill>
              <a:latin typeface="Arial" panose="020B0604020202020204"/>
            </a:endParaRPr>
          </a:p>
          <a:p>
            <a:pPr defTabSz="685800" fontAlgn="base">
              <a:spcBef>
                <a:spcPct val="20000"/>
              </a:spcBef>
              <a:spcAft>
                <a:spcPct val="0"/>
              </a:spcAft>
              <a:buClr>
                <a:srgbClr val="0070C0"/>
              </a:buClr>
            </a:pPr>
            <a:endParaRPr lang="da-DK" sz="1000" dirty="0">
              <a:solidFill>
                <a:prstClr val="black"/>
              </a:solidFill>
              <a:latin typeface="Arial" panose="020B0604020202020204"/>
            </a:endParaRPr>
          </a:p>
          <a:p>
            <a:pPr defTabSz="685800" fontAlgn="base">
              <a:spcBef>
                <a:spcPct val="20000"/>
              </a:spcBef>
              <a:spcAft>
                <a:spcPct val="0"/>
              </a:spcAft>
              <a:buClr>
                <a:srgbClr val="0070C0"/>
              </a:buClr>
            </a:pPr>
            <a:endParaRPr lang="da-DK" sz="1000" dirty="0">
              <a:solidFill>
                <a:prstClr val="black"/>
              </a:solidFill>
              <a:latin typeface="Arial" panose="020B0604020202020204"/>
            </a:endParaRPr>
          </a:p>
          <a:p>
            <a:pPr marL="257175" indent="-257175" algn="l" defTabSz="685800">
              <a:buClr>
                <a:srgbClr val="0070C0"/>
              </a:buClr>
              <a:buFont typeface="Wingdings" panose="05000000000000000000" pitchFamily="2" charset="2"/>
              <a:buChar char="v"/>
            </a:pPr>
            <a:r>
              <a:rPr lang="da-DK" sz="1500" dirty="0">
                <a:latin typeface="Arial" panose="020B0604020202020204"/>
              </a:rPr>
              <a:t>Rammer og vilkår </a:t>
            </a:r>
          </a:p>
          <a:p>
            <a:pPr marL="257175" indent="-257175" algn="l" defTabSz="685800" fontAlgn="base">
              <a:spcBef>
                <a:spcPct val="20000"/>
              </a:spcBef>
              <a:spcAft>
                <a:spcPct val="0"/>
              </a:spcAft>
              <a:buClr>
                <a:srgbClr val="0070C0"/>
              </a:buClr>
              <a:buFont typeface="Wingdings" panose="05000000000000000000" pitchFamily="2" charset="2"/>
              <a:buChar char="v"/>
            </a:pPr>
            <a:r>
              <a:rPr lang="da-DK" sz="1500" dirty="0">
                <a:latin typeface="Arial" panose="020B0604020202020204"/>
              </a:rPr>
              <a:t>Information og drøftelse </a:t>
            </a:r>
            <a:r>
              <a:rPr lang="da-DK" sz="750" dirty="0">
                <a:latin typeface="Arial" panose="020B0604020202020204"/>
              </a:rPr>
              <a:t>(medindflydelse) </a:t>
            </a:r>
          </a:p>
          <a:p>
            <a:pPr marL="257175" indent="-257175" algn="l" defTabSz="685800" fontAlgn="base">
              <a:spcBef>
                <a:spcPct val="20000"/>
              </a:spcBef>
              <a:spcAft>
                <a:spcPct val="0"/>
              </a:spcAft>
              <a:buClr>
                <a:srgbClr val="0070C0"/>
              </a:buClr>
              <a:buFont typeface="Wingdings" panose="05000000000000000000" pitchFamily="2" charset="2"/>
              <a:buChar char="v"/>
            </a:pPr>
            <a:r>
              <a:rPr lang="da-DK" sz="1500" dirty="0">
                <a:latin typeface="Arial" panose="020B0604020202020204"/>
              </a:rPr>
              <a:t>Retningslinjer </a:t>
            </a:r>
            <a:r>
              <a:rPr lang="da-DK" sz="750" dirty="0">
                <a:latin typeface="Arial" panose="020B0604020202020204"/>
              </a:rPr>
              <a:t>(medbestemmelse)</a:t>
            </a:r>
          </a:p>
          <a:p>
            <a:pPr marL="257175" indent="-257175" algn="l" defTabSz="685800" fontAlgn="base">
              <a:spcBef>
                <a:spcPct val="20000"/>
              </a:spcBef>
              <a:spcAft>
                <a:spcPct val="0"/>
              </a:spcAft>
              <a:buClr>
                <a:srgbClr val="0070C0"/>
              </a:buClr>
              <a:buFont typeface="Wingdings" panose="05000000000000000000" pitchFamily="2" charset="2"/>
              <a:buChar char="v"/>
            </a:pPr>
            <a:r>
              <a:rPr lang="da-DK" sz="1500" dirty="0">
                <a:latin typeface="Arial" panose="020B0604020202020204"/>
              </a:rPr>
              <a:t>MED i praksis </a:t>
            </a:r>
            <a:r>
              <a:rPr lang="da-DK" sz="750" dirty="0">
                <a:latin typeface="Arial" panose="020B0604020202020204"/>
              </a:rPr>
              <a:t>(anvend det lærte i praksis)</a:t>
            </a:r>
          </a:p>
        </p:txBody>
      </p:sp>
      <p:sp>
        <p:nvSpPr>
          <p:cNvPr id="12" name="Tekstfelt 11"/>
          <p:cNvSpPr txBox="1"/>
          <p:nvPr/>
        </p:nvSpPr>
        <p:spPr>
          <a:xfrm>
            <a:off x="1660992" y="2121666"/>
            <a:ext cx="1670891" cy="323165"/>
          </a:xfrm>
          <a:prstGeom prst="rect">
            <a:avLst/>
          </a:prstGeom>
          <a:noFill/>
        </p:spPr>
        <p:txBody>
          <a:bodyPr wrap="square" rtlCol="0">
            <a:spAutoFit/>
          </a:bodyPr>
          <a:lstStyle/>
          <a:p>
            <a:pPr algn="ctr" defTabSz="685800" fontAlgn="base">
              <a:spcBef>
                <a:spcPct val="20000"/>
              </a:spcBef>
              <a:spcAft>
                <a:spcPct val="0"/>
              </a:spcAft>
            </a:pPr>
            <a:r>
              <a:rPr lang="da-DK" sz="1500" dirty="0">
                <a:solidFill>
                  <a:srgbClr val="6381B9"/>
                </a:solidFill>
                <a:latin typeface="Arial" panose="020B0604020202020204"/>
              </a:rPr>
              <a:t>Dag 1</a:t>
            </a:r>
            <a:endParaRPr lang="da-DK" sz="1000" i="1" dirty="0">
              <a:solidFill>
                <a:srgbClr val="6381B9"/>
              </a:solidFill>
              <a:latin typeface="Arial" panose="020B0604020202020204"/>
            </a:endParaRPr>
          </a:p>
        </p:txBody>
      </p:sp>
      <p:sp>
        <p:nvSpPr>
          <p:cNvPr id="14" name="Rektangel 13"/>
          <p:cNvSpPr/>
          <p:nvPr/>
        </p:nvSpPr>
        <p:spPr>
          <a:xfrm>
            <a:off x="529696" y="2432999"/>
            <a:ext cx="4572000" cy="323165"/>
          </a:xfrm>
          <a:prstGeom prst="rect">
            <a:avLst/>
          </a:prstGeom>
        </p:spPr>
        <p:txBody>
          <a:bodyPr>
            <a:spAutoFit/>
          </a:bodyPr>
          <a:lstStyle/>
          <a:p>
            <a:pPr marL="257175" indent="-257175" defTabSz="685800" fontAlgn="base">
              <a:spcBef>
                <a:spcPct val="20000"/>
              </a:spcBef>
              <a:spcAft>
                <a:spcPct val="0"/>
              </a:spcAft>
              <a:buClr>
                <a:srgbClr val="0070C0"/>
              </a:buClr>
              <a:buFont typeface="Wingdings" panose="05000000000000000000" pitchFamily="2" charset="2"/>
              <a:buChar char="v"/>
            </a:pPr>
            <a:r>
              <a:rPr lang="da-DK" sz="1500" dirty="0">
                <a:solidFill>
                  <a:schemeClr val="bg2">
                    <a:lumMod val="75000"/>
                  </a:schemeClr>
                </a:solidFill>
                <a:latin typeface="Arial" panose="020B0604020202020204"/>
              </a:rPr>
              <a:t>Ideen og formålet med MED-systemet </a:t>
            </a:r>
            <a:r>
              <a:rPr lang="da-DK" sz="750" dirty="0">
                <a:solidFill>
                  <a:schemeClr val="bg2">
                    <a:lumMod val="75000"/>
                  </a:schemeClr>
                </a:solidFill>
                <a:latin typeface="Arial" panose="020B0604020202020204"/>
              </a:rPr>
              <a:t>(grundlaget)</a:t>
            </a:r>
          </a:p>
        </p:txBody>
      </p:sp>
      <p:cxnSp>
        <p:nvCxnSpPr>
          <p:cNvPr id="15" name="Lige forbindelse 14"/>
          <p:cNvCxnSpPr/>
          <p:nvPr/>
        </p:nvCxnSpPr>
        <p:spPr bwMode="auto">
          <a:xfrm>
            <a:off x="683568" y="2306308"/>
            <a:ext cx="1033451" cy="0"/>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16" name="Lige forbindelse 15"/>
          <p:cNvCxnSpPr/>
          <p:nvPr/>
        </p:nvCxnSpPr>
        <p:spPr bwMode="auto">
          <a:xfrm>
            <a:off x="3203848" y="2306308"/>
            <a:ext cx="1014702" cy="0"/>
          </a:xfrm>
          <a:prstGeom prst="line">
            <a:avLst/>
          </a:prstGeom>
          <a:solidFill>
            <a:schemeClr val="accent1"/>
          </a:solidFill>
          <a:ln w="19050" cap="flat" cmpd="sng" algn="ctr">
            <a:solidFill>
              <a:srgbClr val="0070C0"/>
            </a:solidFill>
            <a:prstDash val="solid"/>
            <a:round/>
            <a:headEnd type="none" w="med" len="med"/>
            <a:tailEnd type="none" w="med" len="med"/>
          </a:ln>
          <a:effectLst/>
        </p:spPr>
      </p:cxnSp>
      <p:sp>
        <p:nvSpPr>
          <p:cNvPr id="27" name="Tekstfelt 26"/>
          <p:cNvSpPr txBox="1"/>
          <p:nvPr/>
        </p:nvSpPr>
        <p:spPr>
          <a:xfrm>
            <a:off x="1660992" y="3833447"/>
            <a:ext cx="1670891" cy="323165"/>
          </a:xfrm>
          <a:prstGeom prst="rect">
            <a:avLst/>
          </a:prstGeom>
          <a:noFill/>
        </p:spPr>
        <p:txBody>
          <a:bodyPr wrap="square" rtlCol="0">
            <a:spAutoFit/>
          </a:bodyPr>
          <a:lstStyle/>
          <a:p>
            <a:pPr algn="ctr" defTabSz="685800" fontAlgn="base">
              <a:spcBef>
                <a:spcPct val="20000"/>
              </a:spcBef>
              <a:spcAft>
                <a:spcPct val="0"/>
              </a:spcAft>
            </a:pPr>
            <a:r>
              <a:rPr lang="da-DK" sz="1500" dirty="0">
                <a:solidFill>
                  <a:srgbClr val="6381B9"/>
                </a:solidFill>
                <a:latin typeface="Arial" panose="020B0604020202020204"/>
              </a:rPr>
              <a:t>Dag 2</a:t>
            </a:r>
            <a:endParaRPr lang="da-DK" sz="1000" i="1" dirty="0">
              <a:solidFill>
                <a:srgbClr val="6381B9"/>
              </a:solidFill>
              <a:latin typeface="Arial" panose="020B0604020202020204"/>
            </a:endParaRPr>
          </a:p>
        </p:txBody>
      </p:sp>
      <p:cxnSp>
        <p:nvCxnSpPr>
          <p:cNvPr id="31" name="Lige forbindelse 30"/>
          <p:cNvCxnSpPr/>
          <p:nvPr/>
        </p:nvCxnSpPr>
        <p:spPr bwMode="auto">
          <a:xfrm>
            <a:off x="703986" y="3995030"/>
            <a:ext cx="1033451" cy="0"/>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32" name="Lige forbindelse 31"/>
          <p:cNvCxnSpPr/>
          <p:nvPr/>
        </p:nvCxnSpPr>
        <p:spPr bwMode="auto">
          <a:xfrm>
            <a:off x="3196820" y="4024905"/>
            <a:ext cx="1014702" cy="0"/>
          </a:xfrm>
          <a:prstGeom prst="line">
            <a:avLst/>
          </a:prstGeom>
          <a:solidFill>
            <a:schemeClr val="accent1"/>
          </a:solidFill>
          <a:ln w="19050" cap="flat" cmpd="sng" algn="ctr">
            <a:solidFill>
              <a:srgbClr val="0070C0"/>
            </a:solidFill>
            <a:prstDash val="solid"/>
            <a:round/>
            <a:headEnd type="none" w="med" len="med"/>
            <a:tailEnd type="none" w="med" len="med"/>
          </a:ln>
          <a:effectLst/>
        </p:spPr>
      </p:cxnSp>
      <p:pic>
        <p:nvPicPr>
          <p:cNvPr id="35" name="Billede 34"/>
          <p:cNvPicPr>
            <a:picLocks noChangeAspect="1"/>
          </p:cNvPicPr>
          <p:nvPr/>
        </p:nvPicPr>
        <p:blipFill>
          <a:blip r:embed="rId2"/>
          <a:stretch>
            <a:fillRect/>
          </a:stretch>
        </p:blipFill>
        <p:spPr>
          <a:xfrm>
            <a:off x="7452320" y="4178724"/>
            <a:ext cx="1458644" cy="905779"/>
          </a:xfrm>
          <a:prstGeom prst="rect">
            <a:avLst/>
          </a:prstGeom>
        </p:spPr>
      </p:pic>
      <p:pic>
        <p:nvPicPr>
          <p:cNvPr id="36" name="Billede 35"/>
          <p:cNvPicPr>
            <a:picLocks noChangeAspect="1"/>
          </p:cNvPicPr>
          <p:nvPr/>
        </p:nvPicPr>
        <p:blipFill>
          <a:blip r:embed="rId3"/>
          <a:stretch>
            <a:fillRect/>
          </a:stretch>
        </p:blipFill>
        <p:spPr>
          <a:xfrm>
            <a:off x="7015282" y="5402966"/>
            <a:ext cx="1475656" cy="789939"/>
          </a:xfrm>
          <a:prstGeom prst="rect">
            <a:avLst/>
          </a:prstGeom>
        </p:spPr>
      </p:pic>
      <p:pic>
        <p:nvPicPr>
          <p:cNvPr id="37" name="Billede 36"/>
          <p:cNvPicPr>
            <a:picLocks noChangeAspect="1"/>
          </p:cNvPicPr>
          <p:nvPr/>
        </p:nvPicPr>
        <p:blipFill>
          <a:blip r:embed="rId4"/>
          <a:stretch>
            <a:fillRect/>
          </a:stretch>
        </p:blipFill>
        <p:spPr>
          <a:xfrm>
            <a:off x="4731871" y="4101837"/>
            <a:ext cx="2117795" cy="751697"/>
          </a:xfrm>
          <a:prstGeom prst="rect">
            <a:avLst/>
          </a:prstGeom>
        </p:spPr>
      </p:pic>
      <p:pic>
        <p:nvPicPr>
          <p:cNvPr id="4" name="Billede 3">
            <a:extLst>
              <a:ext uri="{FF2B5EF4-FFF2-40B4-BE49-F238E27FC236}">
                <a16:creationId xmlns:a16="http://schemas.microsoft.com/office/drawing/2014/main" id="{7DDA3FF1-B5A0-AC53-E479-0EF54B8B043D}"/>
              </a:ext>
            </a:extLst>
          </p:cNvPr>
          <p:cNvPicPr>
            <a:picLocks noChangeAspect="1"/>
          </p:cNvPicPr>
          <p:nvPr/>
        </p:nvPicPr>
        <p:blipFill>
          <a:blip r:embed="rId5"/>
          <a:stretch>
            <a:fillRect/>
          </a:stretch>
        </p:blipFill>
        <p:spPr>
          <a:xfrm>
            <a:off x="6850755" y="3186832"/>
            <a:ext cx="1405525" cy="875382"/>
          </a:xfrm>
          <a:prstGeom prst="rect">
            <a:avLst/>
          </a:prstGeom>
        </p:spPr>
      </p:pic>
      <p:pic>
        <p:nvPicPr>
          <p:cNvPr id="8" name="Billede 7">
            <a:extLst>
              <a:ext uri="{FF2B5EF4-FFF2-40B4-BE49-F238E27FC236}">
                <a16:creationId xmlns:a16="http://schemas.microsoft.com/office/drawing/2014/main" id="{B238248A-16CA-BB85-1343-7E3456799BBE}"/>
              </a:ext>
            </a:extLst>
          </p:cNvPr>
          <p:cNvPicPr>
            <a:picLocks noChangeAspect="1"/>
          </p:cNvPicPr>
          <p:nvPr/>
        </p:nvPicPr>
        <p:blipFill>
          <a:blip r:embed="rId6"/>
          <a:stretch>
            <a:fillRect/>
          </a:stretch>
        </p:blipFill>
        <p:spPr>
          <a:xfrm>
            <a:off x="4908000" y="1355716"/>
            <a:ext cx="1038225" cy="1419225"/>
          </a:xfrm>
          <a:prstGeom prst="rect">
            <a:avLst/>
          </a:prstGeom>
        </p:spPr>
      </p:pic>
      <p:pic>
        <p:nvPicPr>
          <p:cNvPr id="9" name="Billede 8">
            <a:extLst>
              <a:ext uri="{FF2B5EF4-FFF2-40B4-BE49-F238E27FC236}">
                <a16:creationId xmlns:a16="http://schemas.microsoft.com/office/drawing/2014/main" id="{0E9F1466-B68F-59A5-5A96-429B87ECF30D}"/>
              </a:ext>
            </a:extLst>
          </p:cNvPr>
          <p:cNvPicPr>
            <a:picLocks noChangeAspect="1"/>
          </p:cNvPicPr>
          <p:nvPr/>
        </p:nvPicPr>
        <p:blipFill>
          <a:blip r:embed="rId7"/>
          <a:stretch>
            <a:fillRect/>
          </a:stretch>
        </p:blipFill>
        <p:spPr>
          <a:xfrm>
            <a:off x="5328891" y="1839245"/>
            <a:ext cx="1007687" cy="1403564"/>
          </a:xfrm>
          <a:prstGeom prst="rect">
            <a:avLst/>
          </a:prstGeom>
        </p:spPr>
      </p:pic>
      <p:pic>
        <p:nvPicPr>
          <p:cNvPr id="6" name="Billede 5">
            <a:extLst>
              <a:ext uri="{FF2B5EF4-FFF2-40B4-BE49-F238E27FC236}">
                <a16:creationId xmlns:a16="http://schemas.microsoft.com/office/drawing/2014/main" id="{EA1B8399-A9BE-4F99-C47C-12D29C9D2CDD}"/>
              </a:ext>
            </a:extLst>
          </p:cNvPr>
          <p:cNvPicPr>
            <a:picLocks noChangeAspect="1"/>
          </p:cNvPicPr>
          <p:nvPr/>
        </p:nvPicPr>
        <p:blipFill>
          <a:blip r:embed="rId8"/>
          <a:stretch>
            <a:fillRect/>
          </a:stretch>
        </p:blipFill>
        <p:spPr>
          <a:xfrm>
            <a:off x="7055325" y="2154018"/>
            <a:ext cx="1558979" cy="916304"/>
          </a:xfrm>
          <a:prstGeom prst="rect">
            <a:avLst/>
          </a:prstGeom>
        </p:spPr>
      </p:pic>
      <p:pic>
        <p:nvPicPr>
          <p:cNvPr id="18" name="Billede 17"/>
          <p:cNvPicPr>
            <a:picLocks noChangeAspect="1"/>
          </p:cNvPicPr>
          <p:nvPr/>
        </p:nvPicPr>
        <p:blipFill>
          <a:blip r:embed="rId9"/>
          <a:stretch>
            <a:fillRect/>
          </a:stretch>
        </p:blipFill>
        <p:spPr>
          <a:xfrm>
            <a:off x="5791146" y="2608994"/>
            <a:ext cx="1224136" cy="1048329"/>
          </a:xfrm>
          <a:prstGeom prst="rect">
            <a:avLst/>
          </a:prstGeom>
        </p:spPr>
      </p:pic>
    </p:spTree>
    <p:extLst>
      <p:ext uri="{BB962C8B-B14F-4D97-AF65-F5344CB8AC3E}">
        <p14:creationId xmlns:p14="http://schemas.microsoft.com/office/powerpoint/2010/main" val="396712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fade">
                                      <p:cBhvr>
                                        <p:cTn id="33" dur="500"/>
                                        <p:tgtEl>
                                          <p:spTgt spid="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ppt_x"/>
                                          </p:val>
                                        </p:tav>
                                        <p:tav tm="100000">
                                          <p:val>
                                            <p:strVal val="#ppt_x"/>
                                          </p:val>
                                        </p:tav>
                                      </p:tavLst>
                                    </p:anim>
                                    <p:anim calcmode="lin" valueType="num">
                                      <p:cBhvr additive="base">
                                        <p:cTn id="4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500" fill="hold"/>
                                        <p:tgtEl>
                                          <p:spTgt spid="35"/>
                                        </p:tgtEl>
                                        <p:attrNameLst>
                                          <p:attrName>ppt_x</p:attrName>
                                        </p:attrNameLst>
                                      </p:cBhvr>
                                      <p:tavLst>
                                        <p:tav tm="0">
                                          <p:val>
                                            <p:strVal val="#ppt_x"/>
                                          </p:val>
                                        </p:tav>
                                        <p:tav tm="100000">
                                          <p:val>
                                            <p:strVal val="#ppt_x"/>
                                          </p:val>
                                        </p:tav>
                                      </p:tavLst>
                                    </p:anim>
                                    <p:anim calcmode="lin" valueType="num">
                                      <p:cBhvr additive="base">
                                        <p:cTn id="5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xEl>
                                              <p:pRg st="1" end="1"/>
                                            </p:txEl>
                                          </p:spTgt>
                                        </p:tgtEl>
                                        <p:attrNameLst>
                                          <p:attrName>style.visibility</p:attrName>
                                        </p:attrNameLst>
                                      </p:cBhvr>
                                      <p:to>
                                        <p:strVal val="visible"/>
                                      </p:to>
                                    </p:set>
                                    <p:animEffect transition="in" filter="fade">
                                      <p:cBhvr>
                                        <p:cTn id="62" dur="500"/>
                                        <p:tgtEl>
                                          <p:spTgt spid="7">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
                                            <p:txEl>
                                              <p:pRg st="2" end="2"/>
                                            </p:txEl>
                                          </p:spTgt>
                                        </p:tgtEl>
                                        <p:attrNameLst>
                                          <p:attrName>style.visibility</p:attrName>
                                        </p:attrNameLst>
                                      </p:cBhvr>
                                      <p:to>
                                        <p:strVal val="visible"/>
                                      </p:to>
                                    </p:set>
                                    <p:animEffect transition="in" filter="fade">
                                      <p:cBhvr>
                                        <p:cTn id="67" dur="500"/>
                                        <p:tgtEl>
                                          <p:spTgt spid="7">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additive="base">
                                        <p:cTn id="72" dur="500" fill="hold"/>
                                        <p:tgtEl>
                                          <p:spTgt spid="37"/>
                                        </p:tgtEl>
                                        <p:attrNameLst>
                                          <p:attrName>ppt_x</p:attrName>
                                        </p:attrNameLst>
                                      </p:cBhvr>
                                      <p:tavLst>
                                        <p:tav tm="0">
                                          <p:val>
                                            <p:strVal val="#ppt_x"/>
                                          </p:val>
                                        </p:tav>
                                        <p:tav tm="100000">
                                          <p:val>
                                            <p:strVal val="#ppt_x"/>
                                          </p:val>
                                        </p:tav>
                                      </p:tavLst>
                                    </p:anim>
                                    <p:anim calcmode="lin" valueType="num">
                                      <p:cBhvr additive="base">
                                        <p:cTn id="7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par>
                                <p:cTn id="82" presetID="10" presetClass="entr" presetSubtype="0"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7">
                                            <p:txEl>
                                              <p:pRg st="7" end="7"/>
                                            </p:txEl>
                                          </p:spTgt>
                                        </p:tgtEl>
                                        <p:attrNameLst>
                                          <p:attrName>style.visibility</p:attrName>
                                        </p:attrNameLst>
                                      </p:cBhvr>
                                      <p:to>
                                        <p:strVal val="visible"/>
                                      </p:to>
                                    </p:set>
                                    <p:anim calcmode="lin" valueType="num">
                                      <p:cBhvr additive="base">
                                        <p:cTn id="8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7">
                                            <p:txEl>
                                              <p:pRg st="8" end="8"/>
                                            </p:txEl>
                                          </p:spTgt>
                                        </p:tgtEl>
                                        <p:attrNameLst>
                                          <p:attrName>style.visibility</p:attrName>
                                        </p:attrNameLst>
                                      </p:cBhvr>
                                      <p:to>
                                        <p:strVal val="visible"/>
                                      </p:to>
                                    </p:set>
                                    <p:anim calcmode="lin" valueType="num">
                                      <p:cBhvr additive="base">
                                        <p:cTn id="9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7">
                                            <p:txEl>
                                              <p:pRg st="9" end="9"/>
                                            </p:txEl>
                                          </p:spTgt>
                                        </p:tgtEl>
                                        <p:attrNameLst>
                                          <p:attrName>style.visibility</p:attrName>
                                        </p:attrNameLst>
                                      </p:cBhvr>
                                      <p:to>
                                        <p:strVal val="visible"/>
                                      </p:to>
                                    </p:set>
                                    <p:anim calcmode="lin" valueType="num">
                                      <p:cBhvr additive="base">
                                        <p:cTn id="10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7">
                                            <p:txEl>
                                              <p:pRg st="10" end="10"/>
                                            </p:txEl>
                                          </p:spTgt>
                                        </p:tgtEl>
                                        <p:attrNameLst>
                                          <p:attrName>style.visibility</p:attrName>
                                        </p:attrNameLst>
                                      </p:cBhvr>
                                      <p:to>
                                        <p:strVal val="visible"/>
                                      </p:to>
                                    </p:set>
                                    <p:anim calcmode="lin" valueType="num">
                                      <p:cBhvr additive="base">
                                        <p:cTn id="10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360747" y="548680"/>
            <a:ext cx="6181148" cy="323850"/>
          </a:xfrm>
          <a:prstGeom prst="rect">
            <a:avLst/>
          </a:prstGeom>
        </p:spPr>
        <p:txBody>
          <a:bodyPr/>
          <a:lstStyle>
            <a:lvl1pPr algn="l" rtl="0" eaLnBrk="1" fontAlgn="base" hangingPunct="1">
              <a:spcBef>
                <a:spcPct val="0"/>
              </a:spcBef>
              <a:spcAft>
                <a:spcPct val="0"/>
              </a:spcAft>
              <a:defRPr sz="2000" b="1">
                <a:solidFill>
                  <a:schemeClr val="tx1"/>
                </a:solidFill>
                <a:latin typeface="+mj-lt"/>
                <a:ea typeface="+mj-ea"/>
                <a:cs typeface="Arial" pitchFamily="34" charset="0"/>
              </a:defRPr>
            </a:lvl1pPr>
            <a:lvl2pPr algn="l" rtl="0" eaLnBrk="1" fontAlgn="base" hangingPunct="1">
              <a:spcBef>
                <a:spcPct val="0"/>
              </a:spcBef>
              <a:spcAft>
                <a:spcPct val="0"/>
              </a:spcAft>
              <a:defRPr sz="2000">
                <a:solidFill>
                  <a:schemeClr val="tx2"/>
                </a:solidFill>
                <a:latin typeface="Verdana" pitchFamily="34" charset="0"/>
              </a:defRPr>
            </a:lvl2pPr>
            <a:lvl3pPr algn="l" rtl="0" eaLnBrk="1" fontAlgn="base" hangingPunct="1">
              <a:spcBef>
                <a:spcPct val="0"/>
              </a:spcBef>
              <a:spcAft>
                <a:spcPct val="0"/>
              </a:spcAft>
              <a:defRPr sz="2000">
                <a:solidFill>
                  <a:schemeClr val="tx2"/>
                </a:solidFill>
                <a:latin typeface="Verdana" pitchFamily="34" charset="0"/>
              </a:defRPr>
            </a:lvl3pPr>
            <a:lvl4pPr algn="l" rtl="0" eaLnBrk="1" fontAlgn="base" hangingPunct="1">
              <a:spcBef>
                <a:spcPct val="0"/>
              </a:spcBef>
              <a:spcAft>
                <a:spcPct val="0"/>
              </a:spcAft>
              <a:defRPr sz="2000">
                <a:solidFill>
                  <a:schemeClr val="tx2"/>
                </a:solidFill>
                <a:latin typeface="Verdana" pitchFamily="34" charset="0"/>
              </a:defRPr>
            </a:lvl4pPr>
            <a:lvl5pPr algn="l" rtl="0" eaLnBrk="1" fontAlgn="base" hangingPunct="1">
              <a:spcBef>
                <a:spcPct val="0"/>
              </a:spcBef>
              <a:spcAft>
                <a:spcPct val="0"/>
              </a:spcAft>
              <a:defRPr sz="2000">
                <a:solidFill>
                  <a:schemeClr val="tx2"/>
                </a:solidFill>
                <a:latin typeface="Verdana" pitchFamily="34" charset="0"/>
              </a:defRPr>
            </a:lvl5pPr>
            <a:lvl6pPr marL="457200" algn="l" rtl="0" eaLnBrk="1" fontAlgn="base" hangingPunct="1">
              <a:spcBef>
                <a:spcPct val="0"/>
              </a:spcBef>
              <a:spcAft>
                <a:spcPct val="0"/>
              </a:spcAft>
              <a:defRPr sz="2000">
                <a:solidFill>
                  <a:schemeClr val="tx2"/>
                </a:solidFill>
                <a:latin typeface="Verdana" pitchFamily="34" charset="0"/>
              </a:defRPr>
            </a:lvl6pPr>
            <a:lvl7pPr marL="914400" algn="l" rtl="0" eaLnBrk="1" fontAlgn="base" hangingPunct="1">
              <a:spcBef>
                <a:spcPct val="0"/>
              </a:spcBef>
              <a:spcAft>
                <a:spcPct val="0"/>
              </a:spcAft>
              <a:defRPr sz="2000">
                <a:solidFill>
                  <a:schemeClr val="tx2"/>
                </a:solidFill>
                <a:latin typeface="Verdana" pitchFamily="34" charset="0"/>
              </a:defRPr>
            </a:lvl7pPr>
            <a:lvl8pPr marL="1371600" algn="l" rtl="0" eaLnBrk="1" fontAlgn="base" hangingPunct="1">
              <a:spcBef>
                <a:spcPct val="0"/>
              </a:spcBef>
              <a:spcAft>
                <a:spcPct val="0"/>
              </a:spcAft>
              <a:defRPr sz="2000">
                <a:solidFill>
                  <a:schemeClr val="tx2"/>
                </a:solidFill>
                <a:latin typeface="Verdana" pitchFamily="34" charset="0"/>
              </a:defRPr>
            </a:lvl8pPr>
            <a:lvl9pPr marL="1828800" algn="l" rtl="0" eaLnBrk="1" fontAlgn="base" hangingPunct="1">
              <a:spcBef>
                <a:spcPct val="0"/>
              </a:spcBef>
              <a:spcAft>
                <a:spcPct val="0"/>
              </a:spcAft>
              <a:defRPr sz="2000">
                <a:solidFill>
                  <a:schemeClr val="tx2"/>
                </a:solidFill>
                <a:latin typeface="Verdana" pitchFamily="34" charset="0"/>
              </a:defRPr>
            </a:lvl9pPr>
          </a:lstStyle>
          <a:p>
            <a:r>
              <a:rPr lang="da-DK" altLang="da-DK" sz="2400" b="0" kern="0" dirty="0">
                <a:solidFill>
                  <a:schemeClr val="bg1"/>
                </a:solidFill>
                <a:latin typeface="+mn-lt"/>
              </a:rPr>
              <a:t>Information og drøftelse </a:t>
            </a:r>
            <a:r>
              <a:rPr lang="da-DK" altLang="da-DK" sz="1200" b="0" kern="0" dirty="0">
                <a:solidFill>
                  <a:schemeClr val="bg1"/>
                </a:solidFill>
                <a:latin typeface="+mn-lt"/>
              </a:rPr>
              <a:t>§7, stk. 2</a:t>
            </a:r>
            <a:endParaRPr lang="da-DK" sz="1200" b="0" kern="0" dirty="0">
              <a:solidFill>
                <a:schemeClr val="bg1"/>
              </a:solidFill>
              <a:latin typeface="+mn-lt"/>
            </a:endParaRPr>
          </a:p>
        </p:txBody>
      </p:sp>
      <p:sp>
        <p:nvSpPr>
          <p:cNvPr id="6" name="Pladsholder til indhold 2"/>
          <p:cNvSpPr>
            <a:spLocks noGrp="1"/>
          </p:cNvSpPr>
          <p:nvPr>
            <p:ph idx="1"/>
          </p:nvPr>
        </p:nvSpPr>
        <p:spPr>
          <a:xfrm>
            <a:off x="395536" y="1412776"/>
            <a:ext cx="7848872" cy="3405698"/>
          </a:xfrm>
        </p:spPr>
        <p:txBody>
          <a:bodyPr/>
          <a:lstStyle/>
          <a:p>
            <a:pPr fontAlgn="auto">
              <a:spcAft>
                <a:spcPts val="0"/>
              </a:spcAft>
              <a:defRPr/>
            </a:pPr>
            <a:endParaRPr lang="da-DK" sz="900" dirty="0">
              <a:latin typeface="Verdana" panose="020B0604030504040204" pitchFamily="34" charset="0"/>
              <a:ea typeface="Verdana" panose="020B0604030504040204" pitchFamily="34" charset="0"/>
              <a:cs typeface="Verdana" panose="020B0604030504040204" pitchFamily="34" charset="0"/>
            </a:endParaRPr>
          </a:p>
          <a:p>
            <a:r>
              <a:rPr lang="da-DK" sz="1500" b="1" dirty="0"/>
              <a:t>Hvornår opfylder ledelsen i MED-udvalget sin informations- og drøftelsesforpligtelse? </a:t>
            </a:r>
          </a:p>
          <a:p>
            <a:endParaRPr lang="da-DK" sz="1500" dirty="0"/>
          </a:p>
          <a:p>
            <a:r>
              <a:rPr lang="da-DK" sz="1500" dirty="0"/>
              <a:t>Ved at informere og lægge op til drøftelse</a:t>
            </a:r>
          </a:p>
          <a:p>
            <a:r>
              <a:rPr lang="da-DK" sz="1500" dirty="0"/>
              <a:t> </a:t>
            </a:r>
          </a:p>
          <a:p>
            <a:pPr marL="214313" indent="-214313">
              <a:buFont typeface="Arial" panose="020B0604020202020204" pitchFamily="34" charset="0"/>
              <a:buChar char="•"/>
            </a:pPr>
            <a:r>
              <a:rPr lang="da-DK" sz="1500" dirty="0"/>
              <a:t>med det rigtige MED-udvalg </a:t>
            </a:r>
          </a:p>
          <a:p>
            <a:pPr marL="214313" indent="-214313">
              <a:buFont typeface="Arial" panose="020B0604020202020204" pitchFamily="34" charset="0"/>
              <a:buChar char="•"/>
            </a:pPr>
            <a:r>
              <a:rPr lang="da-DK" sz="1500" dirty="0"/>
              <a:t>på et så tidligt tidspunkt, </a:t>
            </a:r>
          </a:p>
          <a:p>
            <a:pPr marL="214313" indent="-214313">
              <a:buFont typeface="Arial" panose="020B0604020202020204" pitchFamily="34" charset="0"/>
              <a:buChar char="•"/>
            </a:pPr>
            <a:r>
              <a:rPr lang="da-DK" sz="1500" dirty="0"/>
              <a:t>på en sådan måde og </a:t>
            </a:r>
          </a:p>
          <a:p>
            <a:pPr marL="214313" indent="-214313">
              <a:buFont typeface="Arial" panose="020B0604020202020204" pitchFamily="34" charset="0"/>
              <a:buChar char="•"/>
            </a:pPr>
            <a:r>
              <a:rPr lang="da-DK" sz="1500" dirty="0"/>
              <a:t>i en sådan form… </a:t>
            </a:r>
          </a:p>
          <a:p>
            <a:endParaRPr lang="da-DK" sz="1500" dirty="0"/>
          </a:p>
          <a:p>
            <a:r>
              <a:rPr lang="da-DK" sz="1500" dirty="0"/>
              <a:t>… at det giver medarbejderne i det pågældende MED-udvalg gode muligheder for: </a:t>
            </a:r>
          </a:p>
          <a:p>
            <a:r>
              <a:rPr lang="da-DK" sz="1500" dirty="0"/>
              <a:t>     en grundig drøftelse, få medarbejdernes synspunkter frem og komme med</a:t>
            </a:r>
          </a:p>
          <a:p>
            <a:r>
              <a:rPr lang="da-DK" sz="1500" dirty="0"/>
              <a:t>     forslag som kan indgå i grundlaget for ledelsens beslutninger. </a:t>
            </a:r>
          </a:p>
          <a:p>
            <a:endParaRPr lang="da-DK" dirty="0"/>
          </a:p>
          <a:p>
            <a:endParaRPr lang="da-DK" dirty="0"/>
          </a:p>
        </p:txBody>
      </p:sp>
      <p:pic>
        <p:nvPicPr>
          <p:cNvPr id="3" name="Billede 2"/>
          <p:cNvPicPr>
            <a:picLocks noChangeAspect="1"/>
          </p:cNvPicPr>
          <p:nvPr/>
        </p:nvPicPr>
        <p:blipFill>
          <a:blip r:embed="rId2"/>
          <a:stretch>
            <a:fillRect/>
          </a:stretch>
        </p:blipFill>
        <p:spPr>
          <a:xfrm>
            <a:off x="6372200" y="5229200"/>
            <a:ext cx="2401943" cy="1343636"/>
          </a:xfrm>
          <a:prstGeom prst="rect">
            <a:avLst/>
          </a:prstGeom>
        </p:spPr>
      </p:pic>
      <p:pic>
        <p:nvPicPr>
          <p:cNvPr id="7" name="Billede 6"/>
          <p:cNvPicPr>
            <a:picLocks noChangeAspect="1"/>
          </p:cNvPicPr>
          <p:nvPr/>
        </p:nvPicPr>
        <p:blipFill>
          <a:blip r:embed="rId3"/>
          <a:stretch>
            <a:fillRect/>
          </a:stretch>
        </p:blipFill>
        <p:spPr>
          <a:xfrm rot="605589">
            <a:off x="8142946" y="1627217"/>
            <a:ext cx="861018" cy="1216906"/>
          </a:xfrm>
          <a:prstGeom prst="rect">
            <a:avLst/>
          </a:prstGeom>
        </p:spPr>
      </p:pic>
      <p:sp>
        <p:nvSpPr>
          <p:cNvPr id="10" name="Afrundet rektangulær billedforklaring 9"/>
          <p:cNvSpPr/>
          <p:nvPr/>
        </p:nvSpPr>
        <p:spPr bwMode="auto">
          <a:xfrm>
            <a:off x="4559493" y="2394557"/>
            <a:ext cx="1969229" cy="1087671"/>
          </a:xfrm>
          <a:prstGeom prst="wedgeRoundRectCallout">
            <a:avLst>
              <a:gd name="adj1" fmla="val 69679"/>
              <a:gd name="adj2" fmla="val 18638"/>
              <a:gd name="adj3" fmla="val 16667"/>
            </a:avLst>
          </a:prstGeom>
          <a:solidFill>
            <a:srgbClr val="CCECFF"/>
          </a:solidFill>
          <a:ln w="9525" cap="flat" cmpd="sng" algn="ctr">
            <a:solidFill>
              <a:schemeClr val="accent1">
                <a:lumMod val="75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sp>
        <p:nvSpPr>
          <p:cNvPr id="11" name="Tekstfelt 10"/>
          <p:cNvSpPr txBox="1"/>
          <p:nvPr/>
        </p:nvSpPr>
        <p:spPr>
          <a:xfrm>
            <a:off x="4553049" y="2430560"/>
            <a:ext cx="2088232" cy="1015663"/>
          </a:xfrm>
          <a:prstGeom prst="rect">
            <a:avLst/>
          </a:prstGeom>
          <a:noFill/>
        </p:spPr>
        <p:txBody>
          <a:bodyPr wrap="square" rtlCol="0">
            <a:spAutoFit/>
          </a:bodyPr>
          <a:lstStyle/>
          <a:p>
            <a:pPr algn="l"/>
            <a:r>
              <a:rPr lang="da-DK" sz="1200" dirty="0">
                <a:latin typeface="+mn-lt"/>
              </a:rPr>
              <a:t>Fortæl om et eksempel fra jeres arbejdsplads hvor informations- og drøftelsesforpligtelsen </a:t>
            </a:r>
            <a:r>
              <a:rPr lang="da-DK" sz="1200" b="1" dirty="0">
                <a:latin typeface="+mn-lt"/>
              </a:rPr>
              <a:t>ikke blev opfyldt</a:t>
            </a:r>
          </a:p>
        </p:txBody>
      </p:sp>
      <p:pic>
        <p:nvPicPr>
          <p:cNvPr id="12" name="Billede 11"/>
          <p:cNvPicPr>
            <a:picLocks noChangeAspect="1"/>
          </p:cNvPicPr>
          <p:nvPr/>
        </p:nvPicPr>
        <p:blipFill>
          <a:blip r:embed="rId4"/>
          <a:stretch>
            <a:fillRect/>
          </a:stretch>
        </p:blipFill>
        <p:spPr>
          <a:xfrm>
            <a:off x="360747" y="5358720"/>
            <a:ext cx="839702" cy="1040032"/>
          </a:xfrm>
          <a:prstGeom prst="rect">
            <a:avLst/>
          </a:prstGeom>
        </p:spPr>
      </p:pic>
      <p:pic>
        <p:nvPicPr>
          <p:cNvPr id="13" name="Billede 12"/>
          <p:cNvPicPr>
            <a:picLocks noChangeAspect="1"/>
          </p:cNvPicPr>
          <p:nvPr/>
        </p:nvPicPr>
        <p:blipFill>
          <a:blip r:embed="rId5"/>
          <a:stretch>
            <a:fillRect/>
          </a:stretch>
        </p:blipFill>
        <p:spPr>
          <a:xfrm>
            <a:off x="6876256" y="2643889"/>
            <a:ext cx="857250" cy="1095375"/>
          </a:xfrm>
          <a:prstGeom prst="rect">
            <a:avLst/>
          </a:prstGeom>
        </p:spPr>
      </p:pic>
      <p:sp>
        <p:nvSpPr>
          <p:cNvPr id="14" name="Afrundet rektangulær billedforklaring 13"/>
          <p:cNvSpPr/>
          <p:nvPr/>
        </p:nvSpPr>
        <p:spPr bwMode="auto">
          <a:xfrm>
            <a:off x="1529497" y="5004819"/>
            <a:ext cx="1750923" cy="1087671"/>
          </a:xfrm>
          <a:prstGeom prst="wedgeRoundRectCallout">
            <a:avLst>
              <a:gd name="adj1" fmla="val -72046"/>
              <a:gd name="adj2" fmla="val 28872"/>
              <a:gd name="adj3" fmla="val 16667"/>
            </a:avLst>
          </a:prstGeom>
          <a:solidFill>
            <a:srgbClr val="CCECFF"/>
          </a:solidFill>
          <a:ln w="9525" cap="flat" cmpd="sng" algn="ctr">
            <a:solidFill>
              <a:schemeClr val="accent1">
                <a:lumMod val="75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sp>
        <p:nvSpPr>
          <p:cNvPr id="15" name="Tekstfelt 14"/>
          <p:cNvSpPr txBox="1"/>
          <p:nvPr/>
        </p:nvSpPr>
        <p:spPr>
          <a:xfrm>
            <a:off x="1513952" y="5040824"/>
            <a:ext cx="1764746" cy="1015663"/>
          </a:xfrm>
          <a:prstGeom prst="rect">
            <a:avLst/>
          </a:prstGeom>
          <a:noFill/>
        </p:spPr>
        <p:txBody>
          <a:bodyPr wrap="square" rtlCol="0">
            <a:spAutoFit/>
          </a:bodyPr>
          <a:lstStyle/>
          <a:p>
            <a:pPr algn="l"/>
            <a:r>
              <a:rPr lang="da-DK" sz="1200" dirty="0">
                <a:latin typeface="+mn-lt"/>
              </a:rPr>
              <a:t>Fortæl om et eksempel fra jeres arbejdsplads hvor informations- og drøftelsesforpligtelsen </a:t>
            </a:r>
            <a:r>
              <a:rPr lang="da-DK" sz="1200" b="1" dirty="0">
                <a:latin typeface="+mn-lt"/>
              </a:rPr>
              <a:t>lykkedes godt</a:t>
            </a:r>
            <a:r>
              <a:rPr lang="da-DK" sz="1200" dirty="0">
                <a:latin typeface="+mn-lt"/>
              </a:rPr>
              <a:t>…</a:t>
            </a:r>
          </a:p>
        </p:txBody>
      </p:sp>
    </p:spTree>
    <p:extLst>
      <p:ext uri="{BB962C8B-B14F-4D97-AF65-F5344CB8AC3E}">
        <p14:creationId xmlns:p14="http://schemas.microsoft.com/office/powerpoint/2010/main" val="363771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50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fade">
                                      <p:cBhvr>
                                        <p:cTn id="22" dur="500"/>
                                        <p:tgtEl>
                                          <p:spTgt spid="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fade">
                                      <p:cBhvr>
                                        <p:cTn id="32" dur="500"/>
                                        <p:tgtEl>
                                          <p:spTgt spid="6">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animEffect transition="in" filter="fade">
                                      <p:cBhvr>
                                        <p:cTn id="35" dur="500"/>
                                        <p:tgtEl>
                                          <p:spTgt spid="6">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12" end="12"/>
                                            </p:txEl>
                                          </p:spTgt>
                                        </p:tgtEl>
                                        <p:attrNameLst>
                                          <p:attrName>style.visibility</p:attrName>
                                        </p:attrNameLst>
                                      </p:cBhvr>
                                      <p:to>
                                        <p:strVal val="visible"/>
                                      </p:to>
                                    </p:set>
                                    <p:animEffect transition="in" filter="fade">
                                      <p:cBhvr>
                                        <p:cTn id="38" dur="500"/>
                                        <p:tgtEl>
                                          <p:spTgt spid="6">
                                            <p:txEl>
                                              <p:pRg st="12"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413148" y="1268760"/>
            <a:ext cx="8371321" cy="4032448"/>
          </a:xfrm>
        </p:spPr>
        <p:txBody>
          <a:bodyPr/>
          <a:lstStyle/>
          <a:p>
            <a:endParaRPr lang="da-DK" dirty="0"/>
          </a:p>
          <a:p>
            <a:r>
              <a:rPr lang="da-DK" sz="1500" dirty="0">
                <a:latin typeface="Arial" panose="020B0604020202020204" pitchFamily="34" charset="0"/>
              </a:rPr>
              <a:t>Der er en </a:t>
            </a:r>
            <a:r>
              <a:rPr lang="da-DK" sz="1500" dirty="0">
                <a:solidFill>
                  <a:schemeClr val="accent1">
                    <a:lumMod val="75000"/>
                  </a:schemeClr>
                </a:solidFill>
                <a:latin typeface="Arial" panose="020B0604020202020204" pitchFamily="34" charset="0"/>
              </a:rPr>
              <a:t>skærpet omstændighed </a:t>
            </a:r>
            <a:r>
              <a:rPr lang="da-DK" sz="1500" dirty="0">
                <a:latin typeface="Arial" panose="020B0604020202020204" pitchFamily="34" charset="0"/>
              </a:rPr>
              <a:t>ved indgribende sager og særlige vilkårsændringer</a:t>
            </a:r>
          </a:p>
          <a:p>
            <a:r>
              <a:rPr lang="da-DK" sz="1500" dirty="0">
                <a:latin typeface="Arial" panose="020B0604020202020204" pitchFamily="34" charset="0"/>
              </a:rPr>
              <a:t>jf. §7 stk. 4 – 6 </a:t>
            </a:r>
            <a:r>
              <a:rPr lang="da-DK" sz="1000" i="1" dirty="0">
                <a:latin typeface="Arial" panose="020B0604020202020204" pitchFamily="34" charset="0"/>
              </a:rPr>
              <a:t>(gælder også ved politiske sager)</a:t>
            </a:r>
          </a:p>
          <a:p>
            <a:endParaRPr lang="da-DK" sz="1500" dirty="0">
              <a:latin typeface="Arial" panose="020B0604020202020204" pitchFamily="34" charset="0"/>
            </a:endParaRPr>
          </a:p>
          <a:p>
            <a:r>
              <a:rPr lang="da-DK" sz="1500" dirty="0">
                <a:latin typeface="Arial" panose="020B0604020202020204" pitchFamily="34" charset="0"/>
              </a:rPr>
              <a:t>Fx</a:t>
            </a:r>
          </a:p>
          <a:p>
            <a:pPr marL="214313" indent="-214313">
              <a:buFont typeface="Arial" panose="020B0604020202020204" pitchFamily="34" charset="0"/>
              <a:buChar char="•"/>
            </a:pPr>
            <a:r>
              <a:rPr lang="da-DK" sz="1500" dirty="0">
                <a:latin typeface="Arial" panose="020B0604020202020204" pitchFamily="34" charset="0"/>
              </a:rPr>
              <a:t>Den økonomiske situation. </a:t>
            </a:r>
          </a:p>
          <a:p>
            <a:pPr marL="214313" indent="-214313">
              <a:buFont typeface="Arial" panose="020B0604020202020204" pitchFamily="34" charset="0"/>
              <a:buChar char="•"/>
            </a:pPr>
            <a:r>
              <a:rPr lang="da-DK" sz="1500" dirty="0">
                <a:latin typeface="Arial" panose="020B0604020202020204" pitchFamily="34" charset="0"/>
              </a:rPr>
              <a:t>Hvis beskæftigelsen er truet. </a:t>
            </a:r>
          </a:p>
          <a:p>
            <a:pPr marL="214313" indent="-214313">
              <a:buFont typeface="Arial" panose="020B0604020202020204" pitchFamily="34" charset="0"/>
              <a:buChar char="•"/>
            </a:pPr>
            <a:r>
              <a:rPr lang="da-DK" sz="1500" dirty="0">
                <a:latin typeface="Arial" panose="020B0604020202020204" pitchFamily="34" charset="0"/>
              </a:rPr>
              <a:t>Ved virksomhedsovertagelse  </a:t>
            </a:r>
          </a:p>
          <a:p>
            <a:endParaRPr lang="da-DK" sz="1500" dirty="0">
              <a:latin typeface="Arial" panose="020B0604020202020204" pitchFamily="34" charset="0"/>
            </a:endParaRPr>
          </a:p>
          <a:p>
            <a:r>
              <a:rPr lang="da-DK" altLang="da-DK" sz="1500" dirty="0">
                <a:latin typeface="Arial" panose="020B0604020202020204" pitchFamily="34" charset="0"/>
              </a:rPr>
              <a:t>Beslutninger som kan medføre betydelige ændringer (……) træffes efter en forudgående drøftelse med medarbejdernes repræsentanter i MED-udvalget.</a:t>
            </a:r>
          </a:p>
          <a:p>
            <a:endParaRPr lang="da-DK" altLang="da-DK" sz="1500" dirty="0">
              <a:latin typeface="Arial" panose="020B0604020202020204" pitchFamily="34" charset="0"/>
            </a:endParaRPr>
          </a:p>
          <a:p>
            <a:r>
              <a:rPr lang="da-DK" altLang="da-DK" sz="1500" dirty="0">
                <a:latin typeface="Arial" panose="020B0604020202020204" pitchFamily="34" charset="0"/>
              </a:rPr>
              <a:t>Der skal være mulighed for at supplere MED-udvalget med TR fra berørt personalegruppe.</a:t>
            </a:r>
          </a:p>
          <a:p>
            <a:endParaRPr lang="da-DK" dirty="0"/>
          </a:p>
          <a:p>
            <a:endParaRPr lang="da-DK" dirty="0"/>
          </a:p>
        </p:txBody>
      </p:sp>
      <p:sp>
        <p:nvSpPr>
          <p:cNvPr id="3" name="Pladsholder til indhold 2"/>
          <p:cNvSpPr>
            <a:spLocks noGrp="1"/>
          </p:cNvSpPr>
          <p:nvPr>
            <p:ph sz="quarter" idx="10"/>
          </p:nvPr>
        </p:nvSpPr>
        <p:spPr>
          <a:xfrm>
            <a:off x="413148" y="549275"/>
            <a:ext cx="5599012" cy="431800"/>
          </a:xfrm>
        </p:spPr>
        <p:txBody>
          <a:bodyPr/>
          <a:lstStyle/>
          <a:p>
            <a:r>
              <a:rPr lang="da-DK" altLang="da-DK" sz="2400" dirty="0">
                <a:solidFill>
                  <a:schemeClr val="bg1"/>
                </a:solidFill>
                <a:latin typeface="+mj-lt"/>
              </a:rPr>
              <a:t>Skærpet omstændighed</a:t>
            </a:r>
            <a:endParaRPr lang="da-DK" sz="2400" dirty="0">
              <a:solidFill>
                <a:schemeClr val="bg1"/>
              </a:solidFill>
              <a:latin typeface="+mj-lt"/>
            </a:endParaRPr>
          </a:p>
          <a:p>
            <a:endParaRPr lang="da-DK" b="1" dirty="0"/>
          </a:p>
        </p:txBody>
      </p:sp>
      <p:pic>
        <p:nvPicPr>
          <p:cNvPr id="4" name="Billede 3"/>
          <p:cNvPicPr>
            <a:picLocks noChangeAspect="1"/>
          </p:cNvPicPr>
          <p:nvPr/>
        </p:nvPicPr>
        <p:blipFill>
          <a:blip r:embed="rId3"/>
          <a:stretch>
            <a:fillRect/>
          </a:stretch>
        </p:blipFill>
        <p:spPr>
          <a:xfrm>
            <a:off x="6732240" y="5013176"/>
            <a:ext cx="1876425" cy="1514475"/>
          </a:xfrm>
          <a:prstGeom prst="rect">
            <a:avLst/>
          </a:prstGeom>
        </p:spPr>
      </p:pic>
    </p:spTree>
    <p:extLst>
      <p:ext uri="{BB962C8B-B14F-4D97-AF65-F5344CB8AC3E}">
        <p14:creationId xmlns:p14="http://schemas.microsoft.com/office/powerpoint/2010/main" val="197996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fade">
                                      <p:cBhvr>
                                        <p:cTn id="35" dur="500"/>
                                        <p:tgtEl>
                                          <p:spTgt spid="2">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fade">
                                      <p:cBhvr>
                                        <p:cTn id="40"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402497" y="1691284"/>
            <a:ext cx="8371321" cy="3465908"/>
          </a:xfrm>
        </p:spPr>
        <p:txBody>
          <a:bodyPr/>
          <a:lstStyle/>
          <a:p>
            <a:r>
              <a:rPr lang="da-DK" altLang="da-DK" sz="1500" b="1" dirty="0">
                <a:ea typeface="ＭＳ Ｐゴシック" pitchFamily="34" charset="-128"/>
              </a:rPr>
              <a:t>Hvad skal vi have ud af det </a:t>
            </a:r>
            <a:r>
              <a:rPr lang="da-DK" altLang="da-DK" sz="1500" i="1" dirty="0">
                <a:ea typeface="ＭＳ Ｐゴシック" pitchFamily="34" charset="-128"/>
              </a:rPr>
              <a:t>(værdi)</a:t>
            </a:r>
            <a:r>
              <a:rPr lang="da-DK" altLang="da-DK" sz="1500" b="1" dirty="0">
                <a:ea typeface="ＭＳ Ｐゴシック" pitchFamily="34" charset="-128"/>
              </a:rPr>
              <a:t>?</a:t>
            </a:r>
          </a:p>
          <a:p>
            <a:endParaRPr lang="da-DK" altLang="da-DK" sz="1500" dirty="0">
              <a:ea typeface="ＭＳ Ｐゴシック" pitchFamily="34" charset="-128"/>
            </a:endParaRPr>
          </a:p>
          <a:p>
            <a:pPr marL="257175" indent="-257175">
              <a:buFont typeface="Arial" panose="020B0604020202020204" pitchFamily="34" charset="0"/>
              <a:buChar char="•"/>
            </a:pPr>
            <a:r>
              <a:rPr lang="da-DK" altLang="da-DK" sz="1500" dirty="0">
                <a:ea typeface="ＭＳ Ｐゴシック" pitchFamily="34" charset="-128"/>
              </a:rPr>
              <a:t>Flere perspektiver på problemet</a:t>
            </a:r>
          </a:p>
          <a:p>
            <a:pPr marL="257175" indent="-257175">
              <a:buFont typeface="Arial" panose="020B0604020202020204" pitchFamily="34" charset="0"/>
              <a:buChar char="•"/>
            </a:pPr>
            <a:r>
              <a:rPr lang="da-DK" altLang="da-DK" sz="1500" dirty="0">
                <a:ea typeface="ＭＳ Ｐゴシック" pitchFamily="34" charset="-128"/>
              </a:rPr>
              <a:t>Flere idéer til løsninger</a:t>
            </a:r>
          </a:p>
          <a:p>
            <a:pPr marL="257175" indent="-257175">
              <a:buFont typeface="Arial" panose="020B0604020202020204" pitchFamily="34" charset="0"/>
              <a:buChar char="•"/>
            </a:pPr>
            <a:r>
              <a:rPr lang="da-DK" altLang="da-DK" sz="1500" dirty="0">
                <a:ea typeface="ＭＳ Ｐゴシック" pitchFamily="34" charset="-128"/>
              </a:rPr>
              <a:t>Konkret viden om opgaverne og arbejdspladsen</a:t>
            </a:r>
          </a:p>
          <a:p>
            <a:pPr marL="257175" indent="-257175">
              <a:buFont typeface="Arial" panose="020B0604020202020204" pitchFamily="34" charset="0"/>
              <a:buChar char="•"/>
            </a:pPr>
            <a:r>
              <a:rPr lang="da-DK" altLang="da-DK" sz="1500" dirty="0">
                <a:ea typeface="ＭＳ Ｐゴシック" pitchFamily="34" charset="-128"/>
              </a:rPr>
              <a:t>Kvalificeret beslutningsgrundlag</a:t>
            </a:r>
          </a:p>
          <a:p>
            <a:pPr marL="257175" indent="-257175">
              <a:buFont typeface="Arial" panose="020B0604020202020204" pitchFamily="34" charset="0"/>
              <a:buChar char="•"/>
            </a:pPr>
            <a:r>
              <a:rPr lang="da-DK" altLang="da-DK" sz="1500" dirty="0">
                <a:ea typeface="ＭＳ Ｐゴシック" pitchFamily="34" charset="-128"/>
              </a:rPr>
              <a:t>Øget forståelse for og ejerskab til beslutningen</a:t>
            </a:r>
          </a:p>
          <a:p>
            <a:pPr marL="257175" indent="-257175">
              <a:buFont typeface="Arial" panose="020B0604020202020204" pitchFamily="34" charset="0"/>
              <a:buChar char="•"/>
            </a:pPr>
            <a:r>
              <a:rPr lang="da-DK" altLang="da-DK" sz="1500" dirty="0">
                <a:ea typeface="ＭＳ Ｐゴシック" pitchFamily="34" charset="-128"/>
              </a:rPr>
              <a:t>MED-udvalget som ambassadør</a:t>
            </a:r>
          </a:p>
          <a:p>
            <a:pPr marL="257175" indent="-257175">
              <a:buFont typeface="Arial" panose="020B0604020202020204" pitchFamily="34" charset="0"/>
              <a:buChar char="•"/>
            </a:pPr>
            <a:r>
              <a:rPr lang="da-DK" altLang="da-DK" sz="1500" dirty="0">
                <a:ea typeface="ＭＳ Ｐゴシック" pitchFamily="34" charset="-128"/>
              </a:rPr>
              <a:t>…</a:t>
            </a:r>
          </a:p>
          <a:p>
            <a:pPr marL="257175" indent="-257175">
              <a:buFont typeface="Arial" panose="020B0604020202020204" pitchFamily="34" charset="0"/>
              <a:buChar char="•"/>
            </a:pPr>
            <a:r>
              <a:rPr lang="da-DK" altLang="da-DK" sz="1500" dirty="0">
                <a:ea typeface="ＭＳ Ｐゴシック" pitchFamily="34" charset="-128"/>
              </a:rPr>
              <a:t>…</a:t>
            </a:r>
          </a:p>
          <a:p>
            <a:pPr marL="257175" indent="-257175">
              <a:buFont typeface="Arial" panose="020B0604020202020204" pitchFamily="34" charset="0"/>
              <a:buChar char="•"/>
            </a:pPr>
            <a:r>
              <a:rPr lang="da-DK" altLang="da-DK" sz="1500" dirty="0">
                <a:ea typeface="ＭＳ Ｐゴシック" pitchFamily="34" charset="-128"/>
              </a:rPr>
              <a:t>…</a:t>
            </a:r>
          </a:p>
          <a:p>
            <a:pPr marL="257175" indent="-257175">
              <a:buFont typeface="Arial" panose="020B0604020202020204" pitchFamily="34" charset="0"/>
              <a:buChar char="•"/>
            </a:pPr>
            <a:endParaRPr lang="da-DK" altLang="da-DK" dirty="0">
              <a:ea typeface="ＭＳ Ｐゴシック" pitchFamily="34" charset="-128"/>
            </a:endParaRPr>
          </a:p>
          <a:p>
            <a:endParaRPr lang="da-DK" altLang="da-DK" dirty="0">
              <a:ea typeface="ＭＳ Ｐゴシック" pitchFamily="34" charset="-128"/>
            </a:endParaRPr>
          </a:p>
          <a:p>
            <a:pPr marL="257175" indent="-257175">
              <a:buFont typeface="Arial" panose="020B0604020202020204" pitchFamily="34" charset="0"/>
              <a:buChar char="•"/>
            </a:pPr>
            <a:endParaRPr lang="da-DK" altLang="da-DK" dirty="0">
              <a:ea typeface="ＭＳ Ｐゴシック" pitchFamily="34" charset="-128"/>
            </a:endParaRPr>
          </a:p>
          <a:p>
            <a:endParaRPr lang="da-DK" dirty="0"/>
          </a:p>
        </p:txBody>
      </p:sp>
      <p:sp>
        <p:nvSpPr>
          <p:cNvPr id="3" name="Pladsholder til indhold 2"/>
          <p:cNvSpPr>
            <a:spLocks noGrp="1"/>
          </p:cNvSpPr>
          <p:nvPr>
            <p:ph sz="quarter" idx="10"/>
          </p:nvPr>
        </p:nvSpPr>
        <p:spPr>
          <a:xfrm>
            <a:off x="388044" y="548680"/>
            <a:ext cx="3618793" cy="323850"/>
          </a:xfrm>
        </p:spPr>
        <p:txBody>
          <a:bodyPr/>
          <a:lstStyle/>
          <a:p>
            <a:r>
              <a:rPr lang="da-DK" sz="2400" dirty="0">
                <a:solidFill>
                  <a:schemeClr val="bg1"/>
                </a:solidFill>
                <a:latin typeface="+mj-lt"/>
                <a:ea typeface="Verdana" panose="020B0604030504040204" pitchFamily="34" charset="0"/>
              </a:rPr>
              <a:t>Information og drøftelse</a:t>
            </a:r>
          </a:p>
        </p:txBody>
      </p:sp>
      <p:pic>
        <p:nvPicPr>
          <p:cNvPr id="5" name="Billede 4"/>
          <p:cNvPicPr>
            <a:picLocks noChangeAspect="1"/>
          </p:cNvPicPr>
          <p:nvPr/>
        </p:nvPicPr>
        <p:blipFill>
          <a:blip r:embed="rId2"/>
          <a:stretch>
            <a:fillRect/>
          </a:stretch>
        </p:blipFill>
        <p:spPr>
          <a:xfrm>
            <a:off x="6765343" y="4437112"/>
            <a:ext cx="1982373" cy="2185295"/>
          </a:xfrm>
          <a:prstGeom prst="rect">
            <a:avLst/>
          </a:prstGeom>
        </p:spPr>
      </p:pic>
    </p:spTree>
    <p:extLst>
      <p:ext uri="{BB962C8B-B14F-4D97-AF65-F5344CB8AC3E}">
        <p14:creationId xmlns:p14="http://schemas.microsoft.com/office/powerpoint/2010/main" val="3117957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305526" y="543590"/>
            <a:ext cx="6172200" cy="340484"/>
          </a:xfrm>
          <a:prstGeom prst="rect">
            <a:avLst/>
          </a:prstGeom>
        </p:spPr>
        <p:txBody>
          <a:bodyPr/>
          <a:lstStyle>
            <a:lvl1pPr algn="l" rtl="0" eaLnBrk="1" fontAlgn="base" hangingPunct="1">
              <a:spcBef>
                <a:spcPct val="0"/>
              </a:spcBef>
              <a:spcAft>
                <a:spcPct val="0"/>
              </a:spcAft>
              <a:defRPr sz="2000" b="1">
                <a:solidFill>
                  <a:schemeClr val="tx1"/>
                </a:solidFill>
                <a:latin typeface="+mj-lt"/>
                <a:ea typeface="+mj-ea"/>
                <a:cs typeface="Arial" pitchFamily="34" charset="0"/>
              </a:defRPr>
            </a:lvl1pPr>
            <a:lvl2pPr algn="l" rtl="0" eaLnBrk="1" fontAlgn="base" hangingPunct="1">
              <a:spcBef>
                <a:spcPct val="0"/>
              </a:spcBef>
              <a:spcAft>
                <a:spcPct val="0"/>
              </a:spcAft>
              <a:defRPr sz="2000">
                <a:solidFill>
                  <a:schemeClr val="tx2"/>
                </a:solidFill>
                <a:latin typeface="Verdana" pitchFamily="34" charset="0"/>
              </a:defRPr>
            </a:lvl2pPr>
            <a:lvl3pPr algn="l" rtl="0" eaLnBrk="1" fontAlgn="base" hangingPunct="1">
              <a:spcBef>
                <a:spcPct val="0"/>
              </a:spcBef>
              <a:spcAft>
                <a:spcPct val="0"/>
              </a:spcAft>
              <a:defRPr sz="2000">
                <a:solidFill>
                  <a:schemeClr val="tx2"/>
                </a:solidFill>
                <a:latin typeface="Verdana" pitchFamily="34" charset="0"/>
              </a:defRPr>
            </a:lvl3pPr>
            <a:lvl4pPr algn="l" rtl="0" eaLnBrk="1" fontAlgn="base" hangingPunct="1">
              <a:spcBef>
                <a:spcPct val="0"/>
              </a:spcBef>
              <a:spcAft>
                <a:spcPct val="0"/>
              </a:spcAft>
              <a:defRPr sz="2000">
                <a:solidFill>
                  <a:schemeClr val="tx2"/>
                </a:solidFill>
                <a:latin typeface="Verdana" pitchFamily="34" charset="0"/>
              </a:defRPr>
            </a:lvl4pPr>
            <a:lvl5pPr algn="l" rtl="0" eaLnBrk="1" fontAlgn="base" hangingPunct="1">
              <a:spcBef>
                <a:spcPct val="0"/>
              </a:spcBef>
              <a:spcAft>
                <a:spcPct val="0"/>
              </a:spcAft>
              <a:defRPr sz="2000">
                <a:solidFill>
                  <a:schemeClr val="tx2"/>
                </a:solidFill>
                <a:latin typeface="Verdana" pitchFamily="34" charset="0"/>
              </a:defRPr>
            </a:lvl5pPr>
            <a:lvl6pPr marL="457200" algn="l" rtl="0" eaLnBrk="1" fontAlgn="base" hangingPunct="1">
              <a:spcBef>
                <a:spcPct val="0"/>
              </a:spcBef>
              <a:spcAft>
                <a:spcPct val="0"/>
              </a:spcAft>
              <a:defRPr sz="2000">
                <a:solidFill>
                  <a:schemeClr val="tx2"/>
                </a:solidFill>
                <a:latin typeface="Verdana" pitchFamily="34" charset="0"/>
              </a:defRPr>
            </a:lvl6pPr>
            <a:lvl7pPr marL="914400" algn="l" rtl="0" eaLnBrk="1" fontAlgn="base" hangingPunct="1">
              <a:spcBef>
                <a:spcPct val="0"/>
              </a:spcBef>
              <a:spcAft>
                <a:spcPct val="0"/>
              </a:spcAft>
              <a:defRPr sz="2000">
                <a:solidFill>
                  <a:schemeClr val="tx2"/>
                </a:solidFill>
                <a:latin typeface="Verdana" pitchFamily="34" charset="0"/>
              </a:defRPr>
            </a:lvl7pPr>
            <a:lvl8pPr marL="1371600" algn="l" rtl="0" eaLnBrk="1" fontAlgn="base" hangingPunct="1">
              <a:spcBef>
                <a:spcPct val="0"/>
              </a:spcBef>
              <a:spcAft>
                <a:spcPct val="0"/>
              </a:spcAft>
              <a:defRPr sz="2000">
                <a:solidFill>
                  <a:schemeClr val="tx2"/>
                </a:solidFill>
                <a:latin typeface="Verdana" pitchFamily="34" charset="0"/>
              </a:defRPr>
            </a:lvl8pPr>
            <a:lvl9pPr marL="1828800" algn="l" rtl="0" eaLnBrk="1" fontAlgn="base" hangingPunct="1">
              <a:spcBef>
                <a:spcPct val="0"/>
              </a:spcBef>
              <a:spcAft>
                <a:spcPct val="0"/>
              </a:spcAft>
              <a:defRPr sz="2000">
                <a:solidFill>
                  <a:schemeClr val="tx2"/>
                </a:solidFill>
                <a:latin typeface="Verdana" pitchFamily="34" charset="0"/>
              </a:defRPr>
            </a:lvl9pPr>
          </a:lstStyle>
          <a:p>
            <a:r>
              <a:rPr lang="da-DK" sz="2400" b="0" kern="0" dirty="0">
                <a:solidFill>
                  <a:schemeClr val="bg1"/>
                </a:solidFill>
                <a:latin typeface="+mn-lt"/>
                <a:ea typeface="Verdana" panose="020B0604030504040204" pitchFamily="34" charset="0"/>
                <a:cs typeface="Verdana" panose="020B0604030504040204" pitchFamily="34" charset="0"/>
              </a:rPr>
              <a:t>Særlig pligt</a:t>
            </a:r>
          </a:p>
        </p:txBody>
      </p:sp>
      <p:sp>
        <p:nvSpPr>
          <p:cNvPr id="6" name="Pladsholder til indhold 2"/>
          <p:cNvSpPr txBox="1">
            <a:spLocks/>
          </p:cNvSpPr>
          <p:nvPr/>
        </p:nvSpPr>
        <p:spPr bwMode="auto">
          <a:xfrm>
            <a:off x="315854" y="1628800"/>
            <a:ext cx="7938882" cy="3672408"/>
          </a:xfrm>
          <a:prstGeom prst="rect">
            <a:avLst/>
          </a:prstGeom>
          <a:noFill/>
          <a:ln w="9525">
            <a:noFill/>
            <a:miter lim="800000"/>
            <a:headEnd/>
            <a:tailEnd/>
          </a:ln>
          <a:effectLst/>
        </p:spPr>
        <p:txBody>
          <a:bodyPr vert="horz" wrap="square" lIns="0" tIns="34290" rIns="0" bIns="34290" numCol="1" anchor="t" anchorCtr="0" compatLnSpc="1">
            <a:prstTxWarp prst="textNoShape">
              <a:avLst/>
            </a:prstTxWarp>
          </a:bodyPr>
          <a:lstStyle>
            <a:lvl1pPr marL="0" indent="0" algn="l" rtl="0" eaLnBrk="1" fontAlgn="base" hangingPunct="1">
              <a:spcBef>
                <a:spcPct val="20000"/>
              </a:spcBef>
              <a:spcAft>
                <a:spcPct val="0"/>
              </a:spcAft>
              <a:buFont typeface="Symbol" pitchFamily="18" charset="2"/>
              <a:buNone/>
              <a:defRPr sz="1800">
                <a:solidFill>
                  <a:schemeClr val="tx1"/>
                </a:solidFill>
                <a:latin typeface="+mn-lt"/>
                <a:ea typeface="+mn-ea"/>
                <a:cs typeface="Arial" pitchFamily="34" charset="0"/>
              </a:defRPr>
            </a:lvl1pPr>
            <a:lvl2pPr marL="285750" marR="0" indent="-285750" algn="l" defTabSz="914400" rtl="0" eaLnBrk="1" fontAlgn="base" latinLnBrk="0" hangingPunct="1">
              <a:lnSpc>
                <a:spcPct val="100000"/>
              </a:lnSpc>
              <a:spcBef>
                <a:spcPct val="20000"/>
              </a:spcBef>
              <a:spcAft>
                <a:spcPct val="0"/>
              </a:spcAft>
              <a:buClrTx/>
              <a:buSzPct val="120000"/>
              <a:buFont typeface="Arial" panose="020B0604020202020204" pitchFamily="34" charset="0"/>
              <a:buChar char="•"/>
              <a:tabLst/>
              <a:defRPr sz="1600">
                <a:solidFill>
                  <a:schemeClr val="tx1"/>
                </a:solidFill>
                <a:latin typeface="+mn-lt"/>
                <a:cs typeface="Arial" pitchFamily="34" charset="0"/>
              </a:defRPr>
            </a:lvl2pPr>
            <a:lvl3pPr marL="540000" indent="0" algn="l" rtl="0" eaLnBrk="1" fontAlgn="base" hangingPunct="1">
              <a:spcBef>
                <a:spcPct val="20000"/>
              </a:spcBef>
              <a:spcAft>
                <a:spcPct val="0"/>
              </a:spcAft>
              <a:buFont typeface="Symbol" pitchFamily="18" charset="2"/>
              <a:buNone/>
              <a:defRPr sz="1400">
                <a:solidFill>
                  <a:schemeClr val="tx1"/>
                </a:solidFill>
                <a:latin typeface="Arial" pitchFamily="34" charset="0"/>
                <a:cs typeface="Arial" pitchFamily="34" charset="0"/>
              </a:defRPr>
            </a:lvl3pPr>
            <a:lvl4pPr marL="1080000" indent="-230400" algn="l" rtl="0" eaLnBrk="1" fontAlgn="base" hangingPunct="1">
              <a:spcBef>
                <a:spcPct val="20000"/>
              </a:spcBef>
              <a:spcAft>
                <a:spcPct val="0"/>
              </a:spcAft>
              <a:buFont typeface="Symbol" pitchFamily="18" charset="2"/>
              <a:buChar char="-"/>
              <a:defRPr sz="1200">
                <a:solidFill>
                  <a:schemeClr val="tx1"/>
                </a:solidFill>
                <a:latin typeface="Arial" pitchFamily="34" charset="0"/>
                <a:cs typeface="Arial" pitchFamily="34" charset="0"/>
              </a:defRPr>
            </a:lvl4pPr>
            <a:lvl5pPr marL="1350000" indent="-230400" algn="l" rtl="0" eaLnBrk="1" fontAlgn="base" hangingPunct="1">
              <a:spcBef>
                <a:spcPct val="20000"/>
              </a:spcBef>
              <a:spcAft>
                <a:spcPct val="0"/>
              </a:spcAft>
              <a:buFont typeface="Symbol" pitchFamily="18" charset="2"/>
              <a:buChar char="-"/>
              <a:defRPr sz="10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Font typeface="Symbol" pitchFamily="18" charset="2"/>
              <a:buChar char="-"/>
              <a:defRPr sz="2000">
                <a:solidFill>
                  <a:schemeClr val="tx1"/>
                </a:solidFill>
                <a:latin typeface="+mn-lt"/>
              </a:defRPr>
            </a:lvl6pPr>
            <a:lvl7pPr marL="2971800" indent="-228600" algn="l" rtl="0" eaLnBrk="1" fontAlgn="base" hangingPunct="1">
              <a:spcBef>
                <a:spcPct val="20000"/>
              </a:spcBef>
              <a:spcAft>
                <a:spcPct val="0"/>
              </a:spcAft>
              <a:buFont typeface="Symbol" pitchFamily="18" charset="2"/>
              <a:buChar char="-"/>
              <a:defRPr sz="2000">
                <a:solidFill>
                  <a:schemeClr val="tx1"/>
                </a:solidFill>
                <a:latin typeface="+mn-lt"/>
              </a:defRPr>
            </a:lvl7pPr>
            <a:lvl8pPr marL="3429000" indent="-228600" algn="l" rtl="0" eaLnBrk="1" fontAlgn="base" hangingPunct="1">
              <a:spcBef>
                <a:spcPct val="20000"/>
              </a:spcBef>
              <a:spcAft>
                <a:spcPct val="0"/>
              </a:spcAft>
              <a:buFont typeface="Symbol" pitchFamily="18" charset="2"/>
              <a:buChar char="-"/>
              <a:defRPr sz="2000">
                <a:solidFill>
                  <a:schemeClr val="tx1"/>
                </a:solidFill>
                <a:latin typeface="+mn-lt"/>
              </a:defRPr>
            </a:lvl8pPr>
            <a:lvl9pPr marL="3886200" indent="-228600" algn="l" rtl="0" eaLnBrk="1" fontAlgn="base" hangingPunct="1">
              <a:spcBef>
                <a:spcPct val="20000"/>
              </a:spcBef>
              <a:spcAft>
                <a:spcPct val="0"/>
              </a:spcAft>
              <a:buFont typeface="Symbol" pitchFamily="18" charset="2"/>
              <a:buChar char="-"/>
              <a:defRPr sz="2000">
                <a:solidFill>
                  <a:schemeClr val="tx1"/>
                </a:solidFill>
                <a:latin typeface="+mn-lt"/>
              </a:defRPr>
            </a:lvl9pPr>
          </a:lstStyle>
          <a:p>
            <a:r>
              <a:rPr lang="da-DK" sz="1500" kern="0" dirty="0">
                <a:ea typeface="Verdana" panose="020B0604030504040204" pitchFamily="34" charset="0"/>
                <a:cs typeface="Verdana" panose="020B0604030504040204" pitchFamily="34" charset="0"/>
              </a:rPr>
              <a:t>Ledelsen har en </a:t>
            </a:r>
            <a:r>
              <a:rPr lang="da-DK" sz="1500" kern="0" dirty="0">
                <a:solidFill>
                  <a:schemeClr val="accent1">
                    <a:lumMod val="75000"/>
                  </a:schemeClr>
                </a:solidFill>
                <a:ea typeface="Verdana" panose="020B0604030504040204" pitchFamily="34" charset="0"/>
                <a:cs typeface="Verdana" panose="020B0604030504040204" pitchFamily="34" charset="0"/>
              </a:rPr>
              <a:t>særlig pligt </a:t>
            </a:r>
            <a:r>
              <a:rPr lang="da-DK" sz="1500" kern="0" dirty="0">
                <a:ea typeface="Verdana" panose="020B0604030504040204" pitchFamily="34" charset="0"/>
                <a:cs typeface="Verdana" panose="020B0604030504040204" pitchFamily="34" charset="0"/>
              </a:rPr>
              <a:t>til at informere og drøfte</a:t>
            </a:r>
          </a:p>
          <a:p>
            <a:endParaRPr lang="da-DK" sz="1350" kern="0" dirty="0"/>
          </a:p>
          <a:p>
            <a:endParaRPr lang="da-DK" sz="1350" kern="0" dirty="0"/>
          </a:p>
          <a:p>
            <a:r>
              <a:rPr lang="da-DK" sz="1350" kern="0" dirty="0"/>
              <a:t>						</a:t>
            </a:r>
          </a:p>
          <a:p>
            <a:endParaRPr lang="da-DK" sz="1350" kern="0" dirty="0"/>
          </a:p>
          <a:p>
            <a:endParaRPr lang="da-DK" sz="1350" kern="0" dirty="0"/>
          </a:p>
          <a:p>
            <a:r>
              <a:rPr lang="da-DK" sz="1350" kern="0" dirty="0"/>
              <a:t>	</a:t>
            </a:r>
          </a:p>
          <a:p>
            <a:endParaRPr lang="da-DK" sz="1350" kern="0" dirty="0"/>
          </a:p>
          <a:p>
            <a:endParaRPr lang="da-DK" sz="1350" kern="0" dirty="0">
              <a:latin typeface="Verdana" panose="020B0604030504040204" pitchFamily="34" charset="0"/>
              <a:ea typeface="Verdana" panose="020B0604030504040204" pitchFamily="34" charset="0"/>
              <a:cs typeface="Verdana" panose="020B0604030504040204" pitchFamily="34" charset="0"/>
            </a:endParaRPr>
          </a:p>
        </p:txBody>
      </p:sp>
      <p:pic>
        <p:nvPicPr>
          <p:cNvPr id="2" name="Billede 1"/>
          <p:cNvPicPr>
            <a:picLocks noChangeAspect="1"/>
          </p:cNvPicPr>
          <p:nvPr/>
        </p:nvPicPr>
        <p:blipFill>
          <a:blip r:embed="rId2"/>
          <a:stretch>
            <a:fillRect/>
          </a:stretch>
        </p:blipFill>
        <p:spPr>
          <a:xfrm>
            <a:off x="467544" y="2204864"/>
            <a:ext cx="6981825" cy="4010025"/>
          </a:xfrm>
          <a:prstGeom prst="rect">
            <a:avLst/>
          </a:prstGeom>
        </p:spPr>
      </p:pic>
      <p:pic>
        <p:nvPicPr>
          <p:cNvPr id="13" name="Billede 12"/>
          <p:cNvPicPr>
            <a:picLocks noChangeAspect="1"/>
          </p:cNvPicPr>
          <p:nvPr/>
        </p:nvPicPr>
        <p:blipFill>
          <a:blip r:embed="rId3"/>
          <a:stretch>
            <a:fillRect/>
          </a:stretch>
        </p:blipFill>
        <p:spPr>
          <a:xfrm>
            <a:off x="7040926" y="1470108"/>
            <a:ext cx="1846247" cy="1613527"/>
          </a:xfrm>
          <a:prstGeom prst="rect">
            <a:avLst/>
          </a:prstGeom>
        </p:spPr>
      </p:pic>
      <p:sp>
        <p:nvSpPr>
          <p:cNvPr id="14" name="Ellipse 13"/>
          <p:cNvSpPr/>
          <p:nvPr/>
        </p:nvSpPr>
        <p:spPr bwMode="auto">
          <a:xfrm>
            <a:off x="7198041" y="2420888"/>
            <a:ext cx="471781" cy="216024"/>
          </a:xfrm>
          <a:prstGeom prst="ellipse">
            <a:avLst/>
          </a:prstGeom>
          <a:solidFill>
            <a:srgbClr val="A48A56"/>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r>
              <a:rPr kumimoji="0" lang="da-DK" sz="1000" i="0" u="none" strike="noStrike" cap="none" normalizeH="0" baseline="0" dirty="0">
                <a:ln>
                  <a:noFill/>
                </a:ln>
                <a:solidFill>
                  <a:schemeClr val="bg1"/>
                </a:solidFill>
                <a:effectLst/>
                <a:latin typeface="Arial" pitchFamily="34" charset="0"/>
                <a:cs typeface="Arial" pitchFamily="34" charset="0"/>
              </a:rPr>
              <a:t>Pligt</a:t>
            </a:r>
          </a:p>
        </p:txBody>
      </p:sp>
    </p:spTree>
    <p:extLst>
      <p:ext uri="{BB962C8B-B14F-4D97-AF65-F5344CB8AC3E}">
        <p14:creationId xmlns:p14="http://schemas.microsoft.com/office/powerpoint/2010/main" val="3436515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323528" y="476672"/>
            <a:ext cx="7200800" cy="323850"/>
          </a:xfrm>
          <a:prstGeom prst="rect">
            <a:avLst/>
          </a:prstGeom>
        </p:spPr>
        <p:txBody>
          <a:bodyPr/>
          <a:lstStyle>
            <a:lvl1pPr algn="l" rtl="0" eaLnBrk="1" fontAlgn="base" hangingPunct="1">
              <a:spcBef>
                <a:spcPct val="0"/>
              </a:spcBef>
              <a:spcAft>
                <a:spcPct val="0"/>
              </a:spcAft>
              <a:defRPr sz="2000" b="1">
                <a:solidFill>
                  <a:schemeClr val="tx1"/>
                </a:solidFill>
                <a:latin typeface="+mj-lt"/>
                <a:ea typeface="+mj-ea"/>
                <a:cs typeface="Arial" pitchFamily="34" charset="0"/>
              </a:defRPr>
            </a:lvl1pPr>
            <a:lvl2pPr algn="l" rtl="0" eaLnBrk="1" fontAlgn="base" hangingPunct="1">
              <a:spcBef>
                <a:spcPct val="0"/>
              </a:spcBef>
              <a:spcAft>
                <a:spcPct val="0"/>
              </a:spcAft>
              <a:defRPr sz="2000">
                <a:solidFill>
                  <a:schemeClr val="tx2"/>
                </a:solidFill>
                <a:latin typeface="Verdana" pitchFamily="34" charset="0"/>
              </a:defRPr>
            </a:lvl2pPr>
            <a:lvl3pPr algn="l" rtl="0" eaLnBrk="1" fontAlgn="base" hangingPunct="1">
              <a:spcBef>
                <a:spcPct val="0"/>
              </a:spcBef>
              <a:spcAft>
                <a:spcPct val="0"/>
              </a:spcAft>
              <a:defRPr sz="2000">
                <a:solidFill>
                  <a:schemeClr val="tx2"/>
                </a:solidFill>
                <a:latin typeface="Verdana" pitchFamily="34" charset="0"/>
              </a:defRPr>
            </a:lvl3pPr>
            <a:lvl4pPr algn="l" rtl="0" eaLnBrk="1" fontAlgn="base" hangingPunct="1">
              <a:spcBef>
                <a:spcPct val="0"/>
              </a:spcBef>
              <a:spcAft>
                <a:spcPct val="0"/>
              </a:spcAft>
              <a:defRPr sz="2000">
                <a:solidFill>
                  <a:schemeClr val="tx2"/>
                </a:solidFill>
                <a:latin typeface="Verdana" pitchFamily="34" charset="0"/>
              </a:defRPr>
            </a:lvl4pPr>
            <a:lvl5pPr algn="l" rtl="0" eaLnBrk="1" fontAlgn="base" hangingPunct="1">
              <a:spcBef>
                <a:spcPct val="0"/>
              </a:spcBef>
              <a:spcAft>
                <a:spcPct val="0"/>
              </a:spcAft>
              <a:defRPr sz="2000">
                <a:solidFill>
                  <a:schemeClr val="tx2"/>
                </a:solidFill>
                <a:latin typeface="Verdana" pitchFamily="34" charset="0"/>
              </a:defRPr>
            </a:lvl5pPr>
            <a:lvl6pPr marL="457200" algn="l" rtl="0" eaLnBrk="1" fontAlgn="base" hangingPunct="1">
              <a:spcBef>
                <a:spcPct val="0"/>
              </a:spcBef>
              <a:spcAft>
                <a:spcPct val="0"/>
              </a:spcAft>
              <a:defRPr sz="2000">
                <a:solidFill>
                  <a:schemeClr val="tx2"/>
                </a:solidFill>
                <a:latin typeface="Verdana" pitchFamily="34" charset="0"/>
              </a:defRPr>
            </a:lvl6pPr>
            <a:lvl7pPr marL="914400" algn="l" rtl="0" eaLnBrk="1" fontAlgn="base" hangingPunct="1">
              <a:spcBef>
                <a:spcPct val="0"/>
              </a:spcBef>
              <a:spcAft>
                <a:spcPct val="0"/>
              </a:spcAft>
              <a:defRPr sz="2000">
                <a:solidFill>
                  <a:schemeClr val="tx2"/>
                </a:solidFill>
                <a:latin typeface="Verdana" pitchFamily="34" charset="0"/>
              </a:defRPr>
            </a:lvl7pPr>
            <a:lvl8pPr marL="1371600" algn="l" rtl="0" eaLnBrk="1" fontAlgn="base" hangingPunct="1">
              <a:spcBef>
                <a:spcPct val="0"/>
              </a:spcBef>
              <a:spcAft>
                <a:spcPct val="0"/>
              </a:spcAft>
              <a:defRPr sz="2000">
                <a:solidFill>
                  <a:schemeClr val="tx2"/>
                </a:solidFill>
                <a:latin typeface="Verdana" pitchFamily="34" charset="0"/>
              </a:defRPr>
            </a:lvl8pPr>
            <a:lvl9pPr marL="1828800" algn="l" rtl="0" eaLnBrk="1" fontAlgn="base" hangingPunct="1">
              <a:spcBef>
                <a:spcPct val="0"/>
              </a:spcBef>
              <a:spcAft>
                <a:spcPct val="0"/>
              </a:spcAft>
              <a:defRPr sz="2000">
                <a:solidFill>
                  <a:schemeClr val="tx2"/>
                </a:solidFill>
                <a:latin typeface="Verdana" pitchFamily="34" charset="0"/>
              </a:defRPr>
            </a:lvl9pPr>
          </a:lstStyle>
          <a:p>
            <a:r>
              <a:rPr lang="da-DK" sz="2400" b="0" kern="0" dirty="0">
                <a:solidFill>
                  <a:schemeClr val="bg1"/>
                </a:solidFill>
                <a:ea typeface="Verdana" panose="020B0604030504040204" pitchFamily="34" charset="0"/>
                <a:cs typeface="Verdana" panose="020B0604030504040204" pitchFamily="34" charset="0"/>
              </a:rPr>
              <a:t>Hvis informationsforpligtelsen ikke bliver overholdt</a:t>
            </a:r>
          </a:p>
        </p:txBody>
      </p:sp>
      <p:sp>
        <p:nvSpPr>
          <p:cNvPr id="6" name="Pladsholder til indhold 2"/>
          <p:cNvSpPr>
            <a:spLocks noGrp="1"/>
          </p:cNvSpPr>
          <p:nvPr>
            <p:ph idx="1"/>
          </p:nvPr>
        </p:nvSpPr>
        <p:spPr>
          <a:xfrm>
            <a:off x="500413" y="1628800"/>
            <a:ext cx="6480720" cy="504056"/>
          </a:xfrm>
        </p:spPr>
        <p:txBody>
          <a:bodyPr/>
          <a:lstStyle/>
          <a:p>
            <a:pPr>
              <a:defRPr/>
            </a:pPr>
            <a:r>
              <a:rPr lang="da-DK" altLang="da-DK" sz="1500" dirty="0"/>
              <a:t>Hvis § 7 stk. 4-6 ikke bliver overholdt </a:t>
            </a:r>
            <a:endParaRPr lang="da-DK" sz="1500" i="1" dirty="0"/>
          </a:p>
          <a:p>
            <a:pPr>
              <a:defRPr/>
            </a:pPr>
            <a:endParaRPr lang="da-DK" sz="1500" dirty="0">
              <a:latin typeface="Verdana" panose="020B0604030504040204" pitchFamily="34" charset="0"/>
              <a:ea typeface="Verdana" panose="020B0604030504040204" pitchFamily="34" charset="0"/>
              <a:cs typeface="Verdana" panose="020B0604030504040204" pitchFamily="34" charset="0"/>
            </a:endParaRPr>
          </a:p>
          <a:p>
            <a:pPr>
              <a:defRPr/>
            </a:pPr>
            <a:endParaRPr lang="da-DK" sz="1500" dirty="0">
              <a:latin typeface="Verdana" panose="020B0604030504040204" pitchFamily="34" charset="0"/>
              <a:ea typeface="Verdana" panose="020B0604030504040204" pitchFamily="34" charset="0"/>
              <a:cs typeface="Verdana" panose="020B0604030504040204" pitchFamily="34" charset="0"/>
            </a:endParaRPr>
          </a:p>
          <a:p>
            <a:pPr>
              <a:defRPr/>
            </a:pPr>
            <a:endParaRPr lang="da-DK" sz="1500" dirty="0">
              <a:latin typeface="Verdana" panose="020B0604030504040204" pitchFamily="34" charset="0"/>
              <a:ea typeface="Verdana" panose="020B0604030504040204" pitchFamily="34" charset="0"/>
              <a:cs typeface="Verdana" panose="020B0604030504040204" pitchFamily="34" charset="0"/>
            </a:endParaRPr>
          </a:p>
          <a:p>
            <a:pPr>
              <a:defRPr/>
            </a:pPr>
            <a:endParaRPr lang="da-DK" sz="1500" dirty="0">
              <a:latin typeface="Verdana" panose="020B0604030504040204" pitchFamily="34" charset="0"/>
              <a:ea typeface="Verdana" panose="020B0604030504040204" pitchFamily="34" charset="0"/>
              <a:cs typeface="Verdana" panose="020B0604030504040204" pitchFamily="34" charset="0"/>
            </a:endParaRPr>
          </a:p>
          <a:p>
            <a:pPr>
              <a:defRPr/>
            </a:pPr>
            <a:endParaRPr lang="da-DK" sz="1500" dirty="0">
              <a:latin typeface="Verdana" panose="020B0604030504040204" pitchFamily="34" charset="0"/>
              <a:ea typeface="Verdana" panose="020B0604030504040204" pitchFamily="34" charset="0"/>
              <a:cs typeface="Verdana" panose="020B0604030504040204" pitchFamily="34" charset="0"/>
            </a:endParaRPr>
          </a:p>
          <a:p>
            <a:pPr>
              <a:defRPr/>
            </a:pPr>
            <a:endParaRPr lang="da-DK" sz="1500" dirty="0">
              <a:latin typeface="Verdana" panose="020B0604030504040204" pitchFamily="34" charset="0"/>
              <a:ea typeface="Verdana" panose="020B0604030504040204" pitchFamily="34" charset="0"/>
              <a:cs typeface="Verdana" panose="020B0604030504040204" pitchFamily="34" charset="0"/>
            </a:endParaRPr>
          </a:p>
          <a:p>
            <a:pPr>
              <a:defRPr/>
            </a:pPr>
            <a:endParaRPr lang="da-DK" sz="600" dirty="0">
              <a:solidFill>
                <a:srgbClr val="000F1A"/>
              </a:solidFill>
              <a:latin typeface="Verdana" panose="020B0604030504040204" pitchFamily="34" charset="0"/>
              <a:ea typeface="Verdana" panose="020B0604030504040204" pitchFamily="34" charset="0"/>
              <a:cs typeface="Verdana" panose="020B0604030504040204" pitchFamily="34" charset="0"/>
            </a:endParaRPr>
          </a:p>
          <a:p>
            <a:br>
              <a:rPr lang="da-DK" altLang="da-DK" sz="1500" dirty="0">
                <a:latin typeface="Verdana" pitchFamily="34" charset="0"/>
              </a:rPr>
            </a:br>
            <a:endParaRPr lang="da-DK" dirty="0"/>
          </a:p>
        </p:txBody>
      </p:sp>
      <p:pic>
        <p:nvPicPr>
          <p:cNvPr id="2" name="Billede 1"/>
          <p:cNvPicPr>
            <a:picLocks noChangeAspect="1"/>
          </p:cNvPicPr>
          <p:nvPr/>
        </p:nvPicPr>
        <p:blipFill>
          <a:blip r:embed="rId3"/>
          <a:stretch>
            <a:fillRect/>
          </a:stretch>
        </p:blipFill>
        <p:spPr>
          <a:xfrm>
            <a:off x="6732240" y="4581128"/>
            <a:ext cx="1950149" cy="1950149"/>
          </a:xfrm>
          <a:prstGeom prst="rect">
            <a:avLst/>
          </a:prstGeom>
        </p:spPr>
      </p:pic>
      <p:pic>
        <p:nvPicPr>
          <p:cNvPr id="3" name="Billede 2"/>
          <p:cNvPicPr>
            <a:picLocks noChangeAspect="1"/>
          </p:cNvPicPr>
          <p:nvPr/>
        </p:nvPicPr>
        <p:blipFill>
          <a:blip r:embed="rId4"/>
          <a:stretch>
            <a:fillRect/>
          </a:stretch>
        </p:blipFill>
        <p:spPr>
          <a:xfrm>
            <a:off x="500413" y="2630979"/>
            <a:ext cx="1515785" cy="1587585"/>
          </a:xfrm>
          <a:prstGeom prst="rect">
            <a:avLst/>
          </a:prstGeom>
        </p:spPr>
      </p:pic>
      <p:sp>
        <p:nvSpPr>
          <p:cNvPr id="4" name="Tekstfelt 3"/>
          <p:cNvSpPr txBox="1"/>
          <p:nvPr/>
        </p:nvSpPr>
        <p:spPr>
          <a:xfrm>
            <a:off x="682241" y="3174634"/>
            <a:ext cx="1152128" cy="307777"/>
          </a:xfrm>
          <a:prstGeom prst="rect">
            <a:avLst/>
          </a:prstGeom>
          <a:noFill/>
        </p:spPr>
        <p:txBody>
          <a:bodyPr wrap="square" rtlCol="0">
            <a:spAutoFit/>
          </a:bodyPr>
          <a:lstStyle/>
          <a:p>
            <a:r>
              <a:rPr lang="da-DK" dirty="0">
                <a:solidFill>
                  <a:schemeClr val="bg1"/>
                </a:solidFill>
                <a:latin typeface="+mn-lt"/>
              </a:rPr>
              <a:t>Anmodning</a:t>
            </a:r>
          </a:p>
        </p:txBody>
      </p:sp>
      <p:sp>
        <p:nvSpPr>
          <p:cNvPr id="7" name="Rektangel 6"/>
          <p:cNvSpPr/>
          <p:nvPr/>
        </p:nvSpPr>
        <p:spPr>
          <a:xfrm>
            <a:off x="3563888" y="1637870"/>
            <a:ext cx="4572000" cy="307777"/>
          </a:xfrm>
          <a:prstGeom prst="rect">
            <a:avLst/>
          </a:prstGeom>
        </p:spPr>
        <p:txBody>
          <a:bodyPr>
            <a:spAutoFit/>
          </a:bodyPr>
          <a:lstStyle/>
          <a:p>
            <a:pPr algn="l"/>
            <a:r>
              <a:rPr lang="da-DK" dirty="0"/>
              <a:t>- </a:t>
            </a:r>
            <a:r>
              <a:rPr lang="da-DK" b="1" dirty="0"/>
              <a:t>SÅ</a:t>
            </a:r>
            <a:r>
              <a:rPr lang="da-DK" dirty="0"/>
              <a:t> - § 21. Håndhævelse af forpligtelserne</a:t>
            </a:r>
          </a:p>
        </p:txBody>
      </p:sp>
      <p:sp>
        <p:nvSpPr>
          <p:cNvPr id="8" name="Pladsholder til indhold 2"/>
          <p:cNvSpPr>
            <a:spLocks noGrp="1"/>
          </p:cNvSpPr>
          <p:nvPr>
            <p:ph idx="1"/>
          </p:nvPr>
        </p:nvSpPr>
        <p:spPr>
          <a:xfrm>
            <a:off x="2201669" y="2632431"/>
            <a:ext cx="6480720" cy="3405698"/>
          </a:xfrm>
        </p:spPr>
        <p:txBody>
          <a:bodyPr/>
          <a:lstStyle/>
          <a:p>
            <a:pPr>
              <a:defRPr/>
            </a:pPr>
            <a:r>
              <a:rPr lang="da-DK" sz="1500" dirty="0">
                <a:latin typeface="Arial" panose="020B0604020202020204" pitchFamily="34" charset="0"/>
                <a:ea typeface="Verdana" panose="020B0604030504040204" pitchFamily="34" charset="0"/>
              </a:rPr>
              <a:t>Her står:</a:t>
            </a:r>
          </a:p>
          <a:p>
            <a:pPr marL="285750" indent="-285750">
              <a:buFont typeface="Arial" panose="020B0604020202020204" pitchFamily="34" charset="0"/>
              <a:buChar char="•"/>
              <a:defRPr/>
            </a:pPr>
            <a:r>
              <a:rPr lang="da-DK" sz="1500" dirty="0">
                <a:latin typeface="Arial" panose="020B0604020202020204" pitchFamily="34" charset="0"/>
                <a:ea typeface="Verdana" panose="020B0604030504040204" pitchFamily="34" charset="0"/>
              </a:rPr>
              <a:t>Hvis en af parterne ikke overholder sin informations-forpligtelse, kan den anden part skriftligt bede om at den overholdes. </a:t>
            </a:r>
          </a:p>
          <a:p>
            <a:pPr marL="285750" indent="-285750">
              <a:buFont typeface="Arial" panose="020B0604020202020204" pitchFamily="34" charset="0"/>
              <a:buChar char="•"/>
              <a:defRPr/>
            </a:pPr>
            <a:endParaRPr lang="da-DK" sz="1500" dirty="0">
              <a:latin typeface="Arial" panose="020B0604020202020204" pitchFamily="34" charset="0"/>
              <a:ea typeface="Verdana" panose="020B0604030504040204" pitchFamily="34" charset="0"/>
            </a:endParaRPr>
          </a:p>
          <a:p>
            <a:pPr marL="285750" indent="-285750">
              <a:buFont typeface="Arial" panose="020B0604020202020204" pitchFamily="34" charset="0"/>
              <a:buChar char="•"/>
              <a:defRPr/>
            </a:pPr>
            <a:r>
              <a:rPr lang="da-DK" sz="1500" dirty="0">
                <a:latin typeface="Arial" panose="020B0604020202020204" pitchFamily="34" charset="0"/>
                <a:ea typeface="Verdana" panose="020B0604030504040204" pitchFamily="34" charset="0"/>
              </a:rPr>
              <a:t>Herefter er der en måned til at efterkomme anmodningen.</a:t>
            </a:r>
            <a:r>
              <a:rPr lang="da-DK" sz="1500" dirty="0">
                <a:solidFill>
                  <a:srgbClr val="FF0000"/>
                </a:solidFill>
                <a:latin typeface="Arial" panose="020B0604020202020204" pitchFamily="34" charset="0"/>
                <a:ea typeface="Verdana" panose="020B0604030504040204" pitchFamily="34" charset="0"/>
              </a:rPr>
              <a:t> </a:t>
            </a:r>
            <a:endParaRPr lang="da-DK" sz="1500" dirty="0">
              <a:latin typeface="Arial" panose="020B0604020202020204" pitchFamily="34" charset="0"/>
              <a:ea typeface="Verdana" panose="020B0604030504040204" pitchFamily="34" charset="0"/>
            </a:endParaRPr>
          </a:p>
          <a:p>
            <a:pPr>
              <a:defRPr/>
            </a:pPr>
            <a:endParaRPr lang="da-DK" sz="600" dirty="0">
              <a:solidFill>
                <a:srgbClr val="000F1A"/>
              </a:solidFill>
              <a:latin typeface="Verdana" panose="020B0604030504040204" pitchFamily="34" charset="0"/>
              <a:ea typeface="Verdana" panose="020B0604030504040204" pitchFamily="34" charset="0"/>
              <a:cs typeface="Verdana" panose="020B0604030504040204" pitchFamily="34" charset="0"/>
            </a:endParaRPr>
          </a:p>
          <a:p>
            <a:br>
              <a:rPr lang="da-DK" altLang="da-DK" sz="1500" dirty="0">
                <a:latin typeface="Verdana" pitchFamily="34" charset="0"/>
              </a:rPr>
            </a:br>
            <a:endParaRPr lang="da-DK" dirty="0"/>
          </a:p>
        </p:txBody>
      </p:sp>
    </p:spTree>
    <p:extLst>
      <p:ext uri="{BB962C8B-B14F-4D97-AF65-F5344CB8AC3E}">
        <p14:creationId xmlns:p14="http://schemas.microsoft.com/office/powerpoint/2010/main" val="106451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 calcmode="lin" valueType="num">
                                      <p:cBhvr additive="base">
                                        <p:cTn id="24"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 calcmode="lin" valueType="num">
                                      <p:cBhvr additive="base">
                                        <p:cTn id="30"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881200" y="1844824"/>
            <a:ext cx="7183188" cy="3672408"/>
          </a:xfrm>
        </p:spPr>
        <p:txBody>
          <a:bodyPr/>
          <a:lstStyle/>
          <a:p>
            <a:pPr>
              <a:defRPr/>
            </a:pPr>
            <a:r>
              <a:rPr lang="da-DK" sz="1500" dirty="0">
                <a:latin typeface="+mj-lt"/>
                <a:ea typeface="Verdana" panose="020B0604030504040204" pitchFamily="34" charset="0"/>
                <a:cs typeface="Verdana" panose="020B0604030504040204" pitchFamily="34" charset="0"/>
              </a:rPr>
              <a:t>Sker det ikke inden for en måned, kan sagen indbringes for Hovedudvalget (HMU)</a:t>
            </a:r>
          </a:p>
          <a:p>
            <a:pPr>
              <a:defRPr/>
            </a:pPr>
            <a:endParaRPr lang="da-DK" sz="1500" dirty="0">
              <a:latin typeface="+mj-lt"/>
              <a:ea typeface="Verdana" panose="020B0604030504040204" pitchFamily="34" charset="0"/>
              <a:cs typeface="Verdana" panose="020B0604030504040204" pitchFamily="34" charset="0"/>
            </a:endParaRPr>
          </a:p>
          <a:p>
            <a:pPr>
              <a:defRPr/>
            </a:pPr>
            <a:r>
              <a:rPr lang="da-DK" sz="1500" dirty="0">
                <a:solidFill>
                  <a:srgbClr val="000F1A"/>
                </a:solidFill>
                <a:ea typeface="Verdana" panose="020B0604030504040204" pitchFamily="34" charset="0"/>
                <a:cs typeface="Verdana" panose="020B0604030504040204" pitchFamily="34" charset="0"/>
              </a:rPr>
              <a:t>Hvis Hovedudvalget</a:t>
            </a:r>
            <a:r>
              <a:rPr lang="da-DK" sz="1500" dirty="0">
                <a:solidFill>
                  <a:schemeClr val="accent1">
                    <a:lumMod val="75000"/>
                  </a:schemeClr>
                </a:solidFill>
                <a:ea typeface="Verdana" panose="020B0604030504040204" pitchFamily="34" charset="0"/>
                <a:cs typeface="Verdana" panose="020B0604030504040204" pitchFamily="34" charset="0"/>
              </a:rPr>
              <a:t> </a:t>
            </a:r>
            <a:r>
              <a:rPr lang="da-DK" sz="1500" dirty="0">
                <a:solidFill>
                  <a:srgbClr val="000F1A"/>
                </a:solidFill>
                <a:ea typeface="Verdana" panose="020B0604030504040204" pitchFamily="34" charset="0"/>
                <a:cs typeface="Verdana" panose="020B0604030504040204" pitchFamily="34" charset="0"/>
              </a:rPr>
              <a:t>er </a:t>
            </a:r>
            <a:r>
              <a:rPr lang="da-DK" sz="1500" b="1" dirty="0">
                <a:solidFill>
                  <a:srgbClr val="000F1A"/>
                </a:solidFill>
                <a:ea typeface="Verdana" panose="020B0604030504040204" pitchFamily="34" charset="0"/>
                <a:cs typeface="Verdana" panose="020B0604030504040204" pitchFamily="34" charset="0"/>
              </a:rPr>
              <a:t>enig</a:t>
            </a:r>
            <a:r>
              <a:rPr lang="da-DK" sz="1500" dirty="0">
                <a:solidFill>
                  <a:srgbClr val="000F1A"/>
                </a:solidFill>
                <a:ea typeface="Verdana" panose="020B0604030504040204" pitchFamily="34" charset="0"/>
                <a:cs typeface="Verdana" panose="020B0604030504040204" pitchFamily="34" charset="0"/>
              </a:rPr>
              <a:t>e om, at informationspligten ikke er overholdt, kan sagen bilægges lokalt og størrelsen og anvendelsen af en </a:t>
            </a:r>
            <a:r>
              <a:rPr lang="da-DK" sz="1500" dirty="0">
                <a:solidFill>
                  <a:schemeClr val="accent1">
                    <a:lumMod val="75000"/>
                  </a:schemeClr>
                </a:solidFill>
                <a:ea typeface="Verdana" panose="020B0604030504040204" pitchFamily="34" charset="0"/>
                <a:cs typeface="Verdana" panose="020B0604030504040204" pitchFamily="34" charset="0"/>
              </a:rPr>
              <a:t>evt. godtgørelse </a:t>
            </a:r>
            <a:r>
              <a:rPr lang="da-DK" sz="1500" dirty="0">
                <a:ea typeface="Verdana" panose="020B0604030504040204" pitchFamily="34" charset="0"/>
                <a:cs typeface="Verdana" panose="020B0604030504040204" pitchFamily="34" charset="0"/>
              </a:rPr>
              <a:t>aftales.</a:t>
            </a:r>
          </a:p>
          <a:p>
            <a:pPr>
              <a:defRPr/>
            </a:pPr>
            <a:endParaRPr lang="da-DK" sz="1500" dirty="0">
              <a:latin typeface="+mj-lt"/>
              <a:ea typeface="Verdana" panose="020B0604030504040204" pitchFamily="34" charset="0"/>
              <a:cs typeface="Verdana" panose="020B0604030504040204" pitchFamily="34" charset="0"/>
            </a:endParaRPr>
          </a:p>
          <a:p>
            <a:pPr>
              <a:defRPr/>
            </a:pPr>
            <a:r>
              <a:rPr lang="da-DK" sz="1500" dirty="0">
                <a:latin typeface="+mj-lt"/>
                <a:ea typeface="Verdana" panose="020B0604030504040204" pitchFamily="34" charset="0"/>
                <a:cs typeface="Verdana" panose="020B0604030504040204" pitchFamily="34" charset="0"/>
              </a:rPr>
              <a:t>Hvis Hovedudvalget er </a:t>
            </a:r>
            <a:r>
              <a:rPr lang="da-DK" sz="1500" b="1" dirty="0">
                <a:latin typeface="+mj-lt"/>
                <a:ea typeface="Verdana" panose="020B0604030504040204" pitchFamily="34" charset="0"/>
                <a:cs typeface="Verdana" panose="020B0604030504040204" pitchFamily="34" charset="0"/>
              </a:rPr>
              <a:t>uenig</a:t>
            </a:r>
            <a:r>
              <a:rPr lang="da-DK" sz="1500" dirty="0">
                <a:latin typeface="+mj-lt"/>
                <a:ea typeface="Verdana" panose="020B0604030504040204" pitchFamily="34" charset="0"/>
                <a:cs typeface="Verdana" panose="020B0604030504040204" pitchFamily="34" charset="0"/>
              </a:rPr>
              <a:t>e efter behandlingen af sagen, indbringes sagen for de </a:t>
            </a:r>
            <a:r>
              <a:rPr lang="da-DK" sz="1500" dirty="0">
                <a:solidFill>
                  <a:schemeClr val="accent1">
                    <a:lumMod val="75000"/>
                  </a:schemeClr>
                </a:solidFill>
                <a:latin typeface="+mj-lt"/>
                <a:ea typeface="Verdana" panose="020B0604030504040204" pitchFamily="34" charset="0"/>
                <a:cs typeface="Verdana" panose="020B0604030504040204" pitchFamily="34" charset="0"/>
              </a:rPr>
              <a:t>centrale parter* </a:t>
            </a:r>
            <a:r>
              <a:rPr lang="da-DK" sz="1500" dirty="0">
                <a:latin typeface="+mj-lt"/>
                <a:ea typeface="Verdana" panose="020B0604030504040204" pitchFamily="34" charset="0"/>
                <a:cs typeface="Verdana" panose="020B0604030504040204" pitchFamily="34" charset="0"/>
              </a:rPr>
              <a:t>af Hovedudvalget.</a:t>
            </a:r>
            <a:endParaRPr lang="da-DK" sz="1500" dirty="0">
              <a:solidFill>
                <a:srgbClr val="000F1A"/>
              </a:solidFill>
              <a:latin typeface="+mj-lt"/>
              <a:ea typeface="Verdana" panose="020B0604030504040204" pitchFamily="34" charset="0"/>
              <a:cs typeface="Verdana" panose="020B0604030504040204" pitchFamily="34" charset="0"/>
            </a:endParaRPr>
          </a:p>
          <a:p>
            <a:pPr>
              <a:defRPr/>
            </a:pPr>
            <a:endParaRPr lang="da-DK" sz="1500" dirty="0">
              <a:latin typeface="+mj-lt"/>
              <a:ea typeface="Verdana" panose="020B0604030504040204" pitchFamily="34" charset="0"/>
              <a:cs typeface="Verdana" panose="020B0604030504040204" pitchFamily="34" charset="0"/>
            </a:endParaRPr>
          </a:p>
          <a:p>
            <a:pPr>
              <a:defRPr/>
            </a:pPr>
            <a:endParaRPr lang="da-DK" sz="1500" dirty="0">
              <a:latin typeface="+mj-lt"/>
              <a:ea typeface="Verdana" panose="020B0604030504040204" pitchFamily="34" charset="0"/>
              <a:cs typeface="Verdana" panose="020B0604030504040204" pitchFamily="34" charset="0"/>
            </a:endParaRPr>
          </a:p>
          <a:p>
            <a:pPr>
              <a:defRPr/>
            </a:pPr>
            <a:r>
              <a:rPr lang="da-DK" sz="1500" dirty="0">
                <a:latin typeface="+mj-lt"/>
                <a:ea typeface="Verdana" panose="020B0604030504040204" pitchFamily="34" charset="0"/>
                <a:cs typeface="Verdana" panose="020B0604030504040204" pitchFamily="34" charset="0"/>
              </a:rPr>
              <a:t>Vurderer de Centrale parter* at informationsforpligtelsen ikke overholdt, fastsætter de en eventuel godtgørelse til en </a:t>
            </a:r>
            <a:r>
              <a:rPr lang="da-DK" sz="1500" dirty="0">
                <a:solidFill>
                  <a:schemeClr val="accent1">
                    <a:lumMod val="75000"/>
                  </a:schemeClr>
                </a:solidFill>
                <a:latin typeface="+mj-lt"/>
                <a:ea typeface="Verdana" panose="020B0604030504040204" pitchFamily="34" charset="0"/>
                <a:cs typeface="Verdana" panose="020B0604030504040204" pitchFamily="34" charset="0"/>
              </a:rPr>
              <a:t>samarbejdsfremmende foranstaltning.</a:t>
            </a:r>
            <a:endParaRPr lang="da-DK" sz="1500" dirty="0">
              <a:latin typeface="+mj-lt"/>
              <a:ea typeface="Verdana" panose="020B0604030504040204" pitchFamily="34" charset="0"/>
              <a:cs typeface="Verdana" panose="020B0604030504040204" pitchFamily="34" charset="0"/>
            </a:endParaRPr>
          </a:p>
          <a:p>
            <a:pPr>
              <a:defRPr/>
            </a:pPr>
            <a:endParaRPr lang="da-DK" sz="1500" dirty="0">
              <a:solidFill>
                <a:srgbClr val="000F1A"/>
              </a:solidFill>
              <a:latin typeface="+mj-lt"/>
              <a:ea typeface="Verdana" panose="020B0604030504040204" pitchFamily="34" charset="0"/>
              <a:cs typeface="Verdana" panose="020B0604030504040204" pitchFamily="34" charset="0"/>
            </a:endParaRPr>
          </a:p>
          <a:p>
            <a:pPr>
              <a:defRPr/>
            </a:pPr>
            <a:endParaRPr lang="da-DK" sz="1500" dirty="0">
              <a:solidFill>
                <a:srgbClr val="000F1A"/>
              </a:solidFill>
              <a:latin typeface="+mj-lt"/>
              <a:ea typeface="Verdana" panose="020B0604030504040204" pitchFamily="34" charset="0"/>
            </a:endParaRPr>
          </a:p>
          <a:p>
            <a:pPr>
              <a:defRPr/>
            </a:pPr>
            <a:r>
              <a:rPr lang="da-DK" sz="1500" dirty="0">
                <a:ea typeface="Verdana" panose="020B0604030504040204" pitchFamily="34" charset="0"/>
                <a:cs typeface="Verdana" panose="020B0604030504040204" pitchFamily="34" charset="0"/>
              </a:rPr>
              <a:t>Hvordan kan vi forhindre brud på §7 stk. 4 – 6?</a:t>
            </a:r>
            <a:endParaRPr lang="da-DK" sz="1500" dirty="0"/>
          </a:p>
          <a:p>
            <a:pPr>
              <a:defRPr/>
            </a:pPr>
            <a:endParaRPr lang="da-DK" sz="1500" dirty="0">
              <a:latin typeface="+mj-lt"/>
            </a:endParaRPr>
          </a:p>
          <a:p>
            <a:endParaRPr lang="da-DK" dirty="0">
              <a:latin typeface="+mj-lt"/>
            </a:endParaRPr>
          </a:p>
        </p:txBody>
      </p:sp>
      <p:sp>
        <p:nvSpPr>
          <p:cNvPr id="6" name="Titel 1"/>
          <p:cNvSpPr txBox="1">
            <a:spLocks/>
          </p:cNvSpPr>
          <p:nvPr/>
        </p:nvSpPr>
        <p:spPr>
          <a:xfrm>
            <a:off x="323528" y="476672"/>
            <a:ext cx="8352928" cy="323850"/>
          </a:xfrm>
          <a:prstGeom prst="rect">
            <a:avLst/>
          </a:prstGeom>
        </p:spPr>
        <p:txBody>
          <a:bodyPr/>
          <a:lstStyle>
            <a:lvl1pPr algn="l" rtl="0" eaLnBrk="1" fontAlgn="base" hangingPunct="1">
              <a:spcBef>
                <a:spcPct val="0"/>
              </a:spcBef>
              <a:spcAft>
                <a:spcPct val="0"/>
              </a:spcAft>
              <a:defRPr sz="2000" b="1">
                <a:solidFill>
                  <a:schemeClr val="tx1"/>
                </a:solidFill>
                <a:latin typeface="+mj-lt"/>
                <a:ea typeface="+mj-ea"/>
                <a:cs typeface="Arial" pitchFamily="34" charset="0"/>
              </a:defRPr>
            </a:lvl1pPr>
            <a:lvl2pPr algn="l" rtl="0" eaLnBrk="1" fontAlgn="base" hangingPunct="1">
              <a:spcBef>
                <a:spcPct val="0"/>
              </a:spcBef>
              <a:spcAft>
                <a:spcPct val="0"/>
              </a:spcAft>
              <a:defRPr sz="2000">
                <a:solidFill>
                  <a:schemeClr val="tx2"/>
                </a:solidFill>
                <a:latin typeface="Verdana" pitchFamily="34" charset="0"/>
              </a:defRPr>
            </a:lvl2pPr>
            <a:lvl3pPr algn="l" rtl="0" eaLnBrk="1" fontAlgn="base" hangingPunct="1">
              <a:spcBef>
                <a:spcPct val="0"/>
              </a:spcBef>
              <a:spcAft>
                <a:spcPct val="0"/>
              </a:spcAft>
              <a:defRPr sz="2000">
                <a:solidFill>
                  <a:schemeClr val="tx2"/>
                </a:solidFill>
                <a:latin typeface="Verdana" pitchFamily="34" charset="0"/>
              </a:defRPr>
            </a:lvl3pPr>
            <a:lvl4pPr algn="l" rtl="0" eaLnBrk="1" fontAlgn="base" hangingPunct="1">
              <a:spcBef>
                <a:spcPct val="0"/>
              </a:spcBef>
              <a:spcAft>
                <a:spcPct val="0"/>
              </a:spcAft>
              <a:defRPr sz="2000">
                <a:solidFill>
                  <a:schemeClr val="tx2"/>
                </a:solidFill>
                <a:latin typeface="Verdana" pitchFamily="34" charset="0"/>
              </a:defRPr>
            </a:lvl4pPr>
            <a:lvl5pPr algn="l" rtl="0" eaLnBrk="1" fontAlgn="base" hangingPunct="1">
              <a:spcBef>
                <a:spcPct val="0"/>
              </a:spcBef>
              <a:spcAft>
                <a:spcPct val="0"/>
              </a:spcAft>
              <a:defRPr sz="2000">
                <a:solidFill>
                  <a:schemeClr val="tx2"/>
                </a:solidFill>
                <a:latin typeface="Verdana" pitchFamily="34" charset="0"/>
              </a:defRPr>
            </a:lvl5pPr>
            <a:lvl6pPr marL="457200" algn="l" rtl="0" eaLnBrk="1" fontAlgn="base" hangingPunct="1">
              <a:spcBef>
                <a:spcPct val="0"/>
              </a:spcBef>
              <a:spcAft>
                <a:spcPct val="0"/>
              </a:spcAft>
              <a:defRPr sz="2000">
                <a:solidFill>
                  <a:schemeClr val="tx2"/>
                </a:solidFill>
                <a:latin typeface="Verdana" pitchFamily="34" charset="0"/>
              </a:defRPr>
            </a:lvl6pPr>
            <a:lvl7pPr marL="914400" algn="l" rtl="0" eaLnBrk="1" fontAlgn="base" hangingPunct="1">
              <a:spcBef>
                <a:spcPct val="0"/>
              </a:spcBef>
              <a:spcAft>
                <a:spcPct val="0"/>
              </a:spcAft>
              <a:defRPr sz="2000">
                <a:solidFill>
                  <a:schemeClr val="tx2"/>
                </a:solidFill>
                <a:latin typeface="Verdana" pitchFamily="34" charset="0"/>
              </a:defRPr>
            </a:lvl7pPr>
            <a:lvl8pPr marL="1371600" algn="l" rtl="0" eaLnBrk="1" fontAlgn="base" hangingPunct="1">
              <a:spcBef>
                <a:spcPct val="0"/>
              </a:spcBef>
              <a:spcAft>
                <a:spcPct val="0"/>
              </a:spcAft>
              <a:defRPr sz="2000">
                <a:solidFill>
                  <a:schemeClr val="tx2"/>
                </a:solidFill>
                <a:latin typeface="Verdana" pitchFamily="34" charset="0"/>
              </a:defRPr>
            </a:lvl8pPr>
            <a:lvl9pPr marL="1828800" algn="l" rtl="0" eaLnBrk="1" fontAlgn="base" hangingPunct="1">
              <a:spcBef>
                <a:spcPct val="0"/>
              </a:spcBef>
              <a:spcAft>
                <a:spcPct val="0"/>
              </a:spcAft>
              <a:defRPr sz="2000">
                <a:solidFill>
                  <a:schemeClr val="tx2"/>
                </a:solidFill>
                <a:latin typeface="Verdana" pitchFamily="34" charset="0"/>
              </a:defRPr>
            </a:lvl9pPr>
          </a:lstStyle>
          <a:p>
            <a:r>
              <a:rPr lang="da-DK" sz="2400" b="0" kern="0" dirty="0">
                <a:solidFill>
                  <a:schemeClr val="bg1"/>
                </a:solidFill>
                <a:ea typeface="Verdana" panose="020B0604030504040204" pitchFamily="34" charset="0"/>
                <a:cs typeface="Verdana" panose="020B0604030504040204" pitchFamily="34" charset="0"/>
              </a:rPr>
              <a:t>§ 21 håndhævelse af § 7 stk. 4-6.</a:t>
            </a:r>
          </a:p>
        </p:txBody>
      </p:sp>
      <p:pic>
        <p:nvPicPr>
          <p:cNvPr id="8" name="Billede 7"/>
          <p:cNvPicPr>
            <a:picLocks noChangeAspect="1"/>
          </p:cNvPicPr>
          <p:nvPr/>
        </p:nvPicPr>
        <p:blipFill>
          <a:blip r:embed="rId2"/>
          <a:stretch>
            <a:fillRect/>
          </a:stretch>
        </p:blipFill>
        <p:spPr>
          <a:xfrm>
            <a:off x="119497" y="3177418"/>
            <a:ext cx="576064" cy="603352"/>
          </a:xfrm>
          <a:prstGeom prst="rect">
            <a:avLst/>
          </a:prstGeom>
        </p:spPr>
      </p:pic>
      <p:sp>
        <p:nvSpPr>
          <p:cNvPr id="9" name="Tekstfelt 8"/>
          <p:cNvSpPr txBox="1"/>
          <p:nvPr/>
        </p:nvSpPr>
        <p:spPr>
          <a:xfrm>
            <a:off x="-72008" y="3312199"/>
            <a:ext cx="936104" cy="246221"/>
          </a:xfrm>
          <a:prstGeom prst="rect">
            <a:avLst/>
          </a:prstGeom>
          <a:noFill/>
        </p:spPr>
        <p:txBody>
          <a:bodyPr wrap="square" rtlCol="0">
            <a:spAutoFit/>
          </a:bodyPr>
          <a:lstStyle/>
          <a:p>
            <a:r>
              <a:rPr lang="da-DK" sz="1000" dirty="0">
                <a:solidFill>
                  <a:schemeClr val="bg1"/>
                </a:solidFill>
                <a:latin typeface="+mn-lt"/>
              </a:rPr>
              <a:t>Uenig</a:t>
            </a:r>
          </a:p>
        </p:txBody>
      </p:sp>
      <p:pic>
        <p:nvPicPr>
          <p:cNvPr id="10" name="Billede 9"/>
          <p:cNvPicPr>
            <a:picLocks noChangeAspect="1"/>
          </p:cNvPicPr>
          <p:nvPr/>
        </p:nvPicPr>
        <p:blipFill>
          <a:blip r:embed="rId3"/>
          <a:stretch>
            <a:fillRect/>
          </a:stretch>
        </p:blipFill>
        <p:spPr>
          <a:xfrm>
            <a:off x="121090" y="2398923"/>
            <a:ext cx="521997" cy="510891"/>
          </a:xfrm>
          <a:prstGeom prst="rect">
            <a:avLst/>
          </a:prstGeom>
        </p:spPr>
      </p:pic>
      <p:sp>
        <p:nvSpPr>
          <p:cNvPr id="11" name="Forbindelse 10"/>
          <p:cNvSpPr/>
          <p:nvPr/>
        </p:nvSpPr>
        <p:spPr bwMode="auto">
          <a:xfrm>
            <a:off x="172060" y="2486258"/>
            <a:ext cx="420055" cy="336220"/>
          </a:xfrm>
          <a:prstGeom prst="flowChartConnector">
            <a:avLst/>
          </a:prstGeom>
          <a:solidFill>
            <a:srgbClr val="80A323"/>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sp>
        <p:nvSpPr>
          <p:cNvPr id="12" name="Tekstfelt 11"/>
          <p:cNvSpPr txBox="1"/>
          <p:nvPr/>
        </p:nvSpPr>
        <p:spPr>
          <a:xfrm>
            <a:off x="-85962" y="2518450"/>
            <a:ext cx="936104" cy="246221"/>
          </a:xfrm>
          <a:prstGeom prst="rect">
            <a:avLst/>
          </a:prstGeom>
          <a:noFill/>
        </p:spPr>
        <p:txBody>
          <a:bodyPr wrap="square" rtlCol="0">
            <a:spAutoFit/>
          </a:bodyPr>
          <a:lstStyle/>
          <a:p>
            <a:r>
              <a:rPr lang="da-DK" sz="1000" dirty="0">
                <a:solidFill>
                  <a:schemeClr val="bg1"/>
                </a:solidFill>
                <a:latin typeface="+mn-lt"/>
              </a:rPr>
              <a:t>Enig</a:t>
            </a:r>
          </a:p>
        </p:txBody>
      </p:sp>
      <p:pic>
        <p:nvPicPr>
          <p:cNvPr id="13" name="Billede 12"/>
          <p:cNvPicPr>
            <a:picLocks noChangeAspect="1"/>
          </p:cNvPicPr>
          <p:nvPr/>
        </p:nvPicPr>
        <p:blipFill>
          <a:blip r:embed="rId4"/>
          <a:stretch>
            <a:fillRect/>
          </a:stretch>
        </p:blipFill>
        <p:spPr>
          <a:xfrm>
            <a:off x="2209196" y="6171115"/>
            <a:ext cx="597459" cy="390419"/>
          </a:xfrm>
          <a:prstGeom prst="rect">
            <a:avLst/>
          </a:prstGeom>
        </p:spPr>
      </p:pic>
      <p:pic>
        <p:nvPicPr>
          <p:cNvPr id="14" name="Billede 13"/>
          <p:cNvPicPr>
            <a:picLocks noChangeAspect="1"/>
          </p:cNvPicPr>
          <p:nvPr/>
        </p:nvPicPr>
        <p:blipFill>
          <a:blip r:embed="rId5"/>
          <a:stretch>
            <a:fillRect/>
          </a:stretch>
        </p:blipFill>
        <p:spPr>
          <a:xfrm>
            <a:off x="3090831" y="6090897"/>
            <a:ext cx="1409161" cy="550854"/>
          </a:xfrm>
          <a:prstGeom prst="rect">
            <a:avLst/>
          </a:prstGeom>
        </p:spPr>
      </p:pic>
      <p:sp>
        <p:nvSpPr>
          <p:cNvPr id="15" name="Tekstfelt 14"/>
          <p:cNvSpPr txBox="1"/>
          <p:nvPr/>
        </p:nvSpPr>
        <p:spPr>
          <a:xfrm>
            <a:off x="675358" y="6178537"/>
            <a:ext cx="2744514" cy="307777"/>
          </a:xfrm>
          <a:prstGeom prst="rect">
            <a:avLst/>
          </a:prstGeom>
          <a:noFill/>
        </p:spPr>
        <p:txBody>
          <a:bodyPr wrap="square" rtlCol="0">
            <a:spAutoFit/>
          </a:bodyPr>
          <a:lstStyle/>
          <a:p>
            <a:pPr algn="l"/>
            <a:r>
              <a:rPr lang="da-DK" dirty="0">
                <a:latin typeface="+mn-lt"/>
              </a:rPr>
              <a:t>*Centrale parter =              og</a:t>
            </a:r>
          </a:p>
        </p:txBody>
      </p:sp>
      <p:pic>
        <p:nvPicPr>
          <p:cNvPr id="3" name="Billede 2"/>
          <p:cNvPicPr>
            <a:picLocks noChangeAspect="1"/>
          </p:cNvPicPr>
          <p:nvPr/>
        </p:nvPicPr>
        <p:blipFill>
          <a:blip r:embed="rId6"/>
          <a:stretch>
            <a:fillRect/>
          </a:stretch>
        </p:blipFill>
        <p:spPr>
          <a:xfrm>
            <a:off x="191505" y="1546967"/>
            <a:ext cx="601884" cy="635322"/>
          </a:xfrm>
          <a:prstGeom prst="rect">
            <a:avLst/>
          </a:prstGeom>
        </p:spPr>
      </p:pic>
      <p:pic>
        <p:nvPicPr>
          <p:cNvPr id="4" name="Billede 3"/>
          <p:cNvPicPr>
            <a:picLocks noChangeAspect="1"/>
          </p:cNvPicPr>
          <p:nvPr/>
        </p:nvPicPr>
        <p:blipFill>
          <a:blip r:embed="rId7"/>
          <a:stretch>
            <a:fillRect/>
          </a:stretch>
        </p:blipFill>
        <p:spPr>
          <a:xfrm>
            <a:off x="8077145" y="2295813"/>
            <a:ext cx="918592" cy="764021"/>
          </a:xfrm>
          <a:prstGeom prst="rect">
            <a:avLst/>
          </a:prstGeom>
        </p:spPr>
      </p:pic>
      <p:pic>
        <p:nvPicPr>
          <p:cNvPr id="7" name="Billede 6"/>
          <p:cNvPicPr>
            <a:picLocks noChangeAspect="1"/>
          </p:cNvPicPr>
          <p:nvPr/>
        </p:nvPicPr>
        <p:blipFill>
          <a:blip r:embed="rId8"/>
          <a:stretch>
            <a:fillRect/>
          </a:stretch>
        </p:blipFill>
        <p:spPr>
          <a:xfrm>
            <a:off x="8064388" y="3158502"/>
            <a:ext cx="898074" cy="578172"/>
          </a:xfrm>
          <a:prstGeom prst="rect">
            <a:avLst/>
          </a:prstGeom>
        </p:spPr>
      </p:pic>
      <p:pic>
        <p:nvPicPr>
          <p:cNvPr id="16" name="Billede 15"/>
          <p:cNvPicPr>
            <a:picLocks noChangeAspect="1"/>
          </p:cNvPicPr>
          <p:nvPr/>
        </p:nvPicPr>
        <p:blipFill>
          <a:blip r:embed="rId9"/>
          <a:stretch>
            <a:fillRect/>
          </a:stretch>
        </p:blipFill>
        <p:spPr>
          <a:xfrm>
            <a:off x="5508788" y="4873371"/>
            <a:ext cx="3490814" cy="1287722"/>
          </a:xfrm>
          <a:prstGeom prst="rect">
            <a:avLst/>
          </a:prstGeom>
        </p:spPr>
      </p:pic>
      <p:pic>
        <p:nvPicPr>
          <p:cNvPr id="17" name="Billede 16"/>
          <p:cNvPicPr>
            <a:picLocks noChangeAspect="1"/>
          </p:cNvPicPr>
          <p:nvPr/>
        </p:nvPicPr>
        <p:blipFill>
          <a:blip r:embed="rId10"/>
          <a:stretch>
            <a:fillRect/>
          </a:stretch>
        </p:blipFill>
        <p:spPr>
          <a:xfrm>
            <a:off x="119497" y="4315977"/>
            <a:ext cx="680121" cy="380937"/>
          </a:xfrm>
          <a:prstGeom prst="rect">
            <a:avLst/>
          </a:prstGeom>
        </p:spPr>
      </p:pic>
    </p:spTree>
    <p:extLst>
      <p:ext uri="{BB962C8B-B14F-4D97-AF65-F5344CB8AC3E}">
        <p14:creationId xmlns:p14="http://schemas.microsoft.com/office/powerpoint/2010/main" val="278554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
                                            <p:txEl>
                                              <p:pRg st="7" end="7"/>
                                            </p:txEl>
                                          </p:spTgt>
                                        </p:tgtEl>
                                        <p:attrNameLst>
                                          <p:attrName>style.visibility</p:attrName>
                                        </p:attrNameLst>
                                      </p:cBhvr>
                                      <p:to>
                                        <p:strVal val="visible"/>
                                      </p:to>
                                    </p:set>
                                    <p:anim calcmode="lin" valueType="num">
                                      <p:cBhvr additive="base">
                                        <p:cTn id="5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
                                            <p:txEl>
                                              <p:pRg st="10" end="10"/>
                                            </p:txEl>
                                          </p:spTgt>
                                        </p:tgtEl>
                                        <p:attrNameLst>
                                          <p:attrName>style.visibility</p:attrName>
                                        </p:attrNameLst>
                                      </p:cBhvr>
                                      <p:to>
                                        <p:strVal val="visible"/>
                                      </p:to>
                                    </p:set>
                                    <p:anim calcmode="lin" valueType="num">
                                      <p:cBhvr additive="base">
                                        <p:cTn id="7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386339" y="1136737"/>
            <a:ext cx="8371321" cy="3672408"/>
          </a:xfrm>
        </p:spPr>
        <p:txBody>
          <a:bodyPr/>
          <a:lstStyle/>
          <a:p>
            <a:endParaRPr lang="da-DK" sz="2250" dirty="0"/>
          </a:p>
          <a:p>
            <a:pPr marL="342900" indent="-342900">
              <a:buFont typeface="Arial" panose="020B0604020202020204" pitchFamily="34" charset="0"/>
              <a:buChar char="•"/>
            </a:pPr>
            <a:r>
              <a:rPr lang="da-DK" sz="1500" dirty="0"/>
              <a:t>Hvad forstår du ved en god drøftelse?</a:t>
            </a:r>
          </a:p>
          <a:p>
            <a:r>
              <a:rPr lang="da-DK" sz="1500" dirty="0"/>
              <a:t>      vær så konkret som mulig</a:t>
            </a:r>
          </a:p>
          <a:p>
            <a:endParaRPr lang="da-DK" sz="1500" dirty="0"/>
          </a:p>
          <a:p>
            <a:endParaRPr lang="da-DK" sz="1500" dirty="0"/>
          </a:p>
          <a:p>
            <a:endParaRPr lang="da-DK" sz="1500" dirty="0"/>
          </a:p>
          <a:p>
            <a:endParaRPr lang="da-DK" sz="1500" dirty="0"/>
          </a:p>
          <a:p>
            <a:endParaRPr lang="da-DK" sz="1500" dirty="0"/>
          </a:p>
          <a:p>
            <a:endParaRPr lang="da-DK" sz="1500" dirty="0"/>
          </a:p>
          <a:p>
            <a:endParaRPr lang="da-DK" sz="1500" dirty="0"/>
          </a:p>
          <a:p>
            <a:pPr marL="342900" indent="-342900">
              <a:buFont typeface="Arial" panose="020B0604020202020204" pitchFamily="34" charset="0"/>
              <a:buChar char="•"/>
            </a:pPr>
            <a:r>
              <a:rPr lang="da-DK" sz="1500" dirty="0"/>
              <a:t>Hvordan inddrager vi ”baglandet” bedst?</a:t>
            </a:r>
          </a:p>
          <a:p>
            <a:r>
              <a:rPr lang="da-DK" sz="1500" dirty="0"/>
              <a:t>      vær så konkret som mulig?</a:t>
            </a:r>
          </a:p>
          <a:p>
            <a:pPr marL="342900" indent="-342900">
              <a:buFont typeface="Arial" panose="020B0604020202020204" pitchFamily="34" charset="0"/>
              <a:buChar char="•"/>
            </a:pPr>
            <a:endParaRPr lang="da-DK" sz="1500" dirty="0"/>
          </a:p>
          <a:p>
            <a:endParaRPr lang="da-DK" sz="1500" dirty="0"/>
          </a:p>
          <a:p>
            <a:endParaRPr lang="da-DK" sz="1500" dirty="0"/>
          </a:p>
          <a:p>
            <a:endParaRPr lang="da-DK" sz="2250" dirty="0"/>
          </a:p>
        </p:txBody>
      </p:sp>
      <p:sp>
        <p:nvSpPr>
          <p:cNvPr id="3" name="Pladsholder til indhold 2"/>
          <p:cNvSpPr>
            <a:spLocks noGrp="1"/>
          </p:cNvSpPr>
          <p:nvPr>
            <p:ph sz="quarter" idx="10"/>
          </p:nvPr>
        </p:nvSpPr>
        <p:spPr>
          <a:xfrm>
            <a:off x="467544" y="548680"/>
            <a:ext cx="6768752" cy="323850"/>
          </a:xfrm>
        </p:spPr>
        <p:txBody>
          <a:bodyPr/>
          <a:lstStyle/>
          <a:p>
            <a:r>
              <a:rPr lang="da-DK" sz="2400" dirty="0">
                <a:solidFill>
                  <a:schemeClr val="bg1"/>
                </a:solidFill>
              </a:rPr>
              <a:t>Gruppeopgave 4B: Information og drøftelse </a:t>
            </a:r>
            <a:r>
              <a:rPr lang="da-DK" sz="1200" dirty="0">
                <a:solidFill>
                  <a:schemeClr val="bg1"/>
                </a:solidFill>
              </a:rPr>
              <a:t>side 74</a:t>
            </a:r>
          </a:p>
        </p:txBody>
      </p:sp>
      <p:pic>
        <p:nvPicPr>
          <p:cNvPr id="7" name="Billede 6"/>
          <p:cNvPicPr>
            <a:picLocks noChangeAspect="1"/>
          </p:cNvPicPr>
          <p:nvPr/>
        </p:nvPicPr>
        <p:blipFill>
          <a:blip r:embed="rId3"/>
          <a:stretch>
            <a:fillRect/>
          </a:stretch>
        </p:blipFill>
        <p:spPr>
          <a:xfrm rot="16731581">
            <a:off x="6818540" y="584396"/>
            <a:ext cx="835511" cy="576268"/>
          </a:xfrm>
          <a:prstGeom prst="rect">
            <a:avLst/>
          </a:prstGeom>
        </p:spPr>
      </p:pic>
      <p:pic>
        <p:nvPicPr>
          <p:cNvPr id="4" name="Billede 3"/>
          <p:cNvPicPr>
            <a:picLocks noChangeAspect="1"/>
          </p:cNvPicPr>
          <p:nvPr/>
        </p:nvPicPr>
        <p:blipFill rotWithShape="1">
          <a:blip r:embed="rId4"/>
          <a:srcRect l="3643" r="7094" b="1567"/>
          <a:stretch/>
        </p:blipFill>
        <p:spPr>
          <a:xfrm>
            <a:off x="676303" y="2137849"/>
            <a:ext cx="3216477" cy="1575416"/>
          </a:xfrm>
          <a:prstGeom prst="rect">
            <a:avLst/>
          </a:prstGeom>
        </p:spPr>
      </p:pic>
      <p:pic>
        <p:nvPicPr>
          <p:cNvPr id="5" name="Billede 4"/>
          <p:cNvPicPr>
            <a:picLocks noChangeAspect="1"/>
          </p:cNvPicPr>
          <p:nvPr/>
        </p:nvPicPr>
        <p:blipFill>
          <a:blip r:embed="rId5"/>
          <a:stretch>
            <a:fillRect/>
          </a:stretch>
        </p:blipFill>
        <p:spPr>
          <a:xfrm>
            <a:off x="699762" y="4614135"/>
            <a:ext cx="2381250" cy="1485900"/>
          </a:xfrm>
          <a:prstGeom prst="rect">
            <a:avLst/>
          </a:prstGeom>
        </p:spPr>
      </p:pic>
      <p:sp>
        <p:nvSpPr>
          <p:cNvPr id="6" name="Tekstfelt 5"/>
          <p:cNvSpPr txBox="1"/>
          <p:nvPr/>
        </p:nvSpPr>
        <p:spPr>
          <a:xfrm>
            <a:off x="4267915" y="2207566"/>
            <a:ext cx="3978833" cy="1600438"/>
          </a:xfrm>
          <a:prstGeom prst="rect">
            <a:avLst/>
          </a:prstGeom>
          <a:noFill/>
        </p:spPr>
        <p:txBody>
          <a:bodyPr wrap="square" rtlCol="0">
            <a:spAutoFit/>
          </a:bodyPr>
          <a:lstStyle/>
          <a:p>
            <a:pPr algn="l"/>
            <a:r>
              <a:rPr lang="da-DK" dirty="0">
                <a:latin typeface="+mn-lt"/>
              </a:rPr>
              <a:t>OPGAVE:</a:t>
            </a:r>
          </a:p>
          <a:p>
            <a:pPr marL="342900" indent="-342900" algn="l">
              <a:buAutoNum type="arabicPeriod"/>
            </a:pPr>
            <a:r>
              <a:rPr lang="da-DK" dirty="0">
                <a:latin typeface="+mn-lt"/>
              </a:rPr>
              <a:t>Gå i grupper</a:t>
            </a:r>
          </a:p>
          <a:p>
            <a:pPr marL="342900" indent="-342900" algn="l">
              <a:buAutoNum type="arabicPeriod"/>
            </a:pPr>
            <a:r>
              <a:rPr lang="da-DK" dirty="0">
                <a:latin typeface="+mn-lt"/>
              </a:rPr>
              <a:t>Hav en ”god drøftelse” af spørgsmålene</a:t>
            </a:r>
          </a:p>
          <a:p>
            <a:pPr marL="342900" indent="-342900" algn="l">
              <a:buAutoNum type="arabicPeriod"/>
            </a:pPr>
            <a:r>
              <a:rPr lang="da-DK" dirty="0">
                <a:latin typeface="+mn-lt"/>
              </a:rPr>
              <a:t>Besvar spørgsmålene</a:t>
            </a:r>
          </a:p>
          <a:p>
            <a:pPr marL="342900" indent="-342900" algn="l">
              <a:buAutoNum type="arabicPeriod"/>
            </a:pPr>
            <a:r>
              <a:rPr lang="da-DK" dirty="0">
                <a:latin typeface="+mn-lt"/>
              </a:rPr>
              <a:t>Fremfør hovedpointer i plenum</a:t>
            </a:r>
          </a:p>
          <a:p>
            <a:pPr marL="342900" indent="-342900" algn="l">
              <a:buAutoNum type="arabicPeriod"/>
            </a:pPr>
            <a:endParaRPr lang="da-DK" dirty="0">
              <a:latin typeface="+mn-lt"/>
            </a:endParaRPr>
          </a:p>
        </p:txBody>
      </p:sp>
      <p:pic>
        <p:nvPicPr>
          <p:cNvPr id="10" name="Billede 9"/>
          <p:cNvPicPr>
            <a:picLocks noChangeAspect="1"/>
          </p:cNvPicPr>
          <p:nvPr/>
        </p:nvPicPr>
        <p:blipFill>
          <a:blip r:embed="rId6"/>
          <a:stretch>
            <a:fillRect/>
          </a:stretch>
        </p:blipFill>
        <p:spPr>
          <a:xfrm>
            <a:off x="8206546" y="1312199"/>
            <a:ext cx="926249" cy="1258567"/>
          </a:xfrm>
          <a:prstGeom prst="rect">
            <a:avLst/>
          </a:prstGeom>
        </p:spPr>
      </p:pic>
      <p:sp>
        <p:nvSpPr>
          <p:cNvPr id="11" name="Eksplosion 1 10"/>
          <p:cNvSpPr/>
          <p:nvPr/>
        </p:nvSpPr>
        <p:spPr>
          <a:xfrm>
            <a:off x="7656327" y="2273840"/>
            <a:ext cx="1164470" cy="719667"/>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b="1" dirty="0">
                <a:latin typeface="Arial" panose="020B0604020202020204" pitchFamily="34" charset="0"/>
                <a:cs typeface="Arial" panose="020B0604020202020204" pitchFamily="34" charset="0"/>
              </a:rPr>
              <a:t>15 min.</a:t>
            </a:r>
          </a:p>
        </p:txBody>
      </p:sp>
      <p:pic>
        <p:nvPicPr>
          <p:cNvPr id="12" name="Billede 11"/>
          <p:cNvPicPr>
            <a:picLocks noChangeAspect="1"/>
          </p:cNvPicPr>
          <p:nvPr/>
        </p:nvPicPr>
        <p:blipFill>
          <a:blip r:embed="rId6"/>
          <a:stretch>
            <a:fillRect/>
          </a:stretch>
        </p:blipFill>
        <p:spPr>
          <a:xfrm>
            <a:off x="6306430" y="3763421"/>
            <a:ext cx="482826" cy="656053"/>
          </a:xfrm>
          <a:prstGeom prst="rect">
            <a:avLst/>
          </a:prstGeom>
        </p:spPr>
      </p:pic>
      <p:sp>
        <p:nvSpPr>
          <p:cNvPr id="13" name="Rektangel 12"/>
          <p:cNvSpPr/>
          <p:nvPr/>
        </p:nvSpPr>
        <p:spPr>
          <a:xfrm>
            <a:off x="6141492" y="3613940"/>
            <a:ext cx="2803735" cy="1602454"/>
          </a:xfrm>
          <a:prstGeom prst="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Tekstfelt 13"/>
          <p:cNvSpPr txBox="1"/>
          <p:nvPr/>
        </p:nvSpPr>
        <p:spPr>
          <a:xfrm>
            <a:off x="6863894" y="3962650"/>
            <a:ext cx="2081333" cy="1237262"/>
          </a:xfrm>
          <a:prstGeom prst="rect">
            <a:avLst/>
          </a:prstGeom>
          <a:noFill/>
        </p:spPr>
        <p:txBody>
          <a:bodyPr wrap="square" rtlCol="0">
            <a:spAutoFit/>
          </a:bodyPr>
          <a:lstStyle/>
          <a:p>
            <a:pPr algn="l"/>
            <a:r>
              <a:rPr lang="da-DK" sz="1200" dirty="0">
                <a:latin typeface="Arial" panose="020B0604020202020204" pitchFamily="34" charset="0"/>
                <a:cs typeface="Arial" panose="020B0604020202020204" pitchFamily="34" charset="0"/>
              </a:rPr>
              <a:t>Husk tidstager</a:t>
            </a:r>
          </a:p>
          <a:p>
            <a:endParaRPr lang="da-DK" sz="500" dirty="0">
              <a:latin typeface="Arial" panose="020B0604020202020204" pitchFamily="34" charset="0"/>
              <a:cs typeface="Arial" panose="020B0604020202020204" pitchFamily="34" charset="0"/>
            </a:endParaRPr>
          </a:p>
          <a:p>
            <a:endParaRPr lang="da-DK" sz="500" dirty="0">
              <a:latin typeface="Arial" panose="020B0604020202020204" pitchFamily="34" charset="0"/>
              <a:cs typeface="Arial" panose="020B0604020202020204" pitchFamily="34" charset="0"/>
            </a:endParaRPr>
          </a:p>
          <a:p>
            <a:endParaRPr lang="da-DK" sz="500" dirty="0">
              <a:latin typeface="Arial" panose="020B0604020202020204" pitchFamily="34" charset="0"/>
              <a:cs typeface="Arial" panose="020B0604020202020204" pitchFamily="34" charset="0"/>
            </a:endParaRPr>
          </a:p>
          <a:p>
            <a:endParaRPr lang="da-DK" sz="500" dirty="0">
              <a:latin typeface="Arial" panose="020B0604020202020204" pitchFamily="34" charset="0"/>
              <a:cs typeface="Arial" panose="020B0604020202020204" pitchFamily="34" charset="0"/>
            </a:endParaRPr>
          </a:p>
          <a:p>
            <a:pPr algn="l"/>
            <a:r>
              <a:rPr lang="da-DK" sz="1200" dirty="0">
                <a:latin typeface="Arial" panose="020B0604020202020204" pitchFamily="34" charset="0"/>
                <a:cs typeface="Arial" panose="020B0604020202020204" pitchFamily="34" charset="0"/>
              </a:rPr>
              <a:t>Talspersonen fortæller om hovedpointer fra drøftelsen i gruppen</a:t>
            </a:r>
          </a:p>
        </p:txBody>
      </p:sp>
      <p:pic>
        <p:nvPicPr>
          <p:cNvPr id="15" name="Billede 14"/>
          <p:cNvPicPr>
            <a:picLocks noChangeAspect="1"/>
          </p:cNvPicPr>
          <p:nvPr/>
        </p:nvPicPr>
        <p:blipFill>
          <a:blip r:embed="rId7"/>
          <a:stretch>
            <a:fillRect/>
          </a:stretch>
        </p:blipFill>
        <p:spPr>
          <a:xfrm>
            <a:off x="6306430" y="4470482"/>
            <a:ext cx="548050" cy="621381"/>
          </a:xfrm>
          <a:prstGeom prst="rect">
            <a:avLst/>
          </a:prstGeom>
        </p:spPr>
      </p:pic>
      <p:pic>
        <p:nvPicPr>
          <p:cNvPr id="16" name="Billede 15"/>
          <p:cNvPicPr>
            <a:picLocks noChangeAspect="1"/>
          </p:cNvPicPr>
          <p:nvPr/>
        </p:nvPicPr>
        <p:blipFill>
          <a:blip r:embed="rId8"/>
          <a:stretch>
            <a:fillRect/>
          </a:stretch>
        </p:blipFill>
        <p:spPr>
          <a:xfrm>
            <a:off x="6559930" y="5271211"/>
            <a:ext cx="2197730" cy="1292227"/>
          </a:xfrm>
          <a:prstGeom prst="rect">
            <a:avLst/>
          </a:prstGeom>
        </p:spPr>
      </p:pic>
      <p:sp>
        <p:nvSpPr>
          <p:cNvPr id="17" name="Rektangel 16"/>
          <p:cNvSpPr/>
          <p:nvPr/>
        </p:nvSpPr>
        <p:spPr>
          <a:xfrm>
            <a:off x="6617024" y="6563571"/>
            <a:ext cx="2578235" cy="276999"/>
          </a:xfrm>
          <a:prstGeom prst="rect">
            <a:avLst/>
          </a:prstGeom>
        </p:spPr>
        <p:txBody>
          <a:bodyPr wrap="square">
            <a:spAutoFit/>
          </a:bodyPr>
          <a:lstStyle/>
          <a:p>
            <a:pPr algn="l"/>
            <a:r>
              <a:rPr lang="da-DK" sz="1200" i="1" dirty="0">
                <a:latin typeface="Arial" panose="020B0604020202020204" pitchFamily="34" charset="0"/>
                <a:ea typeface="Verdana" panose="020B0604030504040204" pitchFamily="34" charset="0"/>
                <a:cs typeface="Arial" panose="020B0604020202020204" pitchFamily="34" charset="0"/>
              </a:rPr>
              <a:t>Længst væk sidste ferie</a:t>
            </a:r>
          </a:p>
        </p:txBody>
      </p:sp>
      <p:sp>
        <p:nvSpPr>
          <p:cNvPr id="9" name="Tekstfelt 8">
            <a:extLst>
              <a:ext uri="{FF2B5EF4-FFF2-40B4-BE49-F238E27FC236}">
                <a16:creationId xmlns:a16="http://schemas.microsoft.com/office/drawing/2014/main" id="{C098937A-0421-5539-BFCF-DADC1C2FD9A4}"/>
              </a:ext>
            </a:extLst>
          </p:cNvPr>
          <p:cNvSpPr txBox="1"/>
          <p:nvPr/>
        </p:nvSpPr>
        <p:spPr>
          <a:xfrm>
            <a:off x="676303" y="6115677"/>
            <a:ext cx="3967705" cy="369332"/>
          </a:xfrm>
          <a:prstGeom prst="rect">
            <a:avLst/>
          </a:prstGeom>
          <a:noFill/>
        </p:spPr>
        <p:txBody>
          <a:bodyPr wrap="square">
            <a:spAutoFit/>
          </a:bodyPr>
          <a:lstStyle/>
          <a:p>
            <a:pPr algn="l"/>
            <a:r>
              <a:rPr lang="da-DK" sz="900" b="0" i="0" dirty="0">
                <a:solidFill>
                  <a:srgbClr val="000000"/>
                </a:solidFill>
                <a:effectLst/>
                <a:latin typeface="+mn-lt"/>
              </a:rPr>
              <a:t>Ledelsens bagland er ledere på underliggende niveauer, og ledelsens kommunikation i ledelsesstrengen forgår altid udenfor MED-systemet.</a:t>
            </a:r>
            <a:endParaRPr lang="da-DK" sz="900" dirty="0">
              <a:latin typeface="+mn-lt"/>
            </a:endParaRPr>
          </a:p>
        </p:txBody>
      </p:sp>
    </p:spTree>
    <p:extLst>
      <p:ext uri="{BB962C8B-B14F-4D97-AF65-F5344CB8AC3E}">
        <p14:creationId xmlns:p14="http://schemas.microsoft.com/office/powerpoint/2010/main" val="383890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p:cNvSpPr>
            <a:spLocks noGrp="1"/>
          </p:cNvSpPr>
          <p:nvPr>
            <p:ph sz="quarter" idx="10"/>
          </p:nvPr>
        </p:nvSpPr>
        <p:spPr>
          <a:xfrm>
            <a:off x="413148" y="549275"/>
            <a:ext cx="7039172" cy="431800"/>
          </a:xfrm>
        </p:spPr>
        <p:txBody>
          <a:bodyPr/>
          <a:lstStyle/>
          <a:p>
            <a:r>
              <a:rPr lang="da-DK" sz="2400" dirty="0">
                <a:solidFill>
                  <a:schemeClr val="bg1"/>
                </a:solidFill>
              </a:rPr>
              <a:t>Samarbejde </a:t>
            </a:r>
            <a:r>
              <a:rPr lang="da-DK" sz="1200" i="1" dirty="0">
                <a:solidFill>
                  <a:schemeClr val="bg1"/>
                </a:solidFill>
              </a:rPr>
              <a:t>– hvordan vil du bidrage?</a:t>
            </a:r>
          </a:p>
        </p:txBody>
      </p:sp>
      <p:sp>
        <p:nvSpPr>
          <p:cNvPr id="8" name="Rektangel 7"/>
          <p:cNvSpPr/>
          <p:nvPr/>
        </p:nvSpPr>
        <p:spPr>
          <a:xfrm>
            <a:off x="271350" y="3555054"/>
            <a:ext cx="8030096" cy="323165"/>
          </a:xfrm>
          <a:prstGeom prst="rect">
            <a:avLst/>
          </a:prstGeom>
        </p:spPr>
        <p:txBody>
          <a:bodyPr wrap="square">
            <a:spAutoFit/>
          </a:bodyPr>
          <a:lstStyle/>
          <a:p>
            <a:pPr marL="285750" indent="-285750" algn="l">
              <a:buFont typeface="Arial" panose="020B0604020202020204" pitchFamily="34" charset="0"/>
              <a:buChar char="•"/>
            </a:pPr>
            <a:r>
              <a:rPr lang="da-DK" sz="1500" dirty="0">
                <a:solidFill>
                  <a:schemeClr val="accent1">
                    <a:lumMod val="75000"/>
                  </a:schemeClr>
                </a:solidFill>
                <a:latin typeface="+mn-lt"/>
                <a:ea typeface="Verdana" panose="020B0604030504040204" pitchFamily="34" charset="0"/>
                <a:cs typeface="Verdana" panose="020B0604030504040204" pitchFamily="34" charset="0"/>
              </a:rPr>
              <a:t>Tidlig og løbende forventningsafstemning</a:t>
            </a:r>
          </a:p>
        </p:txBody>
      </p:sp>
      <p:sp>
        <p:nvSpPr>
          <p:cNvPr id="13" name="Rektangel 12"/>
          <p:cNvSpPr/>
          <p:nvPr/>
        </p:nvSpPr>
        <p:spPr>
          <a:xfrm>
            <a:off x="252327" y="1418211"/>
            <a:ext cx="7173497" cy="323165"/>
          </a:xfrm>
          <a:prstGeom prst="rect">
            <a:avLst/>
          </a:prstGeom>
        </p:spPr>
        <p:txBody>
          <a:bodyPr wrap="square">
            <a:spAutoFit/>
          </a:bodyPr>
          <a:lstStyle/>
          <a:p>
            <a:pPr marL="285750" indent="-285750" algn="l">
              <a:buFont typeface="Arial" panose="020B0604020202020204" pitchFamily="34" charset="0"/>
              <a:buChar char="•"/>
            </a:pPr>
            <a:r>
              <a:rPr lang="da-DK" sz="1500" dirty="0">
                <a:latin typeface="+mn-lt"/>
              </a:rPr>
              <a:t>Et godt samarbejde kommer ikke af sig selv. Det kræver noget af dig...</a:t>
            </a:r>
          </a:p>
        </p:txBody>
      </p:sp>
      <p:sp>
        <p:nvSpPr>
          <p:cNvPr id="14" name="Rektangel 13"/>
          <p:cNvSpPr/>
          <p:nvPr/>
        </p:nvSpPr>
        <p:spPr>
          <a:xfrm>
            <a:off x="265969" y="1751561"/>
            <a:ext cx="8676307" cy="784830"/>
          </a:xfrm>
          <a:prstGeom prst="rect">
            <a:avLst/>
          </a:prstGeom>
        </p:spPr>
        <p:txBody>
          <a:bodyPr wrap="square">
            <a:spAutoFit/>
          </a:bodyPr>
          <a:lstStyle/>
          <a:p>
            <a:pPr marL="285750" indent="-285750" algn="l">
              <a:spcBef>
                <a:spcPts val="0"/>
              </a:spcBef>
              <a:buFont typeface="Arial" panose="020B0604020202020204" pitchFamily="34" charset="0"/>
              <a:buChar char="•"/>
            </a:pPr>
            <a:r>
              <a:rPr lang="da-DK" sz="1500" dirty="0">
                <a:solidFill>
                  <a:schemeClr val="accent1">
                    <a:lumMod val="75000"/>
                  </a:schemeClr>
                </a:solidFill>
                <a:latin typeface="+mn-lt"/>
              </a:rPr>
              <a:t>Et godt samarbejde må ikke forveksles med, at man har det godt med hinanden. </a:t>
            </a:r>
          </a:p>
          <a:p>
            <a:pPr algn="l">
              <a:spcBef>
                <a:spcPts val="0"/>
              </a:spcBef>
            </a:pPr>
            <a:r>
              <a:rPr lang="da-DK" sz="1500" dirty="0">
                <a:solidFill>
                  <a:schemeClr val="accent1">
                    <a:lumMod val="75000"/>
                  </a:schemeClr>
                </a:solidFill>
                <a:latin typeface="+mn-lt"/>
              </a:rPr>
              <a:t>     Det drejer sig om, at der er klarhed om kerneopgaven, og at man kan arbejde effektivt og med</a:t>
            </a:r>
          </a:p>
          <a:p>
            <a:pPr algn="l">
              <a:spcBef>
                <a:spcPts val="0"/>
              </a:spcBef>
            </a:pPr>
            <a:r>
              <a:rPr lang="da-DK" sz="1500" dirty="0">
                <a:solidFill>
                  <a:schemeClr val="accent1">
                    <a:lumMod val="75000"/>
                  </a:schemeClr>
                </a:solidFill>
                <a:latin typeface="+mn-lt"/>
              </a:rPr>
              <a:t>     høj kvalitet sammen om den.</a:t>
            </a:r>
          </a:p>
        </p:txBody>
      </p:sp>
      <p:sp>
        <p:nvSpPr>
          <p:cNvPr id="15" name="Rektangel 14"/>
          <p:cNvSpPr/>
          <p:nvPr/>
        </p:nvSpPr>
        <p:spPr>
          <a:xfrm>
            <a:off x="244854" y="2887008"/>
            <a:ext cx="8585705" cy="630942"/>
          </a:xfrm>
          <a:prstGeom prst="rect">
            <a:avLst/>
          </a:prstGeom>
        </p:spPr>
        <p:txBody>
          <a:bodyPr wrap="square">
            <a:spAutoFit/>
          </a:bodyPr>
          <a:lstStyle/>
          <a:p>
            <a:pPr marL="285750" indent="-285750" algn="l">
              <a:buFont typeface="Arial" panose="020B0604020202020204" pitchFamily="34" charset="0"/>
              <a:buChar char="•"/>
            </a:pPr>
            <a:r>
              <a:rPr lang="da-DK" sz="1500" dirty="0">
                <a:solidFill>
                  <a:schemeClr val="accent1">
                    <a:lumMod val="75000"/>
                  </a:schemeClr>
                </a:solidFill>
                <a:latin typeface="+mn-lt"/>
              </a:rPr>
              <a:t>Arbejd mod fælles mål, fælles sprog og viden samt vis gensidig respekt mellem faggrupperne.</a:t>
            </a:r>
          </a:p>
          <a:p>
            <a:pPr marL="285750" indent="-285750" algn="l">
              <a:spcBef>
                <a:spcPts val="600"/>
              </a:spcBef>
              <a:buFont typeface="Arial" panose="020B0604020202020204" pitchFamily="34" charset="0"/>
              <a:buChar char="•"/>
            </a:pPr>
            <a:r>
              <a:rPr lang="da-DK" sz="1500" dirty="0">
                <a:latin typeface="+mn-lt"/>
              </a:rPr>
              <a:t>Gør jer umage i at kommunikationen er relevant, præcis og problemløsende.</a:t>
            </a:r>
            <a:endParaRPr lang="da-DK" sz="1500" b="0" i="0" dirty="0">
              <a:effectLst/>
              <a:latin typeface="+mn-lt"/>
            </a:endParaRPr>
          </a:p>
        </p:txBody>
      </p:sp>
      <p:sp>
        <p:nvSpPr>
          <p:cNvPr id="17" name="Rektangel 16"/>
          <p:cNvSpPr/>
          <p:nvPr/>
        </p:nvSpPr>
        <p:spPr>
          <a:xfrm>
            <a:off x="252326" y="4276585"/>
            <a:ext cx="2550699" cy="323165"/>
          </a:xfrm>
          <a:prstGeom prst="rect">
            <a:avLst/>
          </a:prstGeom>
        </p:spPr>
        <p:txBody>
          <a:bodyPr wrap="none">
            <a:spAutoFit/>
          </a:bodyPr>
          <a:lstStyle/>
          <a:p>
            <a:pPr marL="285750" indent="-285750">
              <a:buFont typeface="Arial" panose="020B0604020202020204" pitchFamily="34" charset="0"/>
              <a:buChar char="•"/>
            </a:pPr>
            <a:r>
              <a:rPr lang="da-DK" sz="1500" dirty="0">
                <a:solidFill>
                  <a:schemeClr val="accent1">
                    <a:lumMod val="75000"/>
                  </a:schemeClr>
                </a:solidFill>
                <a:latin typeface="+mn-lt"/>
              </a:rPr>
              <a:t>Vær bevidst om din rolle</a:t>
            </a:r>
          </a:p>
        </p:txBody>
      </p:sp>
      <p:sp>
        <p:nvSpPr>
          <p:cNvPr id="20" name="Rektangel 19"/>
          <p:cNvSpPr/>
          <p:nvPr/>
        </p:nvSpPr>
        <p:spPr>
          <a:xfrm>
            <a:off x="252326" y="3907068"/>
            <a:ext cx="3767378" cy="323165"/>
          </a:xfrm>
          <a:prstGeom prst="rect">
            <a:avLst/>
          </a:prstGeom>
        </p:spPr>
        <p:txBody>
          <a:bodyPr wrap="none">
            <a:spAutoFit/>
          </a:bodyPr>
          <a:lstStyle/>
          <a:p>
            <a:pPr marL="285750" indent="-285750" algn="l">
              <a:buFont typeface="Arial" panose="020B0604020202020204" pitchFamily="34" charset="0"/>
              <a:buChar char="•"/>
            </a:pPr>
            <a:r>
              <a:rPr lang="da-DK" sz="1500" dirty="0">
                <a:latin typeface="+mn-lt"/>
              </a:rPr>
              <a:t>Drag nytte af jeres forskelle og styrker </a:t>
            </a:r>
          </a:p>
        </p:txBody>
      </p:sp>
      <p:sp>
        <p:nvSpPr>
          <p:cNvPr id="24" name="Rektangel 23"/>
          <p:cNvSpPr/>
          <p:nvPr/>
        </p:nvSpPr>
        <p:spPr>
          <a:xfrm>
            <a:off x="235464" y="2517491"/>
            <a:ext cx="5460149" cy="323165"/>
          </a:xfrm>
          <a:prstGeom prst="rect">
            <a:avLst/>
          </a:prstGeom>
        </p:spPr>
        <p:txBody>
          <a:bodyPr wrap="none">
            <a:spAutoFit/>
          </a:bodyPr>
          <a:lstStyle/>
          <a:p>
            <a:pPr marL="285750" indent="-285750" algn="l">
              <a:buFont typeface="Arial" panose="020B0604020202020204" pitchFamily="34" charset="0"/>
              <a:buChar char="•"/>
            </a:pPr>
            <a:r>
              <a:rPr lang="da-DK" sz="1500" dirty="0">
                <a:latin typeface="+mn-lt"/>
              </a:rPr>
              <a:t>Gør dit bedste for at skabe gode relationer i MED-udvalget.</a:t>
            </a:r>
          </a:p>
        </p:txBody>
      </p:sp>
      <p:sp>
        <p:nvSpPr>
          <p:cNvPr id="26" name="Rektangel 25"/>
          <p:cNvSpPr/>
          <p:nvPr/>
        </p:nvSpPr>
        <p:spPr>
          <a:xfrm>
            <a:off x="273486" y="4636283"/>
            <a:ext cx="8661271" cy="1000274"/>
          </a:xfrm>
          <a:prstGeom prst="rect">
            <a:avLst/>
          </a:prstGeom>
        </p:spPr>
        <p:txBody>
          <a:bodyPr wrap="square">
            <a:spAutoFit/>
          </a:bodyPr>
          <a:lstStyle/>
          <a:p>
            <a:pPr marL="285750" indent="-285750" algn="l">
              <a:spcBef>
                <a:spcPts val="0"/>
              </a:spcBef>
              <a:buFont typeface="Arial" panose="020B0604020202020204" pitchFamily="34" charset="0"/>
              <a:buChar char="•"/>
            </a:pPr>
            <a:r>
              <a:rPr lang="da-DK" sz="1500" dirty="0">
                <a:latin typeface="+mn-lt"/>
              </a:rPr>
              <a:t>Sæt fokus på værdien af professionel uenighed. </a:t>
            </a:r>
          </a:p>
          <a:p>
            <a:pPr algn="l">
              <a:spcBef>
                <a:spcPts val="0"/>
              </a:spcBef>
            </a:pPr>
            <a:r>
              <a:rPr lang="da-DK" sz="1200" i="1" dirty="0">
                <a:latin typeface="+mn-lt"/>
              </a:rPr>
              <a:t>       - Uenighed kan være både konstruktiv og produktiv, hvis bare den er saglig, og hvis parterne respekterer hinandens</a:t>
            </a:r>
          </a:p>
          <a:p>
            <a:pPr algn="l">
              <a:spcBef>
                <a:spcPts val="0"/>
              </a:spcBef>
            </a:pPr>
            <a:r>
              <a:rPr lang="da-DK" sz="1200" i="1" dirty="0">
                <a:latin typeface="+mn-lt"/>
              </a:rPr>
              <a:t>         positioner og er åbne for at se sagen fra nye sider. </a:t>
            </a:r>
          </a:p>
          <a:p>
            <a:pPr marL="285750" indent="-285750" algn="l">
              <a:spcBef>
                <a:spcPts val="600"/>
              </a:spcBef>
              <a:buFont typeface="Arial" panose="020B0604020202020204" pitchFamily="34" charset="0"/>
              <a:buChar char="•"/>
            </a:pPr>
            <a:r>
              <a:rPr lang="da-DK" sz="1500" dirty="0">
                <a:solidFill>
                  <a:schemeClr val="accent1">
                    <a:lumMod val="75000"/>
                  </a:schemeClr>
                </a:solidFill>
                <a:latin typeface="+mn-lt"/>
              </a:rPr>
              <a:t>Arbejd med at træne den professionelle uenighed det understøtter en god samarbejdskultur </a:t>
            </a:r>
          </a:p>
        </p:txBody>
      </p:sp>
      <p:pic>
        <p:nvPicPr>
          <p:cNvPr id="27" name="Billede 26"/>
          <p:cNvPicPr>
            <a:picLocks noChangeAspect="1"/>
          </p:cNvPicPr>
          <p:nvPr/>
        </p:nvPicPr>
        <p:blipFill>
          <a:blip r:embed="rId2"/>
          <a:stretch>
            <a:fillRect/>
          </a:stretch>
        </p:blipFill>
        <p:spPr>
          <a:xfrm>
            <a:off x="7236296" y="3235218"/>
            <a:ext cx="1764405" cy="1561933"/>
          </a:xfrm>
          <a:prstGeom prst="rect">
            <a:avLst/>
          </a:prstGeom>
        </p:spPr>
      </p:pic>
      <p:sp>
        <p:nvSpPr>
          <p:cNvPr id="12" name="Rektangel 11"/>
          <p:cNvSpPr/>
          <p:nvPr/>
        </p:nvSpPr>
        <p:spPr>
          <a:xfrm>
            <a:off x="286946" y="5671512"/>
            <a:ext cx="8585705" cy="323165"/>
          </a:xfrm>
          <a:prstGeom prst="rect">
            <a:avLst/>
          </a:prstGeom>
        </p:spPr>
        <p:txBody>
          <a:bodyPr wrap="square">
            <a:spAutoFit/>
          </a:bodyPr>
          <a:lstStyle/>
          <a:p>
            <a:pPr marL="285750" indent="-285750" algn="l">
              <a:buFont typeface="Arial" panose="020B0604020202020204" pitchFamily="34" charset="0"/>
              <a:buChar char="•"/>
            </a:pPr>
            <a:r>
              <a:rPr lang="da-DK" sz="1500" dirty="0">
                <a:latin typeface="+mn-lt"/>
              </a:rPr>
              <a:t>Det handler IKKE om din personlighed – det handler om, hvad du bidrager med til fællesskabet</a:t>
            </a:r>
          </a:p>
        </p:txBody>
      </p:sp>
      <p:sp>
        <p:nvSpPr>
          <p:cNvPr id="16" name="Rektangel 15"/>
          <p:cNvSpPr/>
          <p:nvPr/>
        </p:nvSpPr>
        <p:spPr>
          <a:xfrm>
            <a:off x="286945" y="6041029"/>
            <a:ext cx="8585705" cy="461665"/>
          </a:xfrm>
          <a:prstGeom prst="rect">
            <a:avLst/>
          </a:prstGeom>
        </p:spPr>
        <p:txBody>
          <a:bodyPr wrap="square">
            <a:spAutoFit/>
          </a:bodyPr>
          <a:lstStyle/>
          <a:p>
            <a:pPr marL="285750" indent="-285750" algn="l">
              <a:buFont typeface="Arial" panose="020B0604020202020204" pitchFamily="34" charset="0"/>
              <a:buChar char="•"/>
            </a:pPr>
            <a:r>
              <a:rPr lang="da-DK" dirty="0">
                <a:solidFill>
                  <a:schemeClr val="accent1">
                    <a:lumMod val="75000"/>
                  </a:schemeClr>
                </a:solidFill>
              </a:rPr>
              <a:t>Vær opmærksom på, at din krop kan tale, uden du åbner munden </a:t>
            </a:r>
            <a:r>
              <a:rPr lang="da-DK" sz="1000" i="1" dirty="0">
                <a:solidFill>
                  <a:schemeClr val="accent1">
                    <a:lumMod val="75000"/>
                  </a:schemeClr>
                </a:solidFill>
              </a:rPr>
              <a:t>(kropssprog og nonverbal kommunikation)</a:t>
            </a:r>
            <a:endParaRPr lang="da-DK" sz="1000" i="1" dirty="0">
              <a:solidFill>
                <a:schemeClr val="accent1">
                  <a:lumMod val="75000"/>
                </a:schemeClr>
              </a:solidFill>
              <a:latin typeface="+mn-lt"/>
            </a:endParaRPr>
          </a:p>
        </p:txBody>
      </p:sp>
      <p:sp>
        <p:nvSpPr>
          <p:cNvPr id="2" name="Rektangel 1"/>
          <p:cNvSpPr/>
          <p:nvPr/>
        </p:nvSpPr>
        <p:spPr>
          <a:xfrm>
            <a:off x="329862" y="6494221"/>
            <a:ext cx="8417732" cy="323165"/>
          </a:xfrm>
          <a:prstGeom prst="rect">
            <a:avLst/>
          </a:prstGeom>
        </p:spPr>
        <p:txBody>
          <a:bodyPr wrap="square">
            <a:spAutoFit/>
          </a:bodyPr>
          <a:lstStyle/>
          <a:p>
            <a:pPr marL="285750" indent="-285750" algn="l">
              <a:spcBef>
                <a:spcPts val="600"/>
              </a:spcBef>
              <a:buFont typeface="Arial" panose="020B0604020202020204" pitchFamily="34" charset="0"/>
              <a:buChar char="•"/>
            </a:pPr>
            <a:r>
              <a:rPr lang="da-DK" sz="1500" dirty="0">
                <a:latin typeface="+mn-lt"/>
                <a:ea typeface="Verdana" panose="020B0604030504040204" pitchFamily="34" charset="0"/>
              </a:rPr>
              <a:t>God tone </a:t>
            </a:r>
            <a:r>
              <a:rPr lang="da-DK" sz="1000" i="1" dirty="0">
                <a:latin typeface="+mn-lt"/>
                <a:ea typeface="Verdana" panose="020B0604030504040204" pitchFamily="34" charset="0"/>
              </a:rPr>
              <a:t>(ikke dømmende og nedladende men opfordrende og nysgerrig på udsagn)</a:t>
            </a:r>
          </a:p>
        </p:txBody>
      </p:sp>
    </p:spTree>
    <p:extLst>
      <p:ext uri="{BB962C8B-B14F-4D97-AF65-F5344CB8AC3E}">
        <p14:creationId xmlns:p14="http://schemas.microsoft.com/office/powerpoint/2010/main" val="263334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anim calcmode="lin" valueType="num">
                                      <p:cBhvr additive="base">
                                        <p:cTn id="25"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 calcmode="lin" valueType="num">
                                      <p:cBhvr additive="base">
                                        <p:cTn id="3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fill="hold"/>
                                        <p:tgtEl>
                                          <p:spTgt spid="2"/>
                                        </p:tgtEl>
                                        <p:attrNameLst>
                                          <p:attrName>ppt_x</p:attrName>
                                        </p:attrNameLst>
                                      </p:cBhvr>
                                      <p:tavLst>
                                        <p:tav tm="0">
                                          <p:val>
                                            <p:strVal val="#ppt_x"/>
                                          </p:val>
                                        </p:tav>
                                        <p:tav tm="100000">
                                          <p:val>
                                            <p:strVal val="#ppt_x"/>
                                          </p:val>
                                        </p:tav>
                                      </p:tavLst>
                                    </p:anim>
                                    <p:anim calcmode="lin" valueType="num">
                                      <p:cBhvr additive="base">
                                        <p:cTn id="6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4" grpId="0"/>
      <p:bldP spid="26" grpId="0"/>
      <p:bldP spid="12" grpId="0"/>
      <p:bldP spid="16"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2"/>
          <a:stretch>
            <a:fillRect/>
          </a:stretch>
        </p:blipFill>
        <p:spPr>
          <a:xfrm>
            <a:off x="107504" y="1412776"/>
            <a:ext cx="5163666" cy="4926871"/>
          </a:xfrm>
          <a:prstGeom prst="rect">
            <a:avLst/>
          </a:prstGeom>
        </p:spPr>
      </p:pic>
      <p:sp>
        <p:nvSpPr>
          <p:cNvPr id="6" name="Pladsholder til indhold 3"/>
          <p:cNvSpPr>
            <a:spLocks noGrp="1"/>
          </p:cNvSpPr>
          <p:nvPr>
            <p:ph sz="quarter" idx="10"/>
          </p:nvPr>
        </p:nvSpPr>
        <p:spPr>
          <a:xfrm>
            <a:off x="413148" y="549275"/>
            <a:ext cx="7039172" cy="431800"/>
          </a:xfrm>
        </p:spPr>
        <p:txBody>
          <a:bodyPr/>
          <a:lstStyle/>
          <a:p>
            <a:r>
              <a:rPr lang="da-DK" sz="2400" dirty="0">
                <a:solidFill>
                  <a:schemeClr val="bg1"/>
                </a:solidFill>
              </a:rPr>
              <a:t>Nødvendig og tilstrækkelig tid</a:t>
            </a:r>
            <a:endParaRPr lang="da-DK" sz="1200" i="1" dirty="0">
              <a:solidFill>
                <a:schemeClr val="bg1"/>
              </a:solidFill>
            </a:endParaRPr>
          </a:p>
        </p:txBody>
      </p:sp>
      <p:pic>
        <p:nvPicPr>
          <p:cNvPr id="7" name="Billede 6"/>
          <p:cNvPicPr>
            <a:picLocks noChangeAspect="1"/>
          </p:cNvPicPr>
          <p:nvPr/>
        </p:nvPicPr>
        <p:blipFill>
          <a:blip r:embed="rId3"/>
          <a:stretch>
            <a:fillRect/>
          </a:stretch>
        </p:blipFill>
        <p:spPr>
          <a:xfrm>
            <a:off x="5156907" y="1404622"/>
            <a:ext cx="3960440" cy="2786710"/>
          </a:xfrm>
          <a:prstGeom prst="rect">
            <a:avLst/>
          </a:prstGeom>
        </p:spPr>
      </p:pic>
      <p:sp>
        <p:nvSpPr>
          <p:cNvPr id="8" name="Rektangel 7"/>
          <p:cNvSpPr/>
          <p:nvPr/>
        </p:nvSpPr>
        <p:spPr>
          <a:xfrm>
            <a:off x="5530598" y="6178064"/>
            <a:ext cx="3213057" cy="276999"/>
          </a:xfrm>
          <a:prstGeom prst="rect">
            <a:avLst/>
          </a:prstGeom>
        </p:spPr>
        <p:txBody>
          <a:bodyPr wrap="square">
            <a:spAutoFit/>
          </a:bodyPr>
          <a:lstStyle/>
          <a:p>
            <a:pPr algn="l"/>
            <a:r>
              <a:rPr lang="da-DK" sz="1200" i="1" dirty="0">
                <a:latin typeface="+mn-lt"/>
              </a:rPr>
              <a:t>Kilde MED-håndbogen side 72 + 73</a:t>
            </a:r>
          </a:p>
        </p:txBody>
      </p:sp>
    </p:spTree>
    <p:extLst>
      <p:ext uri="{BB962C8B-B14F-4D97-AF65-F5344CB8AC3E}">
        <p14:creationId xmlns:p14="http://schemas.microsoft.com/office/powerpoint/2010/main" val="3882740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p:cNvSpPr>
            <a:spLocks noGrp="1"/>
          </p:cNvSpPr>
          <p:nvPr>
            <p:ph sz="quarter" idx="10"/>
          </p:nvPr>
        </p:nvSpPr>
        <p:spPr>
          <a:xfrm>
            <a:off x="413148" y="549275"/>
            <a:ext cx="6967164" cy="431800"/>
          </a:xfrm>
        </p:spPr>
        <p:txBody>
          <a:bodyPr/>
          <a:lstStyle/>
          <a:p>
            <a:r>
              <a:rPr lang="da-DK" sz="2400" dirty="0">
                <a:solidFill>
                  <a:schemeClr val="bg1"/>
                </a:solidFill>
              </a:rPr>
              <a:t>Start gerne mødet med opgaver der samler</a:t>
            </a:r>
          </a:p>
        </p:txBody>
      </p:sp>
      <p:pic>
        <p:nvPicPr>
          <p:cNvPr id="5" name="Billede 4"/>
          <p:cNvPicPr>
            <a:picLocks noChangeAspect="1"/>
          </p:cNvPicPr>
          <p:nvPr/>
        </p:nvPicPr>
        <p:blipFill>
          <a:blip r:embed="rId2"/>
          <a:stretch>
            <a:fillRect/>
          </a:stretch>
        </p:blipFill>
        <p:spPr>
          <a:xfrm>
            <a:off x="1115616" y="1628800"/>
            <a:ext cx="6878065" cy="4357858"/>
          </a:xfrm>
          <a:prstGeom prst="rect">
            <a:avLst/>
          </a:prstGeom>
        </p:spPr>
      </p:pic>
      <p:sp>
        <p:nvSpPr>
          <p:cNvPr id="2" name="Rektangel 1"/>
          <p:cNvSpPr/>
          <p:nvPr/>
        </p:nvSpPr>
        <p:spPr>
          <a:xfrm>
            <a:off x="611560" y="6237312"/>
            <a:ext cx="8280920" cy="307777"/>
          </a:xfrm>
          <a:prstGeom prst="rect">
            <a:avLst/>
          </a:prstGeom>
        </p:spPr>
        <p:txBody>
          <a:bodyPr wrap="square">
            <a:spAutoFit/>
          </a:bodyPr>
          <a:lstStyle/>
          <a:p>
            <a:r>
              <a:rPr lang="da-DK" dirty="0">
                <a:solidFill>
                  <a:srgbClr val="222222"/>
                </a:solidFill>
                <a:latin typeface="AvenirNext"/>
              </a:rPr>
              <a:t>Det er ofte på de formelle møder, man bekræfter enighed eller konstaterer uenighed. </a:t>
            </a:r>
            <a:endParaRPr lang="da-DK" dirty="0"/>
          </a:p>
        </p:txBody>
      </p:sp>
    </p:spTree>
    <p:extLst>
      <p:ext uri="{BB962C8B-B14F-4D97-AF65-F5344CB8AC3E}">
        <p14:creationId xmlns:p14="http://schemas.microsoft.com/office/powerpoint/2010/main" val="204650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quarter" idx="10"/>
          </p:nvPr>
        </p:nvSpPr>
        <p:spPr/>
        <p:txBody>
          <a:bodyPr/>
          <a:lstStyle/>
          <a:p>
            <a:r>
              <a:rPr lang="da-DK" sz="2400" dirty="0">
                <a:solidFill>
                  <a:schemeClr val="bg1"/>
                </a:solidFill>
              </a:rPr>
              <a:t>Læring indtil nu </a:t>
            </a:r>
            <a:r>
              <a:rPr lang="da-DK" sz="1200" dirty="0">
                <a:solidFill>
                  <a:schemeClr val="bg1"/>
                </a:solidFill>
              </a:rPr>
              <a:t>– side 63</a:t>
            </a:r>
          </a:p>
        </p:txBody>
      </p:sp>
      <p:pic>
        <p:nvPicPr>
          <p:cNvPr id="4" name="Billede 3"/>
          <p:cNvPicPr>
            <a:picLocks noChangeAspect="1"/>
          </p:cNvPicPr>
          <p:nvPr/>
        </p:nvPicPr>
        <p:blipFill>
          <a:blip r:embed="rId2"/>
          <a:stretch>
            <a:fillRect/>
          </a:stretch>
        </p:blipFill>
        <p:spPr>
          <a:xfrm>
            <a:off x="1928533" y="1857764"/>
            <a:ext cx="1461040" cy="1854795"/>
          </a:xfrm>
          <a:prstGeom prst="rect">
            <a:avLst/>
          </a:prstGeom>
        </p:spPr>
      </p:pic>
      <p:sp>
        <p:nvSpPr>
          <p:cNvPr id="10" name="Tekstfelt 9"/>
          <p:cNvSpPr txBox="1"/>
          <p:nvPr/>
        </p:nvSpPr>
        <p:spPr>
          <a:xfrm>
            <a:off x="3440667" y="1784560"/>
            <a:ext cx="4371694" cy="1311128"/>
          </a:xfrm>
          <a:prstGeom prst="rect">
            <a:avLst/>
          </a:prstGeom>
          <a:noFill/>
        </p:spPr>
        <p:txBody>
          <a:bodyPr wrap="square" rtlCol="0">
            <a:spAutoFit/>
          </a:bodyPr>
          <a:lstStyle/>
          <a:p>
            <a:pPr algn="l"/>
            <a:r>
              <a:rPr lang="da-DK" sz="1800" dirty="0">
                <a:latin typeface="+mn-lt"/>
              </a:rPr>
              <a:t>SPØRGSMÅL 4</a:t>
            </a:r>
          </a:p>
          <a:p>
            <a:pPr algn="l"/>
            <a:r>
              <a:rPr lang="da-DK" sz="1800" dirty="0">
                <a:latin typeface="+mn-lt"/>
              </a:rPr>
              <a:t>Hvad var det vigtigste du tog med dig fra dag 1?</a:t>
            </a:r>
          </a:p>
          <a:p>
            <a:pPr algn="l"/>
            <a:r>
              <a:rPr lang="da-DK" sz="1800" dirty="0">
                <a:latin typeface="+mn-lt"/>
              </a:rPr>
              <a:t>1. Skriv 3 udsagn (korte)</a:t>
            </a:r>
          </a:p>
        </p:txBody>
      </p:sp>
      <p:pic>
        <p:nvPicPr>
          <p:cNvPr id="12" name="Billede 11"/>
          <p:cNvPicPr>
            <a:picLocks noChangeAspect="1"/>
          </p:cNvPicPr>
          <p:nvPr/>
        </p:nvPicPr>
        <p:blipFill>
          <a:blip r:embed="rId3"/>
          <a:stretch>
            <a:fillRect/>
          </a:stretch>
        </p:blipFill>
        <p:spPr>
          <a:xfrm>
            <a:off x="413147" y="1855732"/>
            <a:ext cx="1350150" cy="1500167"/>
          </a:xfrm>
          <a:prstGeom prst="rect">
            <a:avLst/>
          </a:prstGeom>
        </p:spPr>
      </p:pic>
      <p:pic>
        <p:nvPicPr>
          <p:cNvPr id="13" name="Billede 12"/>
          <p:cNvPicPr>
            <a:picLocks noChangeAspect="1"/>
          </p:cNvPicPr>
          <p:nvPr/>
        </p:nvPicPr>
        <p:blipFill>
          <a:blip r:embed="rId4"/>
          <a:stretch>
            <a:fillRect/>
          </a:stretch>
        </p:blipFill>
        <p:spPr>
          <a:xfrm rot="16731581">
            <a:off x="7790606" y="1336993"/>
            <a:ext cx="1297821" cy="895133"/>
          </a:xfrm>
          <a:prstGeom prst="rect">
            <a:avLst/>
          </a:prstGeom>
        </p:spPr>
      </p:pic>
      <p:sp>
        <p:nvSpPr>
          <p:cNvPr id="19" name="Tekstfelt 18"/>
          <p:cNvSpPr txBox="1"/>
          <p:nvPr/>
        </p:nvSpPr>
        <p:spPr>
          <a:xfrm>
            <a:off x="1900942" y="3861048"/>
            <a:ext cx="6775514" cy="1698927"/>
          </a:xfrm>
          <a:prstGeom prst="rect">
            <a:avLst/>
          </a:prstGeom>
          <a:noFill/>
        </p:spPr>
        <p:txBody>
          <a:bodyPr wrap="square" rtlCol="0">
            <a:spAutoFit/>
          </a:bodyPr>
          <a:lstStyle/>
          <a:p>
            <a:pPr algn="l"/>
            <a:r>
              <a:rPr lang="da-DK" sz="1800" dirty="0">
                <a:latin typeface="+mn-lt"/>
              </a:rPr>
              <a:t>    2. Skriv udsagnene på en Post-it (kort og læsbart)</a:t>
            </a:r>
          </a:p>
          <a:p>
            <a:pPr algn="l"/>
            <a:r>
              <a:rPr lang="da-DK" sz="1800" dirty="0">
                <a:latin typeface="+mn-lt"/>
              </a:rPr>
              <a:t>    3. Hæng Post-it op på væggen og stil dig ved den</a:t>
            </a:r>
          </a:p>
          <a:p>
            <a:pPr algn="l"/>
            <a:r>
              <a:rPr lang="da-DK" sz="1800" dirty="0">
                <a:latin typeface="+mn-lt"/>
              </a:rPr>
              <a:t>    4. Gå rundt og læs de andres udsagn, OG sæt </a:t>
            </a:r>
            <a:r>
              <a:rPr lang="da-DK" sz="1800" b="1" u="sng" dirty="0">
                <a:latin typeface="+mn-lt"/>
              </a:rPr>
              <a:t>en</a:t>
            </a:r>
            <a:r>
              <a:rPr lang="da-DK" sz="1800" b="1" dirty="0">
                <a:latin typeface="+mn-lt"/>
              </a:rPr>
              <a:t> streg </a:t>
            </a:r>
            <a:r>
              <a:rPr lang="da-DK" sz="1800" dirty="0">
                <a:latin typeface="+mn-lt"/>
              </a:rPr>
              <a:t>ved</a:t>
            </a:r>
          </a:p>
          <a:p>
            <a:pPr algn="l">
              <a:spcBef>
                <a:spcPts val="0"/>
              </a:spcBef>
            </a:pPr>
            <a:r>
              <a:rPr lang="da-DK" sz="1800" dirty="0">
                <a:latin typeface="+mn-lt"/>
              </a:rPr>
              <a:t>        det udsagn du er </a:t>
            </a:r>
            <a:r>
              <a:rPr lang="da-DK" sz="1800" b="1" dirty="0">
                <a:latin typeface="+mn-lt"/>
              </a:rPr>
              <a:t>mest enig i</a:t>
            </a:r>
          </a:p>
          <a:p>
            <a:pPr algn="l"/>
            <a:r>
              <a:rPr lang="da-DK" sz="1800" dirty="0">
                <a:latin typeface="+mn-lt"/>
              </a:rPr>
              <a:t>    5. Tæl streger for hvert af dine udsagn</a:t>
            </a:r>
          </a:p>
        </p:txBody>
      </p:sp>
      <p:pic>
        <p:nvPicPr>
          <p:cNvPr id="20" name="Billede 19"/>
          <p:cNvPicPr>
            <a:picLocks noChangeAspect="1"/>
          </p:cNvPicPr>
          <p:nvPr/>
        </p:nvPicPr>
        <p:blipFill>
          <a:blip r:embed="rId5"/>
          <a:stretch>
            <a:fillRect/>
          </a:stretch>
        </p:blipFill>
        <p:spPr>
          <a:xfrm>
            <a:off x="7218746" y="5805264"/>
            <a:ext cx="1357203" cy="764693"/>
          </a:xfrm>
          <a:prstGeom prst="rect">
            <a:avLst/>
          </a:prstGeom>
        </p:spPr>
      </p:pic>
      <p:pic>
        <p:nvPicPr>
          <p:cNvPr id="9" name="Billede 8"/>
          <p:cNvPicPr>
            <a:picLocks noChangeAspect="1"/>
          </p:cNvPicPr>
          <p:nvPr/>
        </p:nvPicPr>
        <p:blipFill>
          <a:blip r:embed="rId6"/>
          <a:stretch>
            <a:fillRect/>
          </a:stretch>
        </p:blipFill>
        <p:spPr>
          <a:xfrm>
            <a:off x="6084168" y="515557"/>
            <a:ext cx="926249" cy="1258567"/>
          </a:xfrm>
          <a:prstGeom prst="rect">
            <a:avLst/>
          </a:prstGeom>
        </p:spPr>
      </p:pic>
      <p:sp>
        <p:nvSpPr>
          <p:cNvPr id="11" name="Eksplosion 1 10"/>
          <p:cNvSpPr/>
          <p:nvPr/>
        </p:nvSpPr>
        <p:spPr>
          <a:xfrm>
            <a:off x="5533949" y="1477198"/>
            <a:ext cx="1164470" cy="719667"/>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b="1" dirty="0">
                <a:latin typeface="Arial" panose="020B0604020202020204" pitchFamily="34" charset="0"/>
                <a:cs typeface="Arial" panose="020B0604020202020204" pitchFamily="34" charset="0"/>
              </a:rPr>
              <a:t>5 min.</a:t>
            </a:r>
          </a:p>
        </p:txBody>
      </p:sp>
    </p:spTree>
    <p:extLst>
      <p:ext uri="{BB962C8B-B14F-4D97-AF65-F5344CB8AC3E}">
        <p14:creationId xmlns:p14="http://schemas.microsoft.com/office/powerpoint/2010/main" val="199455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fade">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fade">
                                      <p:cBhvr>
                                        <p:cTn id="17" dur="500"/>
                                        <p:tgtEl>
                                          <p:spTgt spid="19">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9">
                                            <p:txEl>
                                              <p:pRg st="3" end="3"/>
                                            </p:txEl>
                                          </p:spTgt>
                                        </p:tgtEl>
                                        <p:attrNameLst>
                                          <p:attrName>style.visibility</p:attrName>
                                        </p:attrNameLst>
                                      </p:cBhvr>
                                      <p:to>
                                        <p:strVal val="visible"/>
                                      </p:to>
                                    </p:set>
                                    <p:animEffect transition="in" filter="fade">
                                      <p:cBhvr>
                                        <p:cTn id="20" dur="500"/>
                                        <p:tgtEl>
                                          <p:spTgt spid="1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xEl>
                                              <p:pRg st="4" end="4"/>
                                            </p:txEl>
                                          </p:spTgt>
                                        </p:tgtEl>
                                        <p:attrNameLst>
                                          <p:attrName>style.visibility</p:attrName>
                                        </p:attrNameLst>
                                      </p:cBhvr>
                                      <p:to>
                                        <p:strVal val="visible"/>
                                      </p:to>
                                    </p:set>
                                    <p:animEffect transition="in" filter="fade">
                                      <p:cBhvr>
                                        <p:cTn id="25" dur="500"/>
                                        <p:tgtEl>
                                          <p:spTgt spid="1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normAutofit/>
          </a:bodyPr>
          <a:lstStyle/>
          <a:p>
            <a:r>
              <a:rPr lang="da-DK" sz="2400" dirty="0">
                <a:latin typeface="Arial" panose="020B0604020202020204" pitchFamily="34" charset="0"/>
                <a:cs typeface="Arial" panose="020B0604020202020204" pitchFamily="34" charset="0"/>
              </a:rPr>
              <a:t>Egne noter - side 77</a:t>
            </a:r>
          </a:p>
        </p:txBody>
      </p:sp>
      <p:sp>
        <p:nvSpPr>
          <p:cNvPr id="4" name="Tekstfelt 3"/>
          <p:cNvSpPr txBox="1"/>
          <p:nvPr/>
        </p:nvSpPr>
        <p:spPr>
          <a:xfrm>
            <a:off x="1936709" y="2384951"/>
            <a:ext cx="3780420" cy="553998"/>
          </a:xfrm>
          <a:prstGeom prst="rect">
            <a:avLst/>
          </a:prstGeom>
          <a:noFill/>
        </p:spPr>
        <p:txBody>
          <a:bodyPr wrap="square" rtlCol="0">
            <a:spAutoFit/>
          </a:bodyPr>
          <a:lstStyle/>
          <a:p>
            <a:pPr algn="l" defTabSz="685800" fontAlgn="base">
              <a:spcBef>
                <a:spcPct val="20000"/>
              </a:spcBef>
              <a:spcAft>
                <a:spcPct val="0"/>
              </a:spcAft>
            </a:pPr>
            <a:r>
              <a:rPr lang="da-DK" sz="1500" dirty="0">
                <a:solidFill>
                  <a:prstClr val="black"/>
                </a:solidFill>
                <a:latin typeface="Arial" panose="020B0604020202020204"/>
              </a:rPr>
              <a:t>Skriv noter med afsæt i oplægget og gruppeøvelsen</a:t>
            </a:r>
          </a:p>
        </p:txBody>
      </p:sp>
      <p:pic>
        <p:nvPicPr>
          <p:cNvPr id="5" name="Billede 4"/>
          <p:cNvPicPr>
            <a:picLocks noChangeAspect="1"/>
          </p:cNvPicPr>
          <p:nvPr/>
        </p:nvPicPr>
        <p:blipFill>
          <a:blip r:embed="rId2"/>
          <a:stretch>
            <a:fillRect/>
          </a:stretch>
        </p:blipFill>
        <p:spPr>
          <a:xfrm>
            <a:off x="413147" y="1855732"/>
            <a:ext cx="1350150" cy="1500167"/>
          </a:xfrm>
          <a:prstGeom prst="rect">
            <a:avLst/>
          </a:prstGeom>
        </p:spPr>
      </p:pic>
      <p:sp>
        <p:nvSpPr>
          <p:cNvPr id="6" name="Tekstfelt 5"/>
          <p:cNvSpPr txBox="1"/>
          <p:nvPr/>
        </p:nvSpPr>
        <p:spPr>
          <a:xfrm>
            <a:off x="1979712" y="3591801"/>
            <a:ext cx="6120680" cy="1689693"/>
          </a:xfrm>
          <a:prstGeom prst="rect">
            <a:avLst/>
          </a:prstGeom>
          <a:noFill/>
        </p:spPr>
        <p:txBody>
          <a:bodyPr wrap="square" rtlCol="0">
            <a:spAutoFit/>
          </a:bodyPr>
          <a:lstStyle/>
          <a:p>
            <a:pPr algn="l" defTabSz="685800" fontAlgn="base">
              <a:spcBef>
                <a:spcPct val="20000"/>
              </a:spcBef>
              <a:spcAft>
                <a:spcPct val="0"/>
              </a:spcAft>
            </a:pPr>
            <a:r>
              <a:rPr lang="da-DK" sz="1500" dirty="0">
                <a:solidFill>
                  <a:prstClr val="black"/>
                </a:solidFill>
                <a:latin typeface="Arial" panose="020B0604020202020204"/>
              </a:rPr>
              <a:t>Skriv</a:t>
            </a:r>
          </a:p>
          <a:p>
            <a:pPr marL="214313" indent="-214313" algn="l" defTabSz="685800" fontAlgn="base">
              <a:spcBef>
                <a:spcPct val="20000"/>
              </a:spcBef>
              <a:spcAft>
                <a:spcPct val="0"/>
              </a:spcAft>
              <a:buFontTx/>
              <a:buChar char="-"/>
            </a:pPr>
            <a:r>
              <a:rPr lang="da-DK" sz="1500" dirty="0">
                <a:solidFill>
                  <a:prstClr val="black"/>
                </a:solidFill>
                <a:latin typeface="Arial" panose="020B0604020202020204"/>
              </a:rPr>
              <a:t>pointer du netop har hørt</a:t>
            </a:r>
          </a:p>
          <a:p>
            <a:pPr marL="214313" indent="-214313" algn="l" defTabSz="685800" fontAlgn="base">
              <a:spcBef>
                <a:spcPct val="20000"/>
              </a:spcBef>
              <a:spcAft>
                <a:spcPct val="0"/>
              </a:spcAft>
              <a:buFontTx/>
              <a:buChar char="-"/>
            </a:pPr>
            <a:r>
              <a:rPr lang="da-DK" sz="1500" dirty="0">
                <a:solidFill>
                  <a:prstClr val="black"/>
                </a:solidFill>
                <a:latin typeface="Arial" panose="020B0604020202020204"/>
              </a:rPr>
              <a:t>spørgsmål du er blevet nysgerrig efter at arbejde videre med</a:t>
            </a:r>
          </a:p>
          <a:p>
            <a:pPr marL="214313" indent="-214313" algn="l" defTabSz="685800" fontAlgn="base">
              <a:spcBef>
                <a:spcPct val="20000"/>
              </a:spcBef>
              <a:spcAft>
                <a:spcPct val="0"/>
              </a:spcAft>
              <a:buFontTx/>
              <a:buChar char="-"/>
            </a:pPr>
            <a:r>
              <a:rPr lang="da-DK" sz="1500" dirty="0">
                <a:solidFill>
                  <a:prstClr val="black"/>
                </a:solidFill>
                <a:latin typeface="Arial" panose="020B0604020202020204"/>
              </a:rPr>
              <a:t>ideer til noget du eller andre skal gøre anderledes</a:t>
            </a:r>
          </a:p>
          <a:p>
            <a:pPr marL="214313" indent="-214313" algn="l" defTabSz="685800" fontAlgn="base">
              <a:spcBef>
                <a:spcPct val="20000"/>
              </a:spcBef>
              <a:spcAft>
                <a:spcPct val="0"/>
              </a:spcAft>
              <a:buFontTx/>
              <a:buChar char="-"/>
            </a:pPr>
            <a:r>
              <a:rPr lang="da-DK" sz="1500">
                <a:solidFill>
                  <a:prstClr val="black"/>
                </a:solidFill>
                <a:latin typeface="Arial" panose="020B0604020202020204"/>
              </a:rPr>
              <a:t>navne </a:t>
            </a:r>
            <a:r>
              <a:rPr lang="da-DK" sz="1500" dirty="0">
                <a:solidFill>
                  <a:prstClr val="black"/>
                </a:solidFill>
                <a:latin typeface="Arial" panose="020B0604020202020204"/>
              </a:rPr>
              <a:t>som jeg vil ringe til eller mødes med</a:t>
            </a:r>
          </a:p>
          <a:p>
            <a:pPr algn="l" defTabSz="685800" fontAlgn="base">
              <a:spcBef>
                <a:spcPct val="20000"/>
              </a:spcBef>
              <a:spcAft>
                <a:spcPct val="0"/>
              </a:spcAft>
            </a:pPr>
            <a:endParaRPr lang="da-DK" dirty="0">
              <a:solidFill>
                <a:prstClr val="black"/>
              </a:solidFill>
              <a:latin typeface="Arial" panose="020B0604020202020204"/>
            </a:endParaRPr>
          </a:p>
        </p:txBody>
      </p:sp>
      <p:pic>
        <p:nvPicPr>
          <p:cNvPr id="7" name="Billede 6"/>
          <p:cNvPicPr>
            <a:picLocks noChangeAspect="1"/>
          </p:cNvPicPr>
          <p:nvPr/>
        </p:nvPicPr>
        <p:blipFill>
          <a:blip r:embed="rId3"/>
          <a:stretch>
            <a:fillRect/>
          </a:stretch>
        </p:blipFill>
        <p:spPr>
          <a:xfrm rot="16731581">
            <a:off x="7176501" y="1830845"/>
            <a:ext cx="1637056" cy="1129110"/>
          </a:xfrm>
          <a:prstGeom prst="rect">
            <a:avLst/>
          </a:prstGeom>
        </p:spPr>
      </p:pic>
      <p:pic>
        <p:nvPicPr>
          <p:cNvPr id="8" name="Billede 7"/>
          <p:cNvPicPr>
            <a:picLocks noChangeAspect="1"/>
          </p:cNvPicPr>
          <p:nvPr/>
        </p:nvPicPr>
        <p:blipFill>
          <a:blip r:embed="rId4"/>
          <a:stretch>
            <a:fillRect/>
          </a:stretch>
        </p:blipFill>
        <p:spPr>
          <a:xfrm>
            <a:off x="5701004" y="1587352"/>
            <a:ext cx="926249" cy="1258567"/>
          </a:xfrm>
          <a:prstGeom prst="rect">
            <a:avLst/>
          </a:prstGeom>
        </p:spPr>
      </p:pic>
      <p:sp>
        <p:nvSpPr>
          <p:cNvPr id="9" name="Eksplosion 1 8"/>
          <p:cNvSpPr/>
          <p:nvPr/>
        </p:nvSpPr>
        <p:spPr>
          <a:xfrm>
            <a:off x="5150785" y="2548993"/>
            <a:ext cx="1164470" cy="719667"/>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b="1" dirty="0">
                <a:latin typeface="Arial" panose="020B0604020202020204" pitchFamily="34" charset="0"/>
                <a:cs typeface="Arial" panose="020B0604020202020204" pitchFamily="34" charset="0"/>
              </a:rPr>
              <a:t>3 min.</a:t>
            </a:r>
          </a:p>
        </p:txBody>
      </p:sp>
    </p:spTree>
    <p:extLst>
      <p:ext uri="{BB962C8B-B14F-4D97-AF65-F5344CB8AC3E}">
        <p14:creationId xmlns:p14="http://schemas.microsoft.com/office/powerpoint/2010/main" val="3633523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510611" y="2060848"/>
            <a:ext cx="8371321" cy="4896544"/>
          </a:xfrm>
        </p:spPr>
        <p:txBody>
          <a:bodyPr/>
          <a:lstStyle/>
          <a:p>
            <a:endParaRPr lang="da-DK" dirty="0">
              <a:latin typeface="Verdana" panose="020B0604030504040204" pitchFamily="34" charset="0"/>
              <a:ea typeface="Verdana" panose="020B0604030504040204" pitchFamily="34" charset="0"/>
              <a:cs typeface="Verdana" panose="020B0604030504040204" pitchFamily="34" charset="0"/>
            </a:endParaRPr>
          </a:p>
          <a:p>
            <a:r>
              <a:rPr lang="da-DK" sz="1500" dirty="0">
                <a:latin typeface="Arial" panose="020B0604020202020204" pitchFamily="34" charset="0"/>
                <a:ea typeface="Verdana" panose="020B0604030504040204" pitchFamily="34" charset="0"/>
              </a:rPr>
              <a:t>Nu</a:t>
            </a:r>
          </a:p>
          <a:p>
            <a:endParaRPr lang="da-DK" sz="1500" dirty="0">
              <a:latin typeface="Arial" panose="020B0604020202020204" pitchFamily="34" charset="0"/>
              <a:ea typeface="Verdana" panose="020B0604030504040204" pitchFamily="34" charset="0"/>
            </a:endParaRPr>
          </a:p>
          <a:p>
            <a:pPr marL="214313" indent="-214313">
              <a:buFont typeface="Arial" panose="020B0604020202020204" pitchFamily="34" charset="0"/>
              <a:buChar char="•"/>
            </a:pPr>
            <a:r>
              <a:rPr lang="da-DK" sz="1500" dirty="0">
                <a:latin typeface="Arial" panose="020B0604020202020204" pitchFamily="34" charset="0"/>
                <a:ea typeface="Verdana" panose="020B0604030504040204" pitchFamily="34" charset="0"/>
              </a:rPr>
              <a:t>Kender du MED-rammeaftalens § 7 og de tilsvarende bestemmelser i din lokale MED-aftale.</a:t>
            </a:r>
          </a:p>
          <a:p>
            <a:pPr marL="214313" indent="-214313">
              <a:buFont typeface="Arial" panose="020B0604020202020204" pitchFamily="34" charset="0"/>
              <a:buChar char="•"/>
            </a:pPr>
            <a:endParaRPr lang="da-DK" sz="1500" dirty="0">
              <a:latin typeface="Arial" panose="020B0604020202020204" pitchFamily="34" charset="0"/>
              <a:ea typeface="Verdana" panose="020B0604030504040204" pitchFamily="34" charset="0"/>
            </a:endParaRPr>
          </a:p>
          <a:p>
            <a:pPr marL="214313" indent="-214313">
              <a:buFont typeface="Arial" panose="020B0604020202020204" pitchFamily="34" charset="0"/>
              <a:buChar char="•"/>
            </a:pPr>
            <a:r>
              <a:rPr lang="da-DK" sz="1500" dirty="0">
                <a:latin typeface="Arial" panose="020B0604020202020204" pitchFamily="34" charset="0"/>
                <a:ea typeface="Verdana" panose="020B0604030504040204" pitchFamily="34" charset="0"/>
              </a:rPr>
              <a:t>Ved du hvordan du udmønter medindflydelse.</a:t>
            </a:r>
          </a:p>
          <a:p>
            <a:pPr marL="214313" indent="-214313">
              <a:buFont typeface="Arial" panose="020B0604020202020204" pitchFamily="34" charset="0"/>
              <a:buChar char="•"/>
            </a:pPr>
            <a:endParaRPr lang="da-DK" sz="1500" dirty="0">
              <a:latin typeface="Arial" panose="020B0604020202020204" pitchFamily="34" charset="0"/>
              <a:ea typeface="Verdana" panose="020B0604030504040204" pitchFamily="34" charset="0"/>
            </a:endParaRPr>
          </a:p>
          <a:p>
            <a:pPr marL="214313" indent="-214313">
              <a:buFont typeface="Arial" panose="020B0604020202020204" pitchFamily="34" charset="0"/>
              <a:buChar char="•"/>
            </a:pPr>
            <a:r>
              <a:rPr lang="da-DK" sz="1500" dirty="0">
                <a:latin typeface="Arial" panose="020B0604020202020204" pitchFamily="34" charset="0"/>
                <a:ea typeface="Verdana" panose="020B0604030504040204" pitchFamily="34" charset="0"/>
              </a:rPr>
              <a:t>Kan du bidrage til information og drøftelse, som skaber værdi og understøtter MED-idéen.</a:t>
            </a:r>
          </a:p>
          <a:p>
            <a:pPr marL="214313" indent="-214313">
              <a:buFont typeface="Arial" panose="020B0604020202020204" pitchFamily="34" charset="0"/>
              <a:buChar char="•"/>
            </a:pPr>
            <a:endParaRPr lang="da-DK" sz="1500" dirty="0">
              <a:latin typeface="Arial" panose="020B0604020202020204" pitchFamily="34" charset="0"/>
              <a:ea typeface="Verdana" panose="020B0604030504040204" pitchFamily="34" charset="0"/>
            </a:endParaRPr>
          </a:p>
          <a:p>
            <a:pPr marL="214313" indent="-214313">
              <a:buFont typeface="Arial" panose="020B0604020202020204" pitchFamily="34" charset="0"/>
              <a:buChar char="•"/>
            </a:pPr>
            <a:r>
              <a:rPr lang="da-DK" sz="1500" dirty="0">
                <a:latin typeface="Arial" panose="020B0604020202020204" pitchFamily="34" charset="0"/>
                <a:ea typeface="Verdana" panose="020B0604030504040204" pitchFamily="34" charset="0"/>
              </a:rPr>
              <a:t>Kan du anvende reglerne om håndhævelse af forpligtelserne i § 7, stk. 4-6.</a:t>
            </a:r>
            <a:endParaRPr lang="da-DK" sz="1500" dirty="0">
              <a:latin typeface="Arial" panose="020B0604020202020204" pitchFamily="34" charset="0"/>
            </a:endParaRPr>
          </a:p>
        </p:txBody>
      </p:sp>
      <p:sp>
        <p:nvSpPr>
          <p:cNvPr id="3" name="Pladsholder til indhold 2"/>
          <p:cNvSpPr>
            <a:spLocks noGrp="1"/>
          </p:cNvSpPr>
          <p:nvPr>
            <p:ph sz="quarter" idx="10"/>
          </p:nvPr>
        </p:nvSpPr>
        <p:spPr/>
        <p:txBody>
          <a:bodyPr/>
          <a:lstStyle/>
          <a:p>
            <a:r>
              <a:rPr lang="da-DK" sz="2400" dirty="0">
                <a:solidFill>
                  <a:schemeClr val="bg1"/>
                </a:solidFill>
              </a:rPr>
              <a:t>Læringsmål</a:t>
            </a:r>
          </a:p>
          <a:p>
            <a:endParaRPr lang="da-DK" dirty="0"/>
          </a:p>
        </p:txBody>
      </p:sp>
      <p:pic>
        <p:nvPicPr>
          <p:cNvPr id="5" name="Billede 4"/>
          <p:cNvPicPr>
            <a:picLocks noChangeAspect="1"/>
          </p:cNvPicPr>
          <p:nvPr/>
        </p:nvPicPr>
        <p:blipFill>
          <a:blip r:embed="rId2"/>
          <a:stretch>
            <a:fillRect/>
          </a:stretch>
        </p:blipFill>
        <p:spPr>
          <a:xfrm>
            <a:off x="7110282" y="1754814"/>
            <a:ext cx="1771650" cy="685800"/>
          </a:xfrm>
          <a:prstGeom prst="rect">
            <a:avLst/>
          </a:prstGeom>
        </p:spPr>
      </p:pic>
    </p:spTree>
    <p:extLst>
      <p:ext uri="{BB962C8B-B14F-4D97-AF65-F5344CB8AC3E}">
        <p14:creationId xmlns:p14="http://schemas.microsoft.com/office/powerpoint/2010/main" val="142927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 calcmode="lin" valueType="num">
                                      <p:cBhvr additive="base">
                                        <p:cTn id="3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2195736" y="3068960"/>
            <a:ext cx="4962699" cy="683264"/>
          </a:xfrm>
          <a:prstGeom prst="rect">
            <a:avLst/>
          </a:prstGeom>
          <a:solidFill>
            <a:srgbClr val="5173B1"/>
          </a:solidFill>
        </p:spPr>
        <p:txBody>
          <a:bodyPr wrap="square" rtlCol="0">
            <a:spAutoFit/>
          </a:bodyPr>
          <a:lstStyle/>
          <a:p>
            <a:pPr algn="ctr"/>
            <a:r>
              <a:rPr lang="da-DK" sz="2400" dirty="0">
                <a:solidFill>
                  <a:schemeClr val="bg1"/>
                </a:solidFill>
                <a:latin typeface="Arial" panose="020B0604020202020204" pitchFamily="34" charset="0"/>
                <a:ea typeface="Verdana" panose="020B0604030504040204" pitchFamily="34" charset="0"/>
                <a:cs typeface="Arial" panose="020B0604020202020204" pitchFamily="34" charset="0"/>
              </a:rPr>
              <a:t>RAMMER OG VILKÅR</a:t>
            </a:r>
          </a:p>
          <a:p>
            <a:pPr algn="ctr"/>
            <a:r>
              <a:rPr lang="da-DK" sz="1200" dirty="0" err="1">
                <a:solidFill>
                  <a:schemeClr val="bg1"/>
                </a:solidFill>
                <a:latin typeface="Arial" panose="020B0604020202020204" pitchFamily="34" charset="0"/>
                <a:ea typeface="Verdana" panose="020B0604030504040204" pitchFamily="34" charset="0"/>
                <a:cs typeface="Arial" panose="020B0604020202020204" pitchFamily="34" charset="0"/>
              </a:rPr>
              <a:t>Kpt</a:t>
            </a:r>
            <a:r>
              <a:rPr lang="da-DK" sz="1200" dirty="0">
                <a:solidFill>
                  <a:schemeClr val="bg1"/>
                </a:solidFill>
                <a:latin typeface="Arial" panose="020B0604020202020204" pitchFamily="34" charset="0"/>
                <a:ea typeface="Verdana" panose="020B0604030504040204" pitchFamily="34" charset="0"/>
                <a:cs typeface="Arial" panose="020B0604020202020204" pitchFamily="34" charset="0"/>
              </a:rPr>
              <a:t>. 3 – side 43 </a:t>
            </a:r>
          </a:p>
        </p:txBody>
      </p:sp>
    </p:spTree>
    <p:extLst>
      <p:ext uri="{BB962C8B-B14F-4D97-AF65-F5344CB8AC3E}">
        <p14:creationId xmlns:p14="http://schemas.microsoft.com/office/powerpoint/2010/main" val="1203534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a:stretch>
            <a:fillRect/>
          </a:stretch>
        </p:blipFill>
        <p:spPr>
          <a:xfrm>
            <a:off x="7961188" y="1306787"/>
            <a:ext cx="1182812" cy="728333"/>
          </a:xfrm>
          <a:prstGeom prst="rect">
            <a:avLst/>
          </a:prstGeom>
        </p:spPr>
      </p:pic>
      <p:sp>
        <p:nvSpPr>
          <p:cNvPr id="5" name="Titel 1"/>
          <p:cNvSpPr txBox="1">
            <a:spLocks/>
          </p:cNvSpPr>
          <p:nvPr/>
        </p:nvSpPr>
        <p:spPr>
          <a:xfrm>
            <a:off x="251520" y="476672"/>
            <a:ext cx="7452828" cy="323850"/>
          </a:xfrm>
          <a:prstGeom prst="rect">
            <a:avLst/>
          </a:prstGeom>
        </p:spPr>
        <p:txBody>
          <a:bodyPr/>
          <a:lstStyle>
            <a:lvl1pPr algn="l" rtl="0" eaLnBrk="1" fontAlgn="base" hangingPunct="1">
              <a:spcBef>
                <a:spcPct val="0"/>
              </a:spcBef>
              <a:spcAft>
                <a:spcPct val="0"/>
              </a:spcAft>
              <a:defRPr sz="2000" b="1">
                <a:solidFill>
                  <a:schemeClr val="tx1"/>
                </a:solidFill>
                <a:latin typeface="+mj-lt"/>
                <a:ea typeface="+mj-ea"/>
                <a:cs typeface="Arial" pitchFamily="34" charset="0"/>
              </a:defRPr>
            </a:lvl1pPr>
            <a:lvl2pPr algn="l" rtl="0" eaLnBrk="1" fontAlgn="base" hangingPunct="1">
              <a:spcBef>
                <a:spcPct val="0"/>
              </a:spcBef>
              <a:spcAft>
                <a:spcPct val="0"/>
              </a:spcAft>
              <a:defRPr sz="2000">
                <a:solidFill>
                  <a:schemeClr val="tx2"/>
                </a:solidFill>
                <a:latin typeface="Verdana" pitchFamily="34" charset="0"/>
              </a:defRPr>
            </a:lvl2pPr>
            <a:lvl3pPr algn="l" rtl="0" eaLnBrk="1" fontAlgn="base" hangingPunct="1">
              <a:spcBef>
                <a:spcPct val="0"/>
              </a:spcBef>
              <a:spcAft>
                <a:spcPct val="0"/>
              </a:spcAft>
              <a:defRPr sz="2000">
                <a:solidFill>
                  <a:schemeClr val="tx2"/>
                </a:solidFill>
                <a:latin typeface="Verdana" pitchFamily="34" charset="0"/>
              </a:defRPr>
            </a:lvl3pPr>
            <a:lvl4pPr algn="l" rtl="0" eaLnBrk="1" fontAlgn="base" hangingPunct="1">
              <a:spcBef>
                <a:spcPct val="0"/>
              </a:spcBef>
              <a:spcAft>
                <a:spcPct val="0"/>
              </a:spcAft>
              <a:defRPr sz="2000">
                <a:solidFill>
                  <a:schemeClr val="tx2"/>
                </a:solidFill>
                <a:latin typeface="Verdana" pitchFamily="34" charset="0"/>
              </a:defRPr>
            </a:lvl4pPr>
            <a:lvl5pPr algn="l" rtl="0" eaLnBrk="1" fontAlgn="base" hangingPunct="1">
              <a:spcBef>
                <a:spcPct val="0"/>
              </a:spcBef>
              <a:spcAft>
                <a:spcPct val="0"/>
              </a:spcAft>
              <a:defRPr sz="2000">
                <a:solidFill>
                  <a:schemeClr val="tx2"/>
                </a:solidFill>
                <a:latin typeface="Verdana" pitchFamily="34" charset="0"/>
              </a:defRPr>
            </a:lvl5pPr>
            <a:lvl6pPr marL="457200" algn="l" rtl="0" eaLnBrk="1" fontAlgn="base" hangingPunct="1">
              <a:spcBef>
                <a:spcPct val="0"/>
              </a:spcBef>
              <a:spcAft>
                <a:spcPct val="0"/>
              </a:spcAft>
              <a:defRPr sz="2000">
                <a:solidFill>
                  <a:schemeClr val="tx2"/>
                </a:solidFill>
                <a:latin typeface="Verdana" pitchFamily="34" charset="0"/>
              </a:defRPr>
            </a:lvl6pPr>
            <a:lvl7pPr marL="914400" algn="l" rtl="0" eaLnBrk="1" fontAlgn="base" hangingPunct="1">
              <a:spcBef>
                <a:spcPct val="0"/>
              </a:spcBef>
              <a:spcAft>
                <a:spcPct val="0"/>
              </a:spcAft>
              <a:defRPr sz="2000">
                <a:solidFill>
                  <a:schemeClr val="tx2"/>
                </a:solidFill>
                <a:latin typeface="Verdana" pitchFamily="34" charset="0"/>
              </a:defRPr>
            </a:lvl7pPr>
            <a:lvl8pPr marL="1371600" algn="l" rtl="0" eaLnBrk="1" fontAlgn="base" hangingPunct="1">
              <a:spcBef>
                <a:spcPct val="0"/>
              </a:spcBef>
              <a:spcAft>
                <a:spcPct val="0"/>
              </a:spcAft>
              <a:defRPr sz="2000">
                <a:solidFill>
                  <a:schemeClr val="tx2"/>
                </a:solidFill>
                <a:latin typeface="Verdana" pitchFamily="34" charset="0"/>
              </a:defRPr>
            </a:lvl8pPr>
            <a:lvl9pPr marL="1828800" algn="l" rtl="0" eaLnBrk="1" fontAlgn="base" hangingPunct="1">
              <a:spcBef>
                <a:spcPct val="0"/>
              </a:spcBef>
              <a:spcAft>
                <a:spcPct val="0"/>
              </a:spcAft>
              <a:defRPr sz="2000">
                <a:solidFill>
                  <a:schemeClr val="tx2"/>
                </a:solidFill>
                <a:latin typeface="Verdana" pitchFamily="34" charset="0"/>
              </a:defRPr>
            </a:lvl9pPr>
          </a:lstStyle>
          <a:p>
            <a:r>
              <a:rPr lang="da-DK" sz="2400" b="0" kern="0" dirty="0">
                <a:solidFill>
                  <a:schemeClr val="bg1"/>
                </a:solidFill>
                <a:latin typeface="+mn-lt"/>
                <a:ea typeface="Verdana" panose="020B0604030504040204" pitchFamily="34" charset="0"/>
                <a:cs typeface="Verdana" panose="020B0604030504040204" pitchFamily="34" charset="0"/>
              </a:rPr>
              <a:t>Hvad har MED-systemet IKKE indflydelse på?</a:t>
            </a:r>
            <a:endParaRPr lang="da-DK" sz="2400" b="0" kern="0" dirty="0">
              <a:solidFill>
                <a:schemeClr val="bg1"/>
              </a:solidFill>
              <a:latin typeface="+mn-lt"/>
            </a:endParaRPr>
          </a:p>
        </p:txBody>
      </p:sp>
      <p:pic>
        <p:nvPicPr>
          <p:cNvPr id="8" name="Billede 7"/>
          <p:cNvPicPr>
            <a:picLocks noChangeAspect="1"/>
          </p:cNvPicPr>
          <p:nvPr/>
        </p:nvPicPr>
        <p:blipFill>
          <a:blip r:embed="rId4"/>
          <a:stretch>
            <a:fillRect/>
          </a:stretch>
        </p:blipFill>
        <p:spPr>
          <a:xfrm>
            <a:off x="297335" y="2715606"/>
            <a:ext cx="1076962" cy="630137"/>
          </a:xfrm>
          <a:prstGeom prst="rect">
            <a:avLst/>
          </a:prstGeom>
        </p:spPr>
      </p:pic>
      <p:pic>
        <p:nvPicPr>
          <p:cNvPr id="9" name="Billede 8"/>
          <p:cNvPicPr>
            <a:picLocks noChangeAspect="1"/>
          </p:cNvPicPr>
          <p:nvPr/>
        </p:nvPicPr>
        <p:blipFill>
          <a:blip r:embed="rId5"/>
          <a:stretch>
            <a:fillRect/>
          </a:stretch>
        </p:blipFill>
        <p:spPr>
          <a:xfrm>
            <a:off x="311044" y="3642937"/>
            <a:ext cx="660555" cy="572871"/>
          </a:xfrm>
          <a:prstGeom prst="rect">
            <a:avLst/>
          </a:prstGeom>
        </p:spPr>
      </p:pic>
      <p:pic>
        <p:nvPicPr>
          <p:cNvPr id="10" name="Billede 9"/>
          <p:cNvPicPr>
            <a:picLocks noChangeAspect="1"/>
          </p:cNvPicPr>
          <p:nvPr/>
        </p:nvPicPr>
        <p:blipFill>
          <a:blip r:embed="rId6"/>
          <a:stretch>
            <a:fillRect/>
          </a:stretch>
        </p:blipFill>
        <p:spPr>
          <a:xfrm>
            <a:off x="341545" y="4833144"/>
            <a:ext cx="997649" cy="345021"/>
          </a:xfrm>
          <a:prstGeom prst="rect">
            <a:avLst/>
          </a:prstGeom>
        </p:spPr>
      </p:pic>
      <p:pic>
        <p:nvPicPr>
          <p:cNvPr id="11" name="Billede 10"/>
          <p:cNvPicPr>
            <a:picLocks noChangeAspect="1"/>
          </p:cNvPicPr>
          <p:nvPr/>
        </p:nvPicPr>
        <p:blipFill>
          <a:blip r:embed="rId7"/>
          <a:stretch>
            <a:fillRect/>
          </a:stretch>
        </p:blipFill>
        <p:spPr>
          <a:xfrm>
            <a:off x="297335" y="1580321"/>
            <a:ext cx="1041859" cy="880746"/>
          </a:xfrm>
          <a:prstGeom prst="rect">
            <a:avLst/>
          </a:prstGeom>
        </p:spPr>
      </p:pic>
      <p:sp>
        <p:nvSpPr>
          <p:cNvPr id="3" name="Tekstfelt 2"/>
          <p:cNvSpPr txBox="1"/>
          <p:nvPr/>
        </p:nvSpPr>
        <p:spPr>
          <a:xfrm>
            <a:off x="1842195" y="5674825"/>
            <a:ext cx="6522086" cy="577081"/>
          </a:xfrm>
          <a:prstGeom prst="rect">
            <a:avLst/>
          </a:prstGeom>
          <a:noFill/>
        </p:spPr>
        <p:txBody>
          <a:bodyPr wrap="square" rtlCol="0">
            <a:spAutoFit/>
          </a:bodyPr>
          <a:lstStyle/>
          <a:p>
            <a:pPr algn="l">
              <a:spcBef>
                <a:spcPts val="0"/>
              </a:spcBef>
            </a:pPr>
            <a:r>
              <a:rPr lang="da-DK" sz="1050" b="1" dirty="0">
                <a:latin typeface="+mn-lt"/>
                <a:ea typeface="Verdana" panose="020B0604030504040204" pitchFamily="34" charset="0"/>
              </a:rPr>
              <a:t>Kommunen </a:t>
            </a:r>
            <a:r>
              <a:rPr lang="da-DK" sz="1050" dirty="0">
                <a:latin typeface="+mn-lt"/>
                <a:ea typeface="Verdana" panose="020B0604030504040204" pitchFamily="34" charset="0"/>
              </a:rPr>
              <a:t>(Byrådet/Kommunalbestyrelsen)</a:t>
            </a:r>
          </a:p>
          <a:p>
            <a:pPr algn="l">
              <a:spcBef>
                <a:spcPts val="0"/>
              </a:spcBef>
            </a:pPr>
            <a:r>
              <a:rPr lang="da-DK" sz="1050" dirty="0">
                <a:latin typeface="+mn-lt"/>
                <a:ea typeface="Verdana" panose="020B0604030504040204" pitchFamily="34" charset="0"/>
              </a:rPr>
              <a:t>Medindflydelse og medbestemmelse på udmøntning af kerneopgaven via MED-systemet – fx arbejdets organisering, sammenhæng mellem opgaver og ressourcer samt arbejdsmiljø</a:t>
            </a:r>
          </a:p>
        </p:txBody>
      </p:sp>
      <p:sp>
        <p:nvSpPr>
          <p:cNvPr id="19" name="Tekstfelt 18"/>
          <p:cNvSpPr txBox="1"/>
          <p:nvPr/>
        </p:nvSpPr>
        <p:spPr>
          <a:xfrm>
            <a:off x="1520677" y="4670647"/>
            <a:ext cx="5353440" cy="738664"/>
          </a:xfrm>
          <a:prstGeom prst="rect">
            <a:avLst/>
          </a:prstGeom>
          <a:noFill/>
        </p:spPr>
        <p:txBody>
          <a:bodyPr wrap="square" rtlCol="0">
            <a:spAutoFit/>
          </a:bodyPr>
          <a:lstStyle/>
          <a:p>
            <a:pPr algn="l">
              <a:spcBef>
                <a:spcPts val="0"/>
              </a:spcBef>
            </a:pPr>
            <a:r>
              <a:rPr lang="da-DK" sz="1050" b="1" dirty="0">
                <a:latin typeface="+mn-lt"/>
                <a:ea typeface="Verdana" panose="020B0604030504040204" pitchFamily="34" charset="0"/>
              </a:rPr>
              <a:t>Forhandlingsfællesskabet</a:t>
            </a:r>
            <a:r>
              <a:rPr lang="da-DK" sz="1050" dirty="0">
                <a:latin typeface="+mn-lt"/>
                <a:ea typeface="Verdana" panose="020B0604030504040204" pitchFamily="34" charset="0"/>
              </a:rPr>
              <a:t> </a:t>
            </a:r>
          </a:p>
          <a:p>
            <a:pPr algn="l">
              <a:spcBef>
                <a:spcPts val="0"/>
              </a:spcBef>
            </a:pPr>
            <a:r>
              <a:rPr lang="da-DK" sz="1050" dirty="0">
                <a:latin typeface="+mn-lt"/>
                <a:ea typeface="Verdana" panose="020B0604030504040204" pitchFamily="34" charset="0"/>
              </a:rPr>
              <a:t>Medarbejderrepræsentanter, de faglige organisationer - TR</a:t>
            </a:r>
          </a:p>
          <a:p>
            <a:pPr algn="l">
              <a:spcBef>
                <a:spcPts val="0"/>
              </a:spcBef>
            </a:pPr>
            <a:r>
              <a:rPr lang="da-DK" sz="1050" dirty="0">
                <a:latin typeface="+mn-lt"/>
                <a:ea typeface="Verdana" panose="020B0604030504040204" pitchFamily="34" charset="0"/>
              </a:rPr>
              <a:t>Forhandlingsberettigede organisationer</a:t>
            </a:r>
          </a:p>
          <a:p>
            <a:pPr algn="l">
              <a:spcBef>
                <a:spcPts val="0"/>
              </a:spcBef>
            </a:pPr>
            <a:r>
              <a:rPr lang="da-DK" sz="1050" dirty="0">
                <a:latin typeface="+mn-lt"/>
                <a:ea typeface="Verdana" panose="020B0604030504040204" pitchFamily="34" charset="0"/>
              </a:rPr>
              <a:t>Forhandler overenskomst fx den 6. ferieuge, løn og ansættelsesvilkår.</a:t>
            </a:r>
            <a:endParaRPr lang="da-DK" sz="1050" dirty="0">
              <a:ea typeface="Verdana" panose="020B0604030504040204" pitchFamily="34" charset="0"/>
            </a:endParaRPr>
          </a:p>
        </p:txBody>
      </p:sp>
      <p:sp>
        <p:nvSpPr>
          <p:cNvPr id="4" name="Tekstfelt 3"/>
          <p:cNvSpPr txBox="1"/>
          <p:nvPr/>
        </p:nvSpPr>
        <p:spPr>
          <a:xfrm>
            <a:off x="1480609" y="2801842"/>
            <a:ext cx="6775660" cy="415498"/>
          </a:xfrm>
          <a:prstGeom prst="rect">
            <a:avLst/>
          </a:prstGeom>
          <a:noFill/>
        </p:spPr>
        <p:txBody>
          <a:bodyPr wrap="square" rtlCol="0">
            <a:spAutoFit/>
          </a:bodyPr>
          <a:lstStyle/>
          <a:p>
            <a:pPr algn="l">
              <a:spcBef>
                <a:spcPts val="0"/>
              </a:spcBef>
            </a:pPr>
            <a:r>
              <a:rPr lang="da-DK" sz="1050" b="1" dirty="0">
                <a:latin typeface="+mn-lt"/>
              </a:rPr>
              <a:t>Regeringen</a:t>
            </a:r>
          </a:p>
          <a:p>
            <a:pPr algn="l">
              <a:spcBef>
                <a:spcPts val="0"/>
              </a:spcBef>
            </a:pPr>
            <a:r>
              <a:rPr lang="da-DK" sz="1050" dirty="0">
                <a:latin typeface="+mn-lt"/>
              </a:rPr>
              <a:t>Love, økonomiaftaler, overenskomster, herunder fx</a:t>
            </a:r>
            <a:r>
              <a:rPr lang="da-DK" sz="1050" dirty="0">
                <a:latin typeface="+mn-lt"/>
                <a:ea typeface="Verdana" panose="020B0604030504040204" pitchFamily="34" charset="0"/>
              </a:rPr>
              <a:t> implementering af den nye ferielov, finanslov, barsel osv.</a:t>
            </a:r>
            <a:endParaRPr lang="da-DK" sz="1050" dirty="0">
              <a:latin typeface="+mn-lt"/>
            </a:endParaRPr>
          </a:p>
        </p:txBody>
      </p:sp>
      <p:sp>
        <p:nvSpPr>
          <p:cNvPr id="6" name="Tekstfelt 5"/>
          <p:cNvSpPr txBox="1"/>
          <p:nvPr/>
        </p:nvSpPr>
        <p:spPr>
          <a:xfrm>
            <a:off x="1480609" y="1733650"/>
            <a:ext cx="6991684" cy="577081"/>
          </a:xfrm>
          <a:prstGeom prst="rect">
            <a:avLst/>
          </a:prstGeom>
          <a:noFill/>
        </p:spPr>
        <p:txBody>
          <a:bodyPr wrap="square" rtlCol="0">
            <a:spAutoFit/>
          </a:bodyPr>
          <a:lstStyle/>
          <a:p>
            <a:pPr algn="l"/>
            <a:r>
              <a:rPr lang="da-DK" sz="1050" b="1" dirty="0">
                <a:latin typeface="+mn-lt"/>
              </a:rPr>
              <a:t>EU </a:t>
            </a:r>
          </a:p>
          <a:p>
            <a:pPr algn="l">
              <a:spcBef>
                <a:spcPts val="0"/>
              </a:spcBef>
            </a:pPr>
            <a:r>
              <a:rPr lang="da-DK" sz="1050" dirty="0">
                <a:latin typeface="+mn-lt"/>
                <a:ea typeface="Verdana" panose="020B0604030504040204" pitchFamily="34" charset="0"/>
              </a:rPr>
              <a:t>Arbejdstidsregler, daglig og ugentlig hvile, pauser og natarbejde samt årlig ferie og maksimal ugentlig arbejdstid.</a:t>
            </a:r>
            <a:endParaRPr lang="da-DK" sz="1050" dirty="0">
              <a:latin typeface="+mn-lt"/>
            </a:endParaRPr>
          </a:p>
          <a:p>
            <a:pPr algn="l">
              <a:spcBef>
                <a:spcPts val="0"/>
              </a:spcBef>
            </a:pPr>
            <a:r>
              <a:rPr lang="da-DK" sz="1050" dirty="0">
                <a:latin typeface="+mn-lt"/>
              </a:rPr>
              <a:t>EU har direkte eller indirekte påvirkning på ca. 50 pct. af punkterne på kommunal-bestyrelsesdagsordenerne.</a:t>
            </a:r>
          </a:p>
        </p:txBody>
      </p:sp>
      <p:sp>
        <p:nvSpPr>
          <p:cNvPr id="12" name="Rektangel 11"/>
          <p:cNvSpPr/>
          <p:nvPr/>
        </p:nvSpPr>
        <p:spPr>
          <a:xfrm>
            <a:off x="1712926" y="1735529"/>
            <a:ext cx="1558440" cy="253916"/>
          </a:xfrm>
          <a:prstGeom prst="rect">
            <a:avLst/>
          </a:prstGeom>
        </p:spPr>
        <p:txBody>
          <a:bodyPr wrap="none">
            <a:spAutoFit/>
          </a:bodyPr>
          <a:lstStyle/>
          <a:p>
            <a:pPr algn="l"/>
            <a:r>
              <a:rPr lang="da-DK" sz="1050" dirty="0">
                <a:solidFill>
                  <a:srgbClr val="0070C0"/>
                </a:solidFill>
                <a:latin typeface="+mn-lt"/>
              </a:rPr>
              <a:t>Indflydelse via EU-valg</a:t>
            </a:r>
          </a:p>
        </p:txBody>
      </p:sp>
      <p:sp>
        <p:nvSpPr>
          <p:cNvPr id="14" name="Rektangel 13"/>
          <p:cNvSpPr/>
          <p:nvPr/>
        </p:nvSpPr>
        <p:spPr>
          <a:xfrm>
            <a:off x="2263849" y="2807457"/>
            <a:ext cx="2018501" cy="253916"/>
          </a:xfrm>
          <a:prstGeom prst="rect">
            <a:avLst/>
          </a:prstGeom>
        </p:spPr>
        <p:txBody>
          <a:bodyPr wrap="none">
            <a:spAutoFit/>
          </a:bodyPr>
          <a:lstStyle/>
          <a:p>
            <a:pPr algn="l"/>
            <a:r>
              <a:rPr lang="da-DK" sz="1050" dirty="0">
                <a:solidFill>
                  <a:srgbClr val="0070C0"/>
                </a:solidFill>
                <a:latin typeface="+mn-lt"/>
              </a:rPr>
              <a:t>Indflydelse via Regeringsvalg</a:t>
            </a:r>
          </a:p>
        </p:txBody>
      </p:sp>
      <p:sp>
        <p:nvSpPr>
          <p:cNvPr id="15" name="Rektangel 14"/>
          <p:cNvSpPr/>
          <p:nvPr/>
        </p:nvSpPr>
        <p:spPr>
          <a:xfrm>
            <a:off x="3479874" y="3612006"/>
            <a:ext cx="2061783" cy="253916"/>
          </a:xfrm>
          <a:prstGeom prst="rect">
            <a:avLst/>
          </a:prstGeom>
        </p:spPr>
        <p:txBody>
          <a:bodyPr wrap="none">
            <a:spAutoFit/>
          </a:bodyPr>
          <a:lstStyle/>
          <a:p>
            <a:pPr algn="l"/>
            <a:r>
              <a:rPr lang="da-DK" sz="1050" dirty="0">
                <a:solidFill>
                  <a:srgbClr val="0070C0"/>
                </a:solidFill>
                <a:latin typeface="+mn-lt"/>
              </a:rPr>
              <a:t>Indflydelse via kommunalvalg </a:t>
            </a:r>
          </a:p>
        </p:txBody>
      </p:sp>
      <p:sp>
        <p:nvSpPr>
          <p:cNvPr id="16" name="Rektangel 15"/>
          <p:cNvSpPr/>
          <p:nvPr/>
        </p:nvSpPr>
        <p:spPr>
          <a:xfrm>
            <a:off x="4542024" y="5669536"/>
            <a:ext cx="1999265" cy="253916"/>
          </a:xfrm>
          <a:prstGeom prst="rect">
            <a:avLst/>
          </a:prstGeom>
        </p:spPr>
        <p:txBody>
          <a:bodyPr wrap="none">
            <a:spAutoFit/>
          </a:bodyPr>
          <a:lstStyle/>
          <a:p>
            <a:pPr algn="l"/>
            <a:r>
              <a:rPr lang="da-DK" sz="1050" dirty="0">
                <a:solidFill>
                  <a:srgbClr val="0070C0"/>
                </a:solidFill>
                <a:latin typeface="+mn-lt"/>
              </a:rPr>
              <a:t>Indflydelse via stemmeret/valg</a:t>
            </a:r>
          </a:p>
        </p:txBody>
      </p:sp>
      <p:pic>
        <p:nvPicPr>
          <p:cNvPr id="13" name="Billede 12"/>
          <p:cNvPicPr>
            <a:picLocks noChangeAspect="1"/>
          </p:cNvPicPr>
          <p:nvPr/>
        </p:nvPicPr>
        <p:blipFill>
          <a:blip r:embed="rId8"/>
          <a:stretch>
            <a:fillRect/>
          </a:stretch>
        </p:blipFill>
        <p:spPr>
          <a:xfrm>
            <a:off x="323528" y="5674825"/>
            <a:ext cx="1518667" cy="636567"/>
          </a:xfrm>
          <a:prstGeom prst="rect">
            <a:avLst/>
          </a:prstGeom>
        </p:spPr>
      </p:pic>
      <p:pic>
        <p:nvPicPr>
          <p:cNvPr id="7" name="Billede 6"/>
          <p:cNvPicPr>
            <a:picLocks noChangeAspect="1"/>
          </p:cNvPicPr>
          <p:nvPr/>
        </p:nvPicPr>
        <p:blipFill>
          <a:blip r:embed="rId9"/>
          <a:stretch>
            <a:fillRect/>
          </a:stretch>
        </p:blipFill>
        <p:spPr>
          <a:xfrm>
            <a:off x="8051976" y="2627562"/>
            <a:ext cx="1023938" cy="604838"/>
          </a:xfrm>
          <a:prstGeom prst="rect">
            <a:avLst/>
          </a:prstGeom>
        </p:spPr>
      </p:pic>
      <p:pic>
        <p:nvPicPr>
          <p:cNvPr id="17" name="Billede 16"/>
          <p:cNvPicPr>
            <a:picLocks noChangeAspect="1"/>
          </p:cNvPicPr>
          <p:nvPr/>
        </p:nvPicPr>
        <p:blipFill>
          <a:blip r:embed="rId10"/>
          <a:stretch>
            <a:fillRect/>
          </a:stretch>
        </p:blipFill>
        <p:spPr>
          <a:xfrm>
            <a:off x="7563406" y="6026855"/>
            <a:ext cx="1414463" cy="509588"/>
          </a:xfrm>
          <a:prstGeom prst="rect">
            <a:avLst/>
          </a:prstGeom>
        </p:spPr>
      </p:pic>
      <p:pic>
        <p:nvPicPr>
          <p:cNvPr id="20" name="Billede 19"/>
          <p:cNvPicPr>
            <a:picLocks noChangeAspect="1"/>
          </p:cNvPicPr>
          <p:nvPr/>
        </p:nvPicPr>
        <p:blipFill>
          <a:blip r:embed="rId11"/>
          <a:stretch>
            <a:fillRect/>
          </a:stretch>
        </p:blipFill>
        <p:spPr>
          <a:xfrm>
            <a:off x="7945067" y="4695216"/>
            <a:ext cx="1198933" cy="465468"/>
          </a:xfrm>
          <a:prstGeom prst="rect">
            <a:avLst/>
          </a:prstGeom>
        </p:spPr>
      </p:pic>
      <p:sp>
        <p:nvSpPr>
          <p:cNvPr id="21" name="Rektangel 20"/>
          <p:cNvSpPr/>
          <p:nvPr/>
        </p:nvSpPr>
        <p:spPr bwMode="auto">
          <a:xfrm>
            <a:off x="6876409" y="5118905"/>
            <a:ext cx="432048" cy="78269"/>
          </a:xfrm>
          <a:prstGeom prst="rect">
            <a:avLst/>
          </a:prstGeom>
          <a:solidFill>
            <a:srgbClr val="F7F7F7"/>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sp>
        <p:nvSpPr>
          <p:cNvPr id="22" name="Tekstfelt 21"/>
          <p:cNvSpPr txBox="1"/>
          <p:nvPr/>
        </p:nvSpPr>
        <p:spPr>
          <a:xfrm>
            <a:off x="1505385" y="3596311"/>
            <a:ext cx="6677423" cy="964880"/>
          </a:xfrm>
          <a:prstGeom prst="rect">
            <a:avLst/>
          </a:prstGeom>
          <a:noFill/>
        </p:spPr>
        <p:txBody>
          <a:bodyPr wrap="square" rtlCol="0">
            <a:spAutoFit/>
          </a:bodyPr>
          <a:lstStyle/>
          <a:p>
            <a:pPr algn="l">
              <a:spcBef>
                <a:spcPts val="0"/>
              </a:spcBef>
            </a:pPr>
            <a:r>
              <a:rPr lang="da-DK" sz="1050" b="1" dirty="0">
                <a:latin typeface="+mn-lt"/>
              </a:rPr>
              <a:t>Kommunernes Landsforening</a:t>
            </a:r>
          </a:p>
          <a:p>
            <a:pPr algn="l"/>
            <a:r>
              <a:rPr lang="da-DK" sz="1050" dirty="0">
                <a:latin typeface="+mn-lt"/>
              </a:rPr>
              <a:t>Arbejdsgiverrepræsentation. Det er resultatet af kommunalvalget på landsplan, som danner grundlaget for den partimæssige fordeling af de 17 pladser i KL’s bestyrelse.</a:t>
            </a:r>
          </a:p>
          <a:p>
            <a:pPr algn="l"/>
            <a:r>
              <a:rPr lang="da-DK" sz="1050" dirty="0">
                <a:latin typeface="+mn-lt"/>
              </a:rPr>
              <a:t>Partierne vælger under Kommunalpolitisk Topmøde, hvilke personer der skal repræsentere de respektive partier i bestyrelsen.</a:t>
            </a:r>
          </a:p>
        </p:txBody>
      </p:sp>
      <p:sp>
        <p:nvSpPr>
          <p:cNvPr id="23" name="Rektangel 22"/>
          <p:cNvSpPr/>
          <p:nvPr/>
        </p:nvSpPr>
        <p:spPr>
          <a:xfrm>
            <a:off x="3206729" y="4674034"/>
            <a:ext cx="1542410" cy="253916"/>
          </a:xfrm>
          <a:prstGeom prst="rect">
            <a:avLst/>
          </a:prstGeom>
        </p:spPr>
        <p:txBody>
          <a:bodyPr wrap="none">
            <a:spAutoFit/>
          </a:bodyPr>
          <a:lstStyle/>
          <a:p>
            <a:pPr algn="l"/>
            <a:r>
              <a:rPr lang="da-DK" sz="1050" dirty="0">
                <a:solidFill>
                  <a:srgbClr val="0070C0"/>
                </a:solidFill>
                <a:latin typeface="+mn-lt"/>
              </a:rPr>
              <a:t>Indflydelse via TR valg</a:t>
            </a:r>
          </a:p>
        </p:txBody>
      </p:sp>
      <p:pic>
        <p:nvPicPr>
          <p:cNvPr id="25" name="Billede 24"/>
          <p:cNvPicPr>
            <a:picLocks noChangeAspect="1"/>
          </p:cNvPicPr>
          <p:nvPr/>
        </p:nvPicPr>
        <p:blipFill>
          <a:blip r:embed="rId12"/>
          <a:stretch>
            <a:fillRect/>
          </a:stretch>
        </p:blipFill>
        <p:spPr>
          <a:xfrm>
            <a:off x="8051976" y="3857587"/>
            <a:ext cx="1055434" cy="473718"/>
          </a:xfrm>
          <a:prstGeom prst="rect">
            <a:avLst/>
          </a:prstGeom>
        </p:spPr>
      </p:pic>
    </p:spTree>
    <p:extLst>
      <p:ext uri="{BB962C8B-B14F-4D97-AF65-F5344CB8AC3E}">
        <p14:creationId xmlns:p14="http://schemas.microsoft.com/office/powerpoint/2010/main" val="57641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ppt_x"/>
                                          </p:val>
                                        </p:tav>
                                        <p:tav tm="100000">
                                          <p:val>
                                            <p:strVal val="#ppt_x"/>
                                          </p:val>
                                        </p:tav>
                                      </p:tavLst>
                                    </p:anim>
                                    <p:anim calcmode="lin" valueType="num">
                                      <p:cBhvr additive="base">
                                        <p:cTn id="78" dur="500" fill="hold"/>
                                        <p:tgtEl>
                                          <p:spTgt spid="23"/>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additive="base">
                                        <p:cTn id="81" dur="500" fill="hold"/>
                                        <p:tgtEl>
                                          <p:spTgt spid="20"/>
                                        </p:tgtEl>
                                        <p:attrNameLst>
                                          <p:attrName>ppt_x</p:attrName>
                                        </p:attrNameLst>
                                      </p:cBhvr>
                                      <p:tavLst>
                                        <p:tav tm="0">
                                          <p:val>
                                            <p:strVal val="#ppt_x"/>
                                          </p:val>
                                        </p:tav>
                                        <p:tav tm="100000">
                                          <p:val>
                                            <p:strVal val="#ppt_x"/>
                                          </p:val>
                                        </p:tav>
                                      </p:tavLst>
                                    </p:anim>
                                    <p:anim calcmode="lin" valueType="num">
                                      <p:cBhvr additive="base">
                                        <p:cTn id="8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additive="base">
                                        <p:cTn id="87" dur="500" fill="hold"/>
                                        <p:tgtEl>
                                          <p:spTgt spid="13"/>
                                        </p:tgtEl>
                                        <p:attrNameLst>
                                          <p:attrName>ppt_x</p:attrName>
                                        </p:attrNameLst>
                                      </p:cBhvr>
                                      <p:tavLst>
                                        <p:tav tm="0">
                                          <p:val>
                                            <p:strVal val="#ppt_x"/>
                                          </p:val>
                                        </p:tav>
                                        <p:tav tm="100000">
                                          <p:val>
                                            <p:strVal val="#ppt_x"/>
                                          </p:val>
                                        </p:tav>
                                      </p:tavLst>
                                    </p:anim>
                                    <p:anim calcmode="lin" valueType="num">
                                      <p:cBhvr additive="base">
                                        <p:cTn id="88" dur="500" fill="hold"/>
                                        <p:tgtEl>
                                          <p:spTgt spid="13"/>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
                                        </p:tgtEl>
                                        <p:attrNameLst>
                                          <p:attrName>style.visibility</p:attrName>
                                        </p:attrNameLst>
                                      </p:cBhvr>
                                      <p:to>
                                        <p:strVal val="visible"/>
                                      </p:to>
                                    </p:set>
                                    <p:anim calcmode="lin" valueType="num">
                                      <p:cBhvr additive="base">
                                        <p:cTn id="91" dur="500" fill="hold"/>
                                        <p:tgtEl>
                                          <p:spTgt spid="3"/>
                                        </p:tgtEl>
                                        <p:attrNameLst>
                                          <p:attrName>ppt_x</p:attrName>
                                        </p:attrNameLst>
                                      </p:cBhvr>
                                      <p:tavLst>
                                        <p:tav tm="0">
                                          <p:val>
                                            <p:strVal val="#ppt_x"/>
                                          </p:val>
                                        </p:tav>
                                        <p:tav tm="100000">
                                          <p:val>
                                            <p:strVal val="#ppt_x"/>
                                          </p:val>
                                        </p:tav>
                                      </p:tavLst>
                                    </p:anim>
                                    <p:anim calcmode="lin" valueType="num">
                                      <p:cBhvr additive="base">
                                        <p:cTn id="9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17"/>
                                        </p:tgtEl>
                                        <p:attrNameLst>
                                          <p:attrName>style.visibility</p:attrName>
                                        </p:attrNameLst>
                                      </p:cBhvr>
                                      <p:to>
                                        <p:strVal val="visible"/>
                                      </p:to>
                                    </p:set>
                                    <p:anim calcmode="lin" valueType="num">
                                      <p:cBhvr additive="base">
                                        <p:cTn id="101" dur="500" fill="hold"/>
                                        <p:tgtEl>
                                          <p:spTgt spid="17"/>
                                        </p:tgtEl>
                                        <p:attrNameLst>
                                          <p:attrName>ppt_x</p:attrName>
                                        </p:attrNameLst>
                                      </p:cBhvr>
                                      <p:tavLst>
                                        <p:tav tm="0">
                                          <p:val>
                                            <p:strVal val="#ppt_x"/>
                                          </p:val>
                                        </p:tav>
                                        <p:tav tm="100000">
                                          <p:val>
                                            <p:strVal val="#ppt_x"/>
                                          </p:val>
                                        </p:tav>
                                      </p:tavLst>
                                    </p:anim>
                                    <p:anim calcmode="lin" valueType="num">
                                      <p:cBhvr additive="base">
                                        <p:cTn id="10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4" grpId="0"/>
      <p:bldP spid="6" grpId="0"/>
      <p:bldP spid="12" grpId="0"/>
      <p:bldP spid="14" grpId="0"/>
      <p:bldP spid="15" grpId="0"/>
      <p:bldP spid="16"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179512" y="547945"/>
            <a:ext cx="6173390" cy="323850"/>
          </a:xfrm>
          <a:prstGeom prst="rect">
            <a:avLst/>
          </a:prstGeom>
        </p:spPr>
        <p:txBody>
          <a:bodyPr/>
          <a:lstStyle>
            <a:lvl1pPr algn="l" rtl="0" eaLnBrk="1" fontAlgn="base" hangingPunct="1">
              <a:spcBef>
                <a:spcPct val="0"/>
              </a:spcBef>
              <a:spcAft>
                <a:spcPct val="0"/>
              </a:spcAft>
              <a:defRPr sz="2000" b="1">
                <a:solidFill>
                  <a:schemeClr val="tx1"/>
                </a:solidFill>
                <a:latin typeface="+mj-lt"/>
                <a:ea typeface="+mj-ea"/>
                <a:cs typeface="Arial" pitchFamily="34" charset="0"/>
              </a:defRPr>
            </a:lvl1pPr>
            <a:lvl2pPr algn="l" rtl="0" eaLnBrk="1" fontAlgn="base" hangingPunct="1">
              <a:spcBef>
                <a:spcPct val="0"/>
              </a:spcBef>
              <a:spcAft>
                <a:spcPct val="0"/>
              </a:spcAft>
              <a:defRPr sz="2000">
                <a:solidFill>
                  <a:schemeClr val="tx2"/>
                </a:solidFill>
                <a:latin typeface="Verdana" pitchFamily="34" charset="0"/>
              </a:defRPr>
            </a:lvl2pPr>
            <a:lvl3pPr algn="l" rtl="0" eaLnBrk="1" fontAlgn="base" hangingPunct="1">
              <a:spcBef>
                <a:spcPct val="0"/>
              </a:spcBef>
              <a:spcAft>
                <a:spcPct val="0"/>
              </a:spcAft>
              <a:defRPr sz="2000">
                <a:solidFill>
                  <a:schemeClr val="tx2"/>
                </a:solidFill>
                <a:latin typeface="Verdana" pitchFamily="34" charset="0"/>
              </a:defRPr>
            </a:lvl3pPr>
            <a:lvl4pPr algn="l" rtl="0" eaLnBrk="1" fontAlgn="base" hangingPunct="1">
              <a:spcBef>
                <a:spcPct val="0"/>
              </a:spcBef>
              <a:spcAft>
                <a:spcPct val="0"/>
              </a:spcAft>
              <a:defRPr sz="2000">
                <a:solidFill>
                  <a:schemeClr val="tx2"/>
                </a:solidFill>
                <a:latin typeface="Verdana" pitchFamily="34" charset="0"/>
              </a:defRPr>
            </a:lvl4pPr>
            <a:lvl5pPr algn="l" rtl="0" eaLnBrk="1" fontAlgn="base" hangingPunct="1">
              <a:spcBef>
                <a:spcPct val="0"/>
              </a:spcBef>
              <a:spcAft>
                <a:spcPct val="0"/>
              </a:spcAft>
              <a:defRPr sz="2000">
                <a:solidFill>
                  <a:schemeClr val="tx2"/>
                </a:solidFill>
                <a:latin typeface="Verdana" pitchFamily="34" charset="0"/>
              </a:defRPr>
            </a:lvl5pPr>
            <a:lvl6pPr marL="457200" algn="l" rtl="0" eaLnBrk="1" fontAlgn="base" hangingPunct="1">
              <a:spcBef>
                <a:spcPct val="0"/>
              </a:spcBef>
              <a:spcAft>
                <a:spcPct val="0"/>
              </a:spcAft>
              <a:defRPr sz="2000">
                <a:solidFill>
                  <a:schemeClr val="tx2"/>
                </a:solidFill>
                <a:latin typeface="Verdana" pitchFamily="34" charset="0"/>
              </a:defRPr>
            </a:lvl6pPr>
            <a:lvl7pPr marL="914400" algn="l" rtl="0" eaLnBrk="1" fontAlgn="base" hangingPunct="1">
              <a:spcBef>
                <a:spcPct val="0"/>
              </a:spcBef>
              <a:spcAft>
                <a:spcPct val="0"/>
              </a:spcAft>
              <a:defRPr sz="2000">
                <a:solidFill>
                  <a:schemeClr val="tx2"/>
                </a:solidFill>
                <a:latin typeface="Verdana" pitchFamily="34" charset="0"/>
              </a:defRPr>
            </a:lvl7pPr>
            <a:lvl8pPr marL="1371600" algn="l" rtl="0" eaLnBrk="1" fontAlgn="base" hangingPunct="1">
              <a:spcBef>
                <a:spcPct val="0"/>
              </a:spcBef>
              <a:spcAft>
                <a:spcPct val="0"/>
              </a:spcAft>
              <a:defRPr sz="2000">
                <a:solidFill>
                  <a:schemeClr val="tx2"/>
                </a:solidFill>
                <a:latin typeface="Verdana" pitchFamily="34" charset="0"/>
              </a:defRPr>
            </a:lvl8pPr>
            <a:lvl9pPr marL="1828800" algn="l" rtl="0" eaLnBrk="1" fontAlgn="base" hangingPunct="1">
              <a:spcBef>
                <a:spcPct val="0"/>
              </a:spcBef>
              <a:spcAft>
                <a:spcPct val="0"/>
              </a:spcAft>
              <a:defRPr sz="2000">
                <a:solidFill>
                  <a:schemeClr val="tx2"/>
                </a:solidFill>
                <a:latin typeface="Verdana" pitchFamily="34" charset="0"/>
              </a:defRPr>
            </a:lvl9pPr>
          </a:lstStyle>
          <a:p>
            <a:r>
              <a:rPr lang="da-DK" sz="2400" b="0" kern="0" dirty="0">
                <a:solidFill>
                  <a:schemeClr val="bg1"/>
                </a:solidFill>
                <a:latin typeface="Arial" panose="020B0604020202020204" pitchFamily="34" charset="0"/>
                <a:ea typeface="Verdana" panose="020B0604030504040204" pitchFamily="34" charset="0"/>
              </a:rPr>
              <a:t>Læringsgruppe - rammer og vilkår</a:t>
            </a:r>
            <a:endParaRPr lang="da-DK" sz="2400" b="0" kern="0" dirty="0">
              <a:solidFill>
                <a:schemeClr val="bg1"/>
              </a:solidFill>
              <a:latin typeface="Arial" panose="020B0604020202020204" pitchFamily="34" charset="0"/>
            </a:endParaRPr>
          </a:p>
        </p:txBody>
      </p:sp>
      <p:sp>
        <p:nvSpPr>
          <p:cNvPr id="7" name="Pladsholder til indhold 2"/>
          <p:cNvSpPr>
            <a:spLocks noGrp="1"/>
          </p:cNvSpPr>
          <p:nvPr>
            <p:ph idx="1"/>
          </p:nvPr>
        </p:nvSpPr>
        <p:spPr>
          <a:xfrm>
            <a:off x="276624" y="1452216"/>
            <a:ext cx="6172200" cy="3394472"/>
          </a:xfrm>
        </p:spPr>
        <p:txBody>
          <a:bodyPr/>
          <a:lstStyle/>
          <a:p>
            <a:endParaRPr lang="da-DK" sz="750" dirty="0">
              <a:latin typeface="Arial" panose="020B0604020202020204" pitchFamily="34" charset="0"/>
              <a:ea typeface="Verdana" panose="020B0604030504040204" pitchFamily="34" charset="0"/>
            </a:endParaRPr>
          </a:p>
          <a:p>
            <a:r>
              <a:rPr lang="da-DK" sz="1500" dirty="0">
                <a:latin typeface="Arial" panose="020B0604020202020204" pitchFamily="34" charset="0"/>
                <a:ea typeface="Verdana" panose="020B0604030504040204" pitchFamily="34" charset="0"/>
              </a:rPr>
              <a:t>Hvad har MED-systemet </a:t>
            </a:r>
            <a:r>
              <a:rPr lang="da-DK" sz="1500" b="1" dirty="0">
                <a:latin typeface="Arial" panose="020B0604020202020204" pitchFamily="34" charset="0"/>
                <a:ea typeface="Verdana" panose="020B0604030504040204" pitchFamily="34" charset="0"/>
              </a:rPr>
              <a:t>indflydelse </a:t>
            </a:r>
            <a:r>
              <a:rPr lang="da-DK" sz="1500" dirty="0">
                <a:latin typeface="Arial" panose="020B0604020202020204" pitchFamily="34" charset="0"/>
                <a:ea typeface="Verdana" panose="020B0604030504040204" pitchFamily="34" charset="0"/>
              </a:rPr>
              <a:t>på</a:t>
            </a:r>
            <a:r>
              <a:rPr lang="da-DK" sz="1500" b="1" dirty="0">
                <a:latin typeface="Arial" panose="020B0604020202020204" pitchFamily="34" charset="0"/>
                <a:ea typeface="Verdana" panose="020B0604030504040204" pitchFamily="34" charset="0"/>
              </a:rPr>
              <a:t>/ikke indflydelse </a:t>
            </a:r>
            <a:r>
              <a:rPr lang="da-DK" sz="1500" dirty="0">
                <a:latin typeface="Arial" panose="020B0604020202020204" pitchFamily="34" charset="0"/>
                <a:ea typeface="Verdana" panose="020B0604030504040204" pitchFamily="34" charset="0"/>
              </a:rPr>
              <a:t>på?</a:t>
            </a:r>
          </a:p>
          <a:p>
            <a:endParaRPr lang="da-DK" dirty="0">
              <a:latin typeface="Arial" panose="020B0604020202020204" pitchFamily="34" charset="0"/>
            </a:endParaRPr>
          </a:p>
        </p:txBody>
      </p:sp>
      <p:sp>
        <p:nvSpPr>
          <p:cNvPr id="8" name="Ellipse 7"/>
          <p:cNvSpPr/>
          <p:nvPr/>
        </p:nvSpPr>
        <p:spPr>
          <a:xfrm>
            <a:off x="3097411" y="2240868"/>
            <a:ext cx="2365919" cy="2214246"/>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050" dirty="0"/>
          </a:p>
        </p:txBody>
      </p:sp>
      <p:sp>
        <p:nvSpPr>
          <p:cNvPr id="9" name="Ellipse 8"/>
          <p:cNvSpPr/>
          <p:nvPr/>
        </p:nvSpPr>
        <p:spPr>
          <a:xfrm>
            <a:off x="3861643" y="2918459"/>
            <a:ext cx="872375" cy="864096"/>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050" dirty="0"/>
          </a:p>
        </p:txBody>
      </p:sp>
      <p:sp>
        <p:nvSpPr>
          <p:cNvPr id="10" name="Tekstfelt 9"/>
          <p:cNvSpPr txBox="1"/>
          <p:nvPr/>
        </p:nvSpPr>
        <p:spPr>
          <a:xfrm>
            <a:off x="370238" y="5078058"/>
            <a:ext cx="7298106" cy="1384995"/>
          </a:xfrm>
          <a:prstGeom prst="rect">
            <a:avLst/>
          </a:prstGeom>
          <a:noFill/>
        </p:spPr>
        <p:txBody>
          <a:bodyPr wrap="square" rtlCol="0">
            <a:spAutoFit/>
          </a:bodyPr>
          <a:lstStyle/>
          <a:p>
            <a:pPr algn="l"/>
            <a:r>
              <a:rPr lang="da-DK" sz="1500" dirty="0">
                <a:latin typeface="+mn-lt"/>
              </a:rPr>
              <a:t>OPGAVE:</a:t>
            </a:r>
          </a:p>
          <a:p>
            <a:pPr marL="257175" indent="-257175" algn="l">
              <a:buAutoNum type="arabicPeriod"/>
            </a:pPr>
            <a:r>
              <a:rPr lang="da-DK" sz="1500" dirty="0">
                <a:latin typeface="+mn-lt"/>
              </a:rPr>
              <a:t>Stille brainstorm– skriv på ”Post-it” </a:t>
            </a:r>
            <a:r>
              <a:rPr lang="da-DK" sz="1500" i="1" dirty="0">
                <a:latin typeface="+mn-lt"/>
              </a:rPr>
              <a:t>(3 min.) – et emne på hver ”Post-it”</a:t>
            </a:r>
            <a:endParaRPr lang="da-DK" sz="1500" dirty="0">
              <a:latin typeface="+mn-lt"/>
            </a:endParaRPr>
          </a:p>
          <a:p>
            <a:pPr marL="257175" indent="-257175" algn="l">
              <a:buFontTx/>
              <a:buAutoNum type="arabicPeriod"/>
            </a:pPr>
            <a:r>
              <a:rPr lang="da-DK" sz="1500" dirty="0">
                <a:latin typeface="+mn-lt"/>
              </a:rPr>
              <a:t>På tur, ”ordet rundet” med talechips  – læs højt og placér ”Post-it” i 2 bunker </a:t>
            </a:r>
            <a:r>
              <a:rPr lang="da-DK" sz="1200" i="1" dirty="0">
                <a:latin typeface="+mn-lt"/>
              </a:rPr>
              <a:t>(minus indflydelse/plus indflydelse)</a:t>
            </a:r>
          </a:p>
          <a:p>
            <a:pPr marL="257175" indent="-257175" algn="l">
              <a:buAutoNum type="arabicPeriod"/>
            </a:pPr>
            <a:r>
              <a:rPr lang="da-DK" sz="1500" dirty="0">
                <a:latin typeface="+mn-lt"/>
              </a:rPr>
              <a:t>Gruppen drøfter placeringen af ”Post-</a:t>
            </a:r>
            <a:r>
              <a:rPr lang="da-DK" sz="1500" dirty="0" err="1">
                <a:latin typeface="+mn-lt"/>
              </a:rPr>
              <a:t>it´s</a:t>
            </a:r>
            <a:r>
              <a:rPr lang="da-DK" sz="1500" dirty="0">
                <a:latin typeface="+mn-lt"/>
              </a:rPr>
              <a:t>” - gruppen skal være enige</a:t>
            </a:r>
          </a:p>
        </p:txBody>
      </p:sp>
      <p:sp>
        <p:nvSpPr>
          <p:cNvPr id="4" name="Tekstfelt 3"/>
          <p:cNvSpPr txBox="1"/>
          <p:nvPr/>
        </p:nvSpPr>
        <p:spPr>
          <a:xfrm>
            <a:off x="5292080" y="2254174"/>
            <a:ext cx="2673297" cy="253916"/>
          </a:xfrm>
          <a:prstGeom prst="rect">
            <a:avLst/>
          </a:prstGeom>
          <a:noFill/>
        </p:spPr>
        <p:txBody>
          <a:bodyPr wrap="square" rtlCol="0">
            <a:spAutoFit/>
          </a:bodyPr>
          <a:lstStyle/>
          <a:p>
            <a:r>
              <a:rPr lang="da-DK" sz="1050" dirty="0">
                <a:latin typeface="+mn-lt"/>
              </a:rPr>
              <a:t>Dette har MED-udvalget indflydelse på</a:t>
            </a:r>
          </a:p>
        </p:txBody>
      </p:sp>
      <p:cxnSp>
        <p:nvCxnSpPr>
          <p:cNvPr id="11" name="Lige pilforbindelse 10"/>
          <p:cNvCxnSpPr/>
          <p:nvPr/>
        </p:nvCxnSpPr>
        <p:spPr bwMode="auto">
          <a:xfrm flipH="1">
            <a:off x="4427984" y="2381132"/>
            <a:ext cx="1035346" cy="82357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2" name="Tekstfelt 11"/>
          <p:cNvSpPr txBox="1"/>
          <p:nvPr/>
        </p:nvSpPr>
        <p:spPr>
          <a:xfrm>
            <a:off x="5787135" y="3651327"/>
            <a:ext cx="2920550" cy="253916"/>
          </a:xfrm>
          <a:prstGeom prst="rect">
            <a:avLst/>
          </a:prstGeom>
          <a:noFill/>
        </p:spPr>
        <p:txBody>
          <a:bodyPr wrap="square" rtlCol="0">
            <a:spAutoFit/>
          </a:bodyPr>
          <a:lstStyle/>
          <a:p>
            <a:r>
              <a:rPr lang="da-DK" sz="1050" dirty="0">
                <a:latin typeface="+mn-lt"/>
              </a:rPr>
              <a:t>Dette har MED-udvalget ikke indflydelse på</a:t>
            </a:r>
          </a:p>
        </p:txBody>
      </p:sp>
      <p:cxnSp>
        <p:nvCxnSpPr>
          <p:cNvPr id="14" name="Lige pilforbindelse 13"/>
          <p:cNvCxnSpPr>
            <a:stCxn id="12" idx="1"/>
          </p:cNvCxnSpPr>
          <p:nvPr/>
        </p:nvCxnSpPr>
        <p:spPr bwMode="auto">
          <a:xfrm flipH="1">
            <a:off x="4490991" y="3778285"/>
            <a:ext cx="1296144" cy="25108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13" name="Billede 12"/>
          <p:cNvPicPr>
            <a:picLocks noChangeAspect="1"/>
          </p:cNvPicPr>
          <p:nvPr/>
        </p:nvPicPr>
        <p:blipFill>
          <a:blip r:embed="rId3"/>
          <a:stretch>
            <a:fillRect/>
          </a:stretch>
        </p:blipFill>
        <p:spPr>
          <a:xfrm>
            <a:off x="7218294" y="4475670"/>
            <a:ext cx="1489391" cy="875736"/>
          </a:xfrm>
          <a:prstGeom prst="rect">
            <a:avLst/>
          </a:prstGeom>
        </p:spPr>
      </p:pic>
      <p:sp>
        <p:nvSpPr>
          <p:cNvPr id="2" name="Tekstfelt 1"/>
          <p:cNvSpPr txBox="1"/>
          <p:nvPr/>
        </p:nvSpPr>
        <p:spPr>
          <a:xfrm>
            <a:off x="7029273" y="5351406"/>
            <a:ext cx="1867433" cy="253916"/>
          </a:xfrm>
          <a:prstGeom prst="rect">
            <a:avLst/>
          </a:prstGeom>
          <a:noFill/>
        </p:spPr>
        <p:txBody>
          <a:bodyPr wrap="square" rtlCol="0">
            <a:spAutoFit/>
          </a:bodyPr>
          <a:lstStyle/>
          <a:p>
            <a:r>
              <a:rPr lang="da-DK" sz="1050" dirty="0">
                <a:latin typeface="+mn-lt"/>
              </a:rPr>
              <a:t>Kørt flest km hertil morgen</a:t>
            </a:r>
          </a:p>
        </p:txBody>
      </p:sp>
      <p:pic>
        <p:nvPicPr>
          <p:cNvPr id="15" name="Billede 14"/>
          <p:cNvPicPr>
            <a:picLocks noChangeAspect="1"/>
          </p:cNvPicPr>
          <p:nvPr/>
        </p:nvPicPr>
        <p:blipFill>
          <a:blip r:embed="rId4"/>
          <a:stretch>
            <a:fillRect/>
          </a:stretch>
        </p:blipFill>
        <p:spPr>
          <a:xfrm>
            <a:off x="7218294" y="1139435"/>
            <a:ext cx="1357203" cy="764693"/>
          </a:xfrm>
          <a:prstGeom prst="rect">
            <a:avLst/>
          </a:prstGeom>
        </p:spPr>
      </p:pic>
      <p:pic>
        <p:nvPicPr>
          <p:cNvPr id="16" name="Billede 15"/>
          <p:cNvPicPr>
            <a:picLocks noChangeAspect="1"/>
          </p:cNvPicPr>
          <p:nvPr/>
        </p:nvPicPr>
        <p:blipFill>
          <a:blip r:embed="rId5"/>
          <a:stretch>
            <a:fillRect/>
          </a:stretch>
        </p:blipFill>
        <p:spPr>
          <a:xfrm>
            <a:off x="1275178" y="2348061"/>
            <a:ext cx="926249" cy="1258567"/>
          </a:xfrm>
          <a:prstGeom prst="rect">
            <a:avLst/>
          </a:prstGeom>
        </p:spPr>
      </p:pic>
      <p:sp>
        <p:nvSpPr>
          <p:cNvPr id="17" name="Eksplosion 1 16"/>
          <p:cNvSpPr/>
          <p:nvPr/>
        </p:nvSpPr>
        <p:spPr>
          <a:xfrm>
            <a:off x="724959" y="3309702"/>
            <a:ext cx="1164470" cy="719667"/>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b="1" dirty="0">
                <a:latin typeface="Arial" panose="020B0604020202020204" pitchFamily="34" charset="0"/>
                <a:cs typeface="Arial" panose="020B0604020202020204" pitchFamily="34" charset="0"/>
              </a:rPr>
              <a:t>15 min.</a:t>
            </a:r>
          </a:p>
        </p:txBody>
      </p:sp>
    </p:spTree>
    <p:extLst>
      <p:ext uri="{BB962C8B-B14F-4D97-AF65-F5344CB8AC3E}">
        <p14:creationId xmlns:p14="http://schemas.microsoft.com/office/powerpoint/2010/main" val="346116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4" grpId="0"/>
      <p:bldP spid="12" grpId="0"/>
      <p:bldP spid="2"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quarter" idx="10"/>
          </p:nvPr>
        </p:nvSpPr>
        <p:spPr>
          <a:xfrm>
            <a:off x="413147" y="548680"/>
            <a:ext cx="5292979" cy="323850"/>
          </a:xfrm>
        </p:spPr>
        <p:txBody>
          <a:bodyPr/>
          <a:lstStyle/>
          <a:p>
            <a:r>
              <a:rPr lang="da-DK" sz="2400" dirty="0">
                <a:solidFill>
                  <a:schemeClr val="bg1"/>
                </a:solidFill>
              </a:rPr>
              <a:t>Opgave 3c </a:t>
            </a:r>
            <a:r>
              <a:rPr lang="da-DK" sz="1200" dirty="0">
                <a:solidFill>
                  <a:schemeClr val="bg1"/>
                </a:solidFill>
              </a:rPr>
              <a:t>side 45</a:t>
            </a:r>
            <a:endParaRPr lang="da-DK" sz="1200" i="1" dirty="0">
              <a:solidFill>
                <a:schemeClr val="bg1"/>
              </a:solidFill>
            </a:endParaRPr>
          </a:p>
        </p:txBody>
      </p:sp>
      <p:sp>
        <p:nvSpPr>
          <p:cNvPr id="8" name="Tekstfelt 7"/>
          <p:cNvSpPr txBox="1"/>
          <p:nvPr/>
        </p:nvSpPr>
        <p:spPr>
          <a:xfrm>
            <a:off x="2357754" y="2469215"/>
            <a:ext cx="3780420" cy="830997"/>
          </a:xfrm>
          <a:prstGeom prst="rect">
            <a:avLst/>
          </a:prstGeom>
          <a:noFill/>
        </p:spPr>
        <p:txBody>
          <a:bodyPr wrap="square" rtlCol="0">
            <a:spAutoFit/>
          </a:bodyPr>
          <a:lstStyle/>
          <a:p>
            <a:pPr algn="l"/>
            <a:r>
              <a:rPr lang="da-DK" sz="1500" dirty="0">
                <a:latin typeface="+mn-lt"/>
              </a:rPr>
              <a:t>Skriv noter med afsæt i øvelse og oplæg</a:t>
            </a:r>
          </a:p>
          <a:p>
            <a:pPr algn="l"/>
            <a:r>
              <a:rPr lang="da-DK" sz="1500" dirty="0">
                <a:latin typeface="+mn-lt"/>
              </a:rPr>
              <a:t>Har du brug for at tilføje flere refleksioner til din </a:t>
            </a:r>
            <a:r>
              <a:rPr lang="da-DK" sz="1500">
                <a:latin typeface="+mn-lt"/>
              </a:rPr>
              <a:t>løste opgave?</a:t>
            </a:r>
            <a:endParaRPr lang="da-DK" sz="1500" dirty="0">
              <a:latin typeface="+mn-lt"/>
            </a:endParaRPr>
          </a:p>
        </p:txBody>
      </p:sp>
      <p:pic>
        <p:nvPicPr>
          <p:cNvPr id="9" name="Billede 8"/>
          <p:cNvPicPr>
            <a:picLocks noChangeAspect="1"/>
          </p:cNvPicPr>
          <p:nvPr/>
        </p:nvPicPr>
        <p:blipFill>
          <a:blip r:embed="rId2"/>
          <a:stretch>
            <a:fillRect/>
          </a:stretch>
        </p:blipFill>
        <p:spPr>
          <a:xfrm>
            <a:off x="413147" y="1855732"/>
            <a:ext cx="1350150" cy="1500167"/>
          </a:xfrm>
          <a:prstGeom prst="rect">
            <a:avLst/>
          </a:prstGeom>
        </p:spPr>
      </p:pic>
      <p:sp>
        <p:nvSpPr>
          <p:cNvPr id="10" name="Tekstfelt 9"/>
          <p:cNvSpPr txBox="1"/>
          <p:nvPr/>
        </p:nvSpPr>
        <p:spPr>
          <a:xfrm>
            <a:off x="2357754" y="3571910"/>
            <a:ext cx="5871780" cy="1431161"/>
          </a:xfrm>
          <a:prstGeom prst="rect">
            <a:avLst/>
          </a:prstGeom>
          <a:noFill/>
        </p:spPr>
        <p:txBody>
          <a:bodyPr wrap="square" rtlCol="0">
            <a:spAutoFit/>
          </a:bodyPr>
          <a:lstStyle/>
          <a:p>
            <a:pPr marL="214313" indent="-214313" algn="l">
              <a:buFontTx/>
              <a:buChar char="-"/>
            </a:pPr>
            <a:r>
              <a:rPr lang="da-DK" sz="1500" dirty="0">
                <a:latin typeface="+mn-lt"/>
              </a:rPr>
              <a:t>pointer du netop har hørt</a:t>
            </a:r>
          </a:p>
          <a:p>
            <a:pPr marL="214313" indent="-214313" algn="l">
              <a:buFontTx/>
              <a:buChar char="-"/>
            </a:pPr>
            <a:r>
              <a:rPr lang="da-DK" sz="1500" dirty="0">
                <a:latin typeface="+mn-lt"/>
              </a:rPr>
              <a:t>spørgsmål du er blevet nysgerrig efter at arbejde videre med</a:t>
            </a:r>
          </a:p>
          <a:p>
            <a:pPr marL="214313" indent="-214313" algn="l">
              <a:buFontTx/>
              <a:buChar char="-"/>
            </a:pPr>
            <a:r>
              <a:rPr lang="da-DK" sz="1500" dirty="0">
                <a:latin typeface="+mn-lt"/>
              </a:rPr>
              <a:t>Ideer til noget du eller andre skal gøre anderledes</a:t>
            </a:r>
          </a:p>
          <a:p>
            <a:pPr marL="214313" indent="-214313" algn="l">
              <a:buFontTx/>
              <a:buChar char="-"/>
            </a:pPr>
            <a:r>
              <a:rPr lang="da-DK" sz="1500" dirty="0">
                <a:latin typeface="+mn-lt"/>
              </a:rPr>
              <a:t>Navne som jeg vil ringe til eller mødes med</a:t>
            </a:r>
          </a:p>
          <a:p>
            <a:pPr algn="l"/>
            <a:endParaRPr lang="da-DK" sz="1500" dirty="0">
              <a:latin typeface="+mn-lt"/>
            </a:endParaRPr>
          </a:p>
        </p:txBody>
      </p:sp>
      <p:pic>
        <p:nvPicPr>
          <p:cNvPr id="7" name="Billede 6"/>
          <p:cNvPicPr>
            <a:picLocks noChangeAspect="1"/>
          </p:cNvPicPr>
          <p:nvPr/>
        </p:nvPicPr>
        <p:blipFill>
          <a:blip r:embed="rId3"/>
          <a:stretch>
            <a:fillRect/>
          </a:stretch>
        </p:blipFill>
        <p:spPr>
          <a:xfrm rot="16731581">
            <a:off x="6946935" y="1859787"/>
            <a:ext cx="1767175" cy="1218856"/>
          </a:xfrm>
          <a:prstGeom prst="rect">
            <a:avLst/>
          </a:prstGeom>
        </p:spPr>
      </p:pic>
    </p:spTree>
    <p:extLst>
      <p:ext uri="{BB962C8B-B14F-4D97-AF65-F5344CB8AC3E}">
        <p14:creationId xmlns:p14="http://schemas.microsoft.com/office/powerpoint/2010/main" val="3612514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413148" y="1862826"/>
            <a:ext cx="8371321" cy="2070230"/>
          </a:xfrm>
        </p:spPr>
        <p:txBody>
          <a:bodyPr/>
          <a:lstStyle/>
          <a:p>
            <a:r>
              <a:rPr lang="da-DK" sz="1500" dirty="0">
                <a:ea typeface="Verdana" panose="020B0604030504040204" pitchFamily="34" charset="0"/>
                <a:cs typeface="Verdana" panose="020B0604030504040204" pitchFamily="34" charset="0"/>
              </a:rPr>
              <a:t>Nu</a:t>
            </a:r>
          </a:p>
          <a:p>
            <a:pPr marL="214313" indent="-214313">
              <a:spcBef>
                <a:spcPts val="900"/>
              </a:spcBef>
              <a:buFontTx/>
              <a:buChar char="-"/>
            </a:pPr>
            <a:endParaRPr lang="da-DK" sz="1500" dirty="0">
              <a:ea typeface="Verdana" panose="020B0604030504040204" pitchFamily="34" charset="0"/>
              <a:cs typeface="Verdana" panose="020B0604030504040204" pitchFamily="34" charset="0"/>
            </a:endParaRPr>
          </a:p>
          <a:p>
            <a:pPr marL="214313" indent="-214313">
              <a:spcBef>
                <a:spcPts val="900"/>
              </a:spcBef>
              <a:buFontTx/>
              <a:buChar char="-"/>
            </a:pPr>
            <a:r>
              <a:rPr lang="da-DK" sz="1500" dirty="0">
                <a:ea typeface="Verdana" panose="020B0604030504040204" pitchFamily="34" charset="0"/>
                <a:cs typeface="Verdana" panose="020B0604030504040204" pitchFamily="34" charset="0"/>
              </a:rPr>
              <a:t>Kender du rammer og vilkår for MED-samarbejdet i en politisk virkelighed, hvor noget vil være fastlagt af lovgivning, økonomiaftaler med staten etc.</a:t>
            </a:r>
          </a:p>
          <a:p>
            <a:pPr marL="214313" indent="-214313">
              <a:spcBef>
                <a:spcPts val="900"/>
              </a:spcBef>
              <a:buFontTx/>
              <a:buChar char="-"/>
            </a:pPr>
            <a:r>
              <a:rPr lang="da-DK" sz="1500" dirty="0">
                <a:ea typeface="Verdana" panose="020B0604030504040204" pitchFamily="34" charset="0"/>
                <a:cs typeface="Verdana" panose="020B0604030504040204" pitchFamily="34" charset="0"/>
              </a:rPr>
              <a:t>Kan du skelne mellem og agere i forhold til det, som kommunen og MED-systemet har indflydelse på og det, som er fastlagt af instanser uden for kommunen.</a:t>
            </a:r>
          </a:p>
          <a:p>
            <a:pPr>
              <a:spcBef>
                <a:spcPts val="900"/>
              </a:spcBef>
            </a:pPr>
            <a:endParaRPr lang="da-DK" sz="1500" dirty="0">
              <a:latin typeface="Verdana" panose="020B0604030504040204" pitchFamily="34" charset="0"/>
              <a:ea typeface="Verdana" panose="020B0604030504040204" pitchFamily="34" charset="0"/>
              <a:cs typeface="Verdana" panose="020B0604030504040204" pitchFamily="34" charset="0"/>
            </a:endParaRPr>
          </a:p>
          <a:p>
            <a:endParaRPr lang="da-DK" dirty="0"/>
          </a:p>
        </p:txBody>
      </p:sp>
      <p:sp>
        <p:nvSpPr>
          <p:cNvPr id="3" name="Pladsholder til indhold 2"/>
          <p:cNvSpPr>
            <a:spLocks noGrp="1"/>
          </p:cNvSpPr>
          <p:nvPr>
            <p:ph sz="quarter" idx="10"/>
          </p:nvPr>
        </p:nvSpPr>
        <p:spPr/>
        <p:txBody>
          <a:bodyPr/>
          <a:lstStyle/>
          <a:p>
            <a:r>
              <a:rPr lang="da-DK" sz="2400" dirty="0">
                <a:solidFill>
                  <a:schemeClr val="bg1"/>
                </a:solidFill>
              </a:rPr>
              <a:t>Læringsmål</a:t>
            </a:r>
          </a:p>
        </p:txBody>
      </p:sp>
      <p:pic>
        <p:nvPicPr>
          <p:cNvPr id="5" name="Billede 4"/>
          <p:cNvPicPr>
            <a:picLocks noChangeAspect="1"/>
          </p:cNvPicPr>
          <p:nvPr/>
        </p:nvPicPr>
        <p:blipFill>
          <a:blip r:embed="rId3"/>
          <a:stretch>
            <a:fillRect/>
          </a:stretch>
        </p:blipFill>
        <p:spPr>
          <a:xfrm>
            <a:off x="7272300" y="1615083"/>
            <a:ext cx="1771650" cy="685800"/>
          </a:xfrm>
          <a:prstGeom prst="rect">
            <a:avLst/>
          </a:prstGeom>
        </p:spPr>
      </p:pic>
    </p:spTree>
    <p:extLst>
      <p:ext uri="{BB962C8B-B14F-4D97-AF65-F5344CB8AC3E}">
        <p14:creationId xmlns:p14="http://schemas.microsoft.com/office/powerpoint/2010/main" val="164408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2177934" y="2726575"/>
            <a:ext cx="4962699" cy="1126462"/>
          </a:xfrm>
          <a:prstGeom prst="rect">
            <a:avLst/>
          </a:prstGeom>
          <a:solidFill>
            <a:srgbClr val="5173B1"/>
          </a:solidFill>
        </p:spPr>
        <p:txBody>
          <a:bodyPr wrap="square" rtlCol="0">
            <a:spAutoFit/>
          </a:bodyPr>
          <a:lstStyle/>
          <a:p>
            <a:pPr algn="ctr"/>
            <a:r>
              <a:rPr lang="da-DK" sz="2400" dirty="0">
                <a:solidFill>
                  <a:schemeClr val="bg1"/>
                </a:solidFill>
                <a:latin typeface="Arial" panose="020B0604020202020204" pitchFamily="34" charset="0"/>
                <a:ea typeface="Verdana" panose="020B0604030504040204" pitchFamily="34" charset="0"/>
                <a:cs typeface="Arial" panose="020B0604020202020204" pitchFamily="34" charset="0"/>
              </a:rPr>
              <a:t>INFORMATION OG DRØFTELSE</a:t>
            </a:r>
          </a:p>
          <a:p>
            <a:pPr algn="ctr"/>
            <a:r>
              <a:rPr lang="da-DK" sz="1200" dirty="0">
                <a:solidFill>
                  <a:schemeClr val="bg1"/>
                </a:solidFill>
                <a:latin typeface="Arial" panose="020B0604020202020204" pitchFamily="34" charset="0"/>
                <a:ea typeface="Verdana" panose="020B0604030504040204" pitchFamily="34" charset="0"/>
                <a:cs typeface="Arial" panose="020B0604020202020204" pitchFamily="34" charset="0"/>
              </a:rPr>
              <a:t>(MEDINDFLYDELSE)</a:t>
            </a:r>
          </a:p>
          <a:p>
            <a:pPr algn="ctr"/>
            <a:r>
              <a:rPr lang="da-DK" sz="1200" dirty="0">
                <a:solidFill>
                  <a:schemeClr val="bg1"/>
                </a:solidFill>
                <a:latin typeface="Arial" panose="020B0604020202020204" pitchFamily="34" charset="0"/>
                <a:ea typeface="Verdana" panose="020B0604030504040204" pitchFamily="34" charset="0"/>
                <a:cs typeface="Arial" panose="020B0604020202020204" pitchFamily="34" charset="0"/>
              </a:rPr>
              <a:t>§ 7</a:t>
            </a:r>
          </a:p>
          <a:p>
            <a:pPr algn="ctr"/>
            <a:r>
              <a:rPr lang="da-DK" sz="1200" dirty="0" err="1">
                <a:solidFill>
                  <a:schemeClr val="bg1"/>
                </a:solidFill>
                <a:latin typeface="Arial" panose="020B0604020202020204" pitchFamily="34" charset="0"/>
                <a:ea typeface="Verdana" panose="020B0604030504040204" pitchFamily="34" charset="0"/>
                <a:cs typeface="Arial" panose="020B0604020202020204" pitchFamily="34" charset="0"/>
              </a:rPr>
              <a:t>Kpt</a:t>
            </a:r>
            <a:r>
              <a:rPr lang="da-DK" sz="1200" dirty="0">
                <a:solidFill>
                  <a:schemeClr val="bg1"/>
                </a:solidFill>
                <a:latin typeface="Arial" panose="020B0604020202020204" pitchFamily="34" charset="0"/>
                <a:ea typeface="Verdana" panose="020B0604030504040204" pitchFamily="34" charset="0"/>
                <a:cs typeface="Arial" panose="020B0604020202020204" pitchFamily="34" charset="0"/>
              </a:rPr>
              <a:t>. 4 – side 65 </a:t>
            </a:r>
          </a:p>
        </p:txBody>
      </p:sp>
    </p:spTree>
    <p:extLst>
      <p:ext uri="{BB962C8B-B14F-4D97-AF65-F5344CB8AC3E}">
        <p14:creationId xmlns:p14="http://schemas.microsoft.com/office/powerpoint/2010/main" val="603658212"/>
      </p:ext>
    </p:extLst>
  </p:cSld>
  <p:clrMapOvr>
    <a:masterClrMapping/>
  </p:clrMapOvr>
</p:sld>
</file>

<file path=ppt/theme/theme1.xml><?xml version="1.0" encoding="utf-8"?>
<a:theme xmlns:a="http://schemas.openxmlformats.org/drawingml/2006/main" name="Blank - Kopi">
  <a:themeElements>
    <a:clrScheme name="Brugerdefineret 5">
      <a:dk1>
        <a:sysClr val="windowText" lastClr="000000"/>
      </a:dk1>
      <a:lt1>
        <a:sysClr val="window" lastClr="FFFFFF"/>
      </a:lt1>
      <a:dk2>
        <a:srgbClr val="44546A"/>
      </a:dk2>
      <a:lt2>
        <a:srgbClr val="E7E6E6"/>
      </a:lt2>
      <a:accent1>
        <a:srgbClr val="4472C4"/>
      </a:accent1>
      <a:accent2>
        <a:srgbClr val="E56A69"/>
      </a:accent2>
      <a:accent3>
        <a:srgbClr val="86BC25"/>
      </a:accent3>
      <a:accent4>
        <a:srgbClr val="245E7E"/>
      </a:accent4>
      <a:accent5>
        <a:srgbClr val="ED7D31"/>
      </a:accent5>
      <a:accent6>
        <a:srgbClr val="F07E31"/>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2"/>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801688" marR="0" indent="-801688" algn="ctr" defTabSz="914400" rtl="0" eaLnBrk="1" fontAlgn="base" latinLnBrk="0" hangingPunct="1">
          <a:lnSpc>
            <a:spcPct val="100000"/>
          </a:lnSpc>
          <a:spcBef>
            <a:spcPct val="20000"/>
          </a:spcBef>
          <a:spcAft>
            <a:spcPct val="0"/>
          </a:spcAft>
          <a:buClrTx/>
          <a:buSzTx/>
          <a:buFontTx/>
          <a:buNone/>
          <a:tabLst/>
          <a:defRPr kumimoji="0" sz="1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801688" marR="0" indent="-801688" algn="ctr" defTabSz="914400" rtl="0" eaLnBrk="1" fontAlgn="base" latinLnBrk="0" hangingPunct="1">
          <a:lnSpc>
            <a:spcPct val="100000"/>
          </a:lnSpc>
          <a:spcBef>
            <a:spcPct val="20000"/>
          </a:spcBef>
          <a:spcAft>
            <a:spcPct val="0"/>
          </a:spcAft>
          <a:buClrTx/>
          <a:buSzTx/>
          <a:buFontTx/>
          <a:buNone/>
          <a:tabLst/>
          <a:defRPr kumimoji="0" lang="da-DK" sz="1400" b="0" i="0" u="none" strike="noStrike" cap="none" normalizeH="0" baseline="0" smtClean="0">
            <a:ln>
              <a:noFill/>
            </a:ln>
            <a:solidFill>
              <a:schemeClr val="tx1"/>
            </a:solidFill>
            <a:effectLst/>
            <a:latin typeface="Verdana" pitchFamily="34" charset="0"/>
          </a:defRPr>
        </a:defPPr>
      </a:lstStyle>
    </a:lnDef>
    <a:txDef>
      <a:spPr>
        <a:noFill/>
      </a:spPr>
      <a:bodyPr wrap="square" rtlCol="0">
        <a:spAutoFit/>
      </a:bodyPr>
      <a:lstStyle>
        <a:defPPr>
          <a:defRPr>
            <a:latin typeface="+mn-lt"/>
          </a:defRPr>
        </a:defPPr>
      </a:lstStyle>
    </a:txDef>
  </a:objectDefaults>
  <a:extraClrSchemeLst>
    <a:extraClrScheme>
      <a:clrScheme name="Brugerdefinere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ugerdefinere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ugerdefinere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ugerdefinere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ugerdefinere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ugerdefinere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ugerdefinere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ugerdefinere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ugerdefinere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ugerdefinere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ugerdefinere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ugerdefinere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rugerdefineret design 13">
        <a:dk1>
          <a:srgbClr val="000000"/>
        </a:dk1>
        <a:lt1>
          <a:srgbClr val="FFFFFF"/>
        </a:lt1>
        <a:dk2>
          <a:srgbClr val="000000"/>
        </a:dk2>
        <a:lt2>
          <a:srgbClr val="808080"/>
        </a:lt2>
        <a:accent1>
          <a:srgbClr val="FFCCFF"/>
        </a:accent1>
        <a:accent2>
          <a:srgbClr val="99CCFF"/>
        </a:accent2>
        <a:accent3>
          <a:srgbClr val="FFFFFF"/>
        </a:accent3>
        <a:accent4>
          <a:srgbClr val="000000"/>
        </a:accent4>
        <a:accent5>
          <a:srgbClr val="FFE2FF"/>
        </a:accent5>
        <a:accent6>
          <a:srgbClr val="8AB9E7"/>
        </a:accent6>
        <a:hlink>
          <a:srgbClr val="99CC00"/>
        </a:hlink>
        <a:folHlink>
          <a:srgbClr val="99CC00"/>
        </a:folHlink>
      </a:clrScheme>
      <a:clrMap bg1="lt1" tx1="dk1" bg2="lt2" tx2="dk2" accent1="accent1" accent2="accent2" accent3="accent3" accent4="accent4" accent5="accent5" accent6="accent6" hlink="hlink" folHlink="folHlink"/>
    </a:extraClrScheme>
    <a:extraClrScheme>
      <a:clrScheme name="Brugerdefineret design 14">
        <a:dk1>
          <a:srgbClr val="000000"/>
        </a:dk1>
        <a:lt1>
          <a:srgbClr val="FFFFFF"/>
        </a:lt1>
        <a:dk2>
          <a:srgbClr val="000000"/>
        </a:dk2>
        <a:lt2>
          <a:srgbClr val="808080"/>
        </a:lt2>
        <a:accent1>
          <a:srgbClr val="99CC00"/>
        </a:accent1>
        <a:accent2>
          <a:srgbClr val="FFFF66"/>
        </a:accent2>
        <a:accent3>
          <a:srgbClr val="FFFFFF"/>
        </a:accent3>
        <a:accent4>
          <a:srgbClr val="000000"/>
        </a:accent4>
        <a:accent5>
          <a:srgbClr val="CAE2AA"/>
        </a:accent5>
        <a:accent6>
          <a:srgbClr val="E7E75C"/>
        </a:accent6>
        <a:hlink>
          <a:srgbClr val="99CCFF"/>
        </a:hlink>
        <a:folHlink>
          <a:srgbClr val="0000CC"/>
        </a:folHlink>
      </a:clrScheme>
      <a:clrMap bg1="lt1" tx1="dk1" bg2="lt2" tx2="dk2" accent1="accent1" accent2="accent2" accent3="accent3" accent4="accent4" accent5="accent5" accent6="accent6" hlink="hlink" folHlink="folHlink"/>
    </a:extraClrScheme>
    <a:extraClrScheme>
      <a:clrScheme name="Brugerdefineret design 15">
        <a:dk1>
          <a:srgbClr val="000000"/>
        </a:dk1>
        <a:lt1>
          <a:srgbClr val="FFFFFF"/>
        </a:lt1>
        <a:dk2>
          <a:srgbClr val="000000"/>
        </a:dk2>
        <a:lt2>
          <a:srgbClr val="808080"/>
        </a:lt2>
        <a:accent1>
          <a:srgbClr val="AACC6A"/>
        </a:accent1>
        <a:accent2>
          <a:srgbClr val="FFFF66"/>
        </a:accent2>
        <a:accent3>
          <a:srgbClr val="FFFFFF"/>
        </a:accent3>
        <a:accent4>
          <a:srgbClr val="000000"/>
        </a:accent4>
        <a:accent5>
          <a:srgbClr val="D2E2B9"/>
        </a:accent5>
        <a:accent6>
          <a:srgbClr val="E7E75C"/>
        </a:accent6>
        <a:hlink>
          <a:srgbClr val="99CCFF"/>
        </a:hlink>
        <a:folHlink>
          <a:srgbClr val="0000CC"/>
        </a:folHlink>
      </a:clrScheme>
      <a:clrMap bg1="lt1" tx1="dk1" bg2="lt2" tx2="dk2" accent1="accent1" accent2="accent2" accent3="accent3" accent4="accent4" accent5="accent5" accent6="accent6" hlink="hlink" folHlink="folHlink"/>
    </a:extraClrScheme>
    <a:extraClrScheme>
      <a:clrScheme name="Brugerdefineret design 16">
        <a:dk1>
          <a:srgbClr val="000000"/>
        </a:dk1>
        <a:lt1>
          <a:srgbClr val="FFFFFF"/>
        </a:lt1>
        <a:dk2>
          <a:srgbClr val="000000"/>
        </a:dk2>
        <a:lt2>
          <a:srgbClr val="808080"/>
        </a:lt2>
        <a:accent1>
          <a:srgbClr val="FF0000"/>
        </a:accent1>
        <a:accent2>
          <a:srgbClr val="FFD000"/>
        </a:accent2>
        <a:accent3>
          <a:srgbClr val="FFFFFF"/>
        </a:accent3>
        <a:accent4>
          <a:srgbClr val="000000"/>
        </a:accent4>
        <a:accent5>
          <a:srgbClr val="FFAAAA"/>
        </a:accent5>
        <a:accent6>
          <a:srgbClr val="E7BC00"/>
        </a:accent6>
        <a:hlink>
          <a:srgbClr val="008600"/>
        </a:hlink>
        <a:folHlink>
          <a:srgbClr val="005FC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æsentation1" id="{8CE51C95-8BB0-4468-B859-9E60C0431E68}" vid="{0CB6F791-833B-4785-9ED7-00328FD81C0B}"/>
    </a:ext>
  </a:ext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2437</Words>
  <Application>Microsoft Office PowerPoint</Application>
  <PresentationFormat>Skærmshow (4:3)</PresentationFormat>
  <Paragraphs>320</Paragraphs>
  <Slides>31</Slides>
  <Notes>9</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31</vt:i4>
      </vt:variant>
    </vt:vector>
  </HeadingPairs>
  <TitlesOfParts>
    <vt:vector size="40" baseType="lpstr">
      <vt:lpstr>ＭＳ Ｐゴシック</vt:lpstr>
      <vt:lpstr>Arial</vt:lpstr>
      <vt:lpstr>AvenirNext</vt:lpstr>
      <vt:lpstr>Georgia</vt:lpstr>
      <vt:lpstr>Symbol</vt:lpstr>
      <vt:lpstr>Times</vt:lpstr>
      <vt:lpstr>Verdana</vt:lpstr>
      <vt:lpstr>Wingdings</vt:lpstr>
      <vt:lpstr>Blank - Kopi</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Kilde: Citat fra bogen ”Fatale forandringer” af Christian Ørsted</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Sønderborg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Ninna Victoria Frigaard</dc:creator>
  <cp:lastModifiedBy>Linda Følsgaard Maron</cp:lastModifiedBy>
  <cp:revision>136</cp:revision>
  <cp:lastPrinted>2019-03-15T08:09:01Z</cp:lastPrinted>
  <dcterms:created xsi:type="dcterms:W3CDTF">2020-11-18T11:58:43Z</dcterms:created>
  <dcterms:modified xsi:type="dcterms:W3CDTF">2025-10-02T08:28:49Z</dcterms:modified>
</cp:coreProperties>
</file>