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2" r:id="rId7"/>
  </p:sldMasterIdLst>
  <p:notesMasterIdLst>
    <p:notesMasterId r:id="rId47"/>
  </p:notesMasterIdLst>
  <p:handoutMasterIdLst>
    <p:handoutMasterId r:id="rId48"/>
  </p:handoutMasterIdLst>
  <p:sldIdLst>
    <p:sldId id="256" r:id="rId8"/>
    <p:sldId id="258" r:id="rId9"/>
    <p:sldId id="259" r:id="rId10"/>
    <p:sldId id="292" r:id="rId11"/>
    <p:sldId id="281" r:id="rId12"/>
    <p:sldId id="280" r:id="rId13"/>
    <p:sldId id="262" r:id="rId14"/>
    <p:sldId id="261" r:id="rId15"/>
    <p:sldId id="337" r:id="rId16"/>
    <p:sldId id="338" r:id="rId17"/>
    <p:sldId id="326" r:id="rId18"/>
    <p:sldId id="327" r:id="rId19"/>
    <p:sldId id="339" r:id="rId20"/>
    <p:sldId id="340" r:id="rId21"/>
    <p:sldId id="341" r:id="rId22"/>
    <p:sldId id="342" r:id="rId23"/>
    <p:sldId id="343" r:id="rId24"/>
    <p:sldId id="344" r:id="rId25"/>
    <p:sldId id="328" r:id="rId26"/>
    <p:sldId id="345" r:id="rId27"/>
    <p:sldId id="336" r:id="rId28"/>
    <p:sldId id="335" r:id="rId29"/>
    <p:sldId id="334" r:id="rId30"/>
    <p:sldId id="329" r:id="rId31"/>
    <p:sldId id="330" r:id="rId32"/>
    <p:sldId id="331" r:id="rId33"/>
    <p:sldId id="332" r:id="rId34"/>
    <p:sldId id="333" r:id="rId35"/>
    <p:sldId id="264" r:id="rId36"/>
    <p:sldId id="265" r:id="rId37"/>
    <p:sldId id="347" r:id="rId38"/>
    <p:sldId id="283" r:id="rId39"/>
    <p:sldId id="351" r:id="rId40"/>
    <p:sldId id="266" r:id="rId41"/>
    <p:sldId id="298" r:id="rId42"/>
    <p:sldId id="299" r:id="rId43"/>
    <p:sldId id="303" r:id="rId44"/>
    <p:sldId id="348" r:id="rId45"/>
    <p:sldId id="278" r:id="rId46"/>
  </p:sldIdLst>
  <p:sldSz cx="12192000" cy="6858000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86" autoAdjust="0"/>
  </p:normalViewPr>
  <p:slideViewPr>
    <p:cSldViewPr>
      <p:cViewPr varScale="1">
        <p:scale>
          <a:sx n="45" d="100"/>
          <a:sy n="45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3D5CE-324B-40C3-9959-E4A76E3DD5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58C7B9B-73A1-4745-B4DE-05E158B07E5A}">
      <dgm:prSet phldrT="[Tekst]"/>
      <dgm:spPr/>
      <dgm:t>
        <a:bodyPr/>
        <a:lstStyle/>
        <a:p>
          <a:r>
            <a:rPr lang="da-DK" dirty="0" smtClean="0"/>
            <a:t>Læs og reflekter</a:t>
          </a:r>
          <a:endParaRPr lang="da-DK" dirty="0"/>
        </a:p>
      </dgm:t>
    </dgm:pt>
    <dgm:pt modelId="{42A0A26A-AF6D-4123-9582-43D482FD404B}" type="parTrans" cxnId="{66D9F989-7966-4930-A4D6-C272C21BBC9F}">
      <dgm:prSet/>
      <dgm:spPr/>
      <dgm:t>
        <a:bodyPr/>
        <a:lstStyle/>
        <a:p>
          <a:endParaRPr lang="da-DK"/>
        </a:p>
      </dgm:t>
    </dgm:pt>
    <dgm:pt modelId="{611190F2-C420-4318-90BA-538C96C53821}" type="sibTrans" cxnId="{66D9F989-7966-4930-A4D6-C272C21BBC9F}">
      <dgm:prSet/>
      <dgm:spPr/>
      <dgm:t>
        <a:bodyPr/>
        <a:lstStyle/>
        <a:p>
          <a:endParaRPr lang="da-DK"/>
        </a:p>
      </dgm:t>
    </dgm:pt>
    <dgm:pt modelId="{D3BA0E72-1B40-4C18-8A93-EB10CBE96654}">
      <dgm:prSet phldrT="[Tekst]"/>
      <dgm:spPr/>
      <dgm:t>
        <a:bodyPr/>
        <a:lstStyle/>
        <a:p>
          <a:r>
            <a:rPr lang="da-DK" dirty="0" smtClean="0"/>
            <a:t>Forbered LUS </a:t>
          </a:r>
          <a:endParaRPr lang="da-DK" dirty="0"/>
        </a:p>
      </dgm:t>
    </dgm:pt>
    <dgm:pt modelId="{5EF9CF1B-97C3-4368-954B-BFBDEEF8F83D}" type="parTrans" cxnId="{E1B15347-8ED7-4A70-988D-3FF18968A1E0}">
      <dgm:prSet/>
      <dgm:spPr/>
      <dgm:t>
        <a:bodyPr/>
        <a:lstStyle/>
        <a:p>
          <a:endParaRPr lang="da-DK"/>
        </a:p>
      </dgm:t>
    </dgm:pt>
    <dgm:pt modelId="{19F668A0-7F96-42CC-B62B-BAF050A7592B}" type="sibTrans" cxnId="{E1B15347-8ED7-4A70-988D-3FF18968A1E0}">
      <dgm:prSet/>
      <dgm:spPr/>
      <dgm:t>
        <a:bodyPr/>
        <a:lstStyle/>
        <a:p>
          <a:endParaRPr lang="da-DK"/>
        </a:p>
      </dgm:t>
    </dgm:pt>
    <dgm:pt modelId="{84370DFE-5B4A-4954-ACD5-029BF8F3870E}">
      <dgm:prSet/>
      <dgm:spPr/>
      <dgm:t>
        <a:bodyPr/>
        <a:lstStyle/>
        <a:p>
          <a:r>
            <a:rPr lang="da-DK" dirty="0" smtClean="0"/>
            <a:t>Tilbagemelding til medarbejderne </a:t>
          </a:r>
          <a:endParaRPr lang="da-DK" dirty="0"/>
        </a:p>
      </dgm:t>
    </dgm:pt>
    <dgm:pt modelId="{47C9DF16-7FAA-4908-A569-52FF657F5839}" type="parTrans" cxnId="{CAF732DC-D3C2-4972-9968-7B396A69E09E}">
      <dgm:prSet/>
      <dgm:spPr/>
      <dgm:t>
        <a:bodyPr/>
        <a:lstStyle/>
        <a:p>
          <a:endParaRPr lang="da-DK"/>
        </a:p>
      </dgm:t>
    </dgm:pt>
    <dgm:pt modelId="{2CABA27F-B376-4234-A0BF-03A2336879D7}" type="sibTrans" cxnId="{CAF732DC-D3C2-4972-9968-7B396A69E09E}">
      <dgm:prSet/>
      <dgm:spPr/>
      <dgm:t>
        <a:bodyPr/>
        <a:lstStyle/>
        <a:p>
          <a:endParaRPr lang="da-DK"/>
        </a:p>
      </dgm:t>
    </dgm:pt>
    <dgm:pt modelId="{5824BF60-B7DB-47FD-B36C-F9EE79546C90}" type="pres">
      <dgm:prSet presAssocID="{F0B3D5CE-324B-40C3-9959-E4A76E3DD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30B00B3-A567-4EE7-90C3-0E4A47E3D6E0}" type="pres">
      <dgm:prSet presAssocID="{E58C7B9B-73A1-4745-B4DE-05E158B07E5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A6642F-93C9-4E4C-B7B9-21EF100C7ABF}" type="pres">
      <dgm:prSet presAssocID="{611190F2-C420-4318-90BA-538C96C53821}" presName="parTxOnlySpace" presStyleCnt="0"/>
      <dgm:spPr/>
    </dgm:pt>
    <dgm:pt modelId="{DD5199EC-84D5-44BD-8895-DCBE8AA50EBC}" type="pres">
      <dgm:prSet presAssocID="{D3BA0E72-1B40-4C18-8A93-EB10CBE96654}" presName="parTxOnly" presStyleLbl="node1" presStyleIdx="1" presStyleCnt="3" custLinFactNeighborX="21042" custLinFactNeighborY="3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C9CFE3C-5149-458E-9F37-5BAC60EA1261}" type="pres">
      <dgm:prSet presAssocID="{19F668A0-7F96-42CC-B62B-BAF050A7592B}" presName="parTxOnlySpace" presStyleCnt="0"/>
      <dgm:spPr/>
    </dgm:pt>
    <dgm:pt modelId="{B579BCB6-4E87-4FFA-8579-AD80870F469B}" type="pres">
      <dgm:prSet presAssocID="{84370DFE-5B4A-4954-ACD5-029BF8F3870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6D9F989-7966-4930-A4D6-C272C21BBC9F}" srcId="{F0B3D5CE-324B-40C3-9959-E4A76E3DD588}" destId="{E58C7B9B-73A1-4745-B4DE-05E158B07E5A}" srcOrd="0" destOrd="0" parTransId="{42A0A26A-AF6D-4123-9582-43D482FD404B}" sibTransId="{611190F2-C420-4318-90BA-538C96C53821}"/>
    <dgm:cxn modelId="{CAF732DC-D3C2-4972-9968-7B396A69E09E}" srcId="{F0B3D5CE-324B-40C3-9959-E4A76E3DD588}" destId="{84370DFE-5B4A-4954-ACD5-029BF8F3870E}" srcOrd="2" destOrd="0" parTransId="{47C9DF16-7FAA-4908-A569-52FF657F5839}" sibTransId="{2CABA27F-B376-4234-A0BF-03A2336879D7}"/>
    <dgm:cxn modelId="{4B25030F-1E10-4C92-8BCF-8284BFBF561C}" type="presOf" srcId="{F0B3D5CE-324B-40C3-9959-E4A76E3DD588}" destId="{5824BF60-B7DB-47FD-B36C-F9EE79546C90}" srcOrd="0" destOrd="0" presId="urn:microsoft.com/office/officeart/2005/8/layout/chevron1"/>
    <dgm:cxn modelId="{EA5F28B7-AA83-43C9-A459-AF1FBBB4C422}" type="presOf" srcId="{E58C7B9B-73A1-4745-B4DE-05E158B07E5A}" destId="{C30B00B3-A567-4EE7-90C3-0E4A47E3D6E0}" srcOrd="0" destOrd="0" presId="urn:microsoft.com/office/officeart/2005/8/layout/chevron1"/>
    <dgm:cxn modelId="{E1B15347-8ED7-4A70-988D-3FF18968A1E0}" srcId="{F0B3D5CE-324B-40C3-9959-E4A76E3DD588}" destId="{D3BA0E72-1B40-4C18-8A93-EB10CBE96654}" srcOrd="1" destOrd="0" parTransId="{5EF9CF1B-97C3-4368-954B-BFBDEEF8F83D}" sibTransId="{19F668A0-7F96-42CC-B62B-BAF050A7592B}"/>
    <dgm:cxn modelId="{53358DF1-ECED-423F-A1E4-35DFFFFF30B9}" type="presOf" srcId="{84370DFE-5B4A-4954-ACD5-029BF8F3870E}" destId="{B579BCB6-4E87-4FFA-8579-AD80870F469B}" srcOrd="0" destOrd="0" presId="urn:microsoft.com/office/officeart/2005/8/layout/chevron1"/>
    <dgm:cxn modelId="{DB19B85A-E478-4F35-A850-10A0BF110303}" type="presOf" srcId="{D3BA0E72-1B40-4C18-8A93-EB10CBE96654}" destId="{DD5199EC-84D5-44BD-8895-DCBE8AA50EBC}" srcOrd="0" destOrd="0" presId="urn:microsoft.com/office/officeart/2005/8/layout/chevron1"/>
    <dgm:cxn modelId="{269905F3-BFA5-4B3C-98E2-DAAA2B199DC4}" type="presParOf" srcId="{5824BF60-B7DB-47FD-B36C-F9EE79546C90}" destId="{C30B00B3-A567-4EE7-90C3-0E4A47E3D6E0}" srcOrd="0" destOrd="0" presId="urn:microsoft.com/office/officeart/2005/8/layout/chevron1"/>
    <dgm:cxn modelId="{5AEA22DA-7FC5-4D34-B7F3-B1F132F22A34}" type="presParOf" srcId="{5824BF60-B7DB-47FD-B36C-F9EE79546C90}" destId="{B9A6642F-93C9-4E4C-B7B9-21EF100C7ABF}" srcOrd="1" destOrd="0" presId="urn:microsoft.com/office/officeart/2005/8/layout/chevron1"/>
    <dgm:cxn modelId="{11BB3ABB-DDB8-40CF-A1F7-BFFD026EB98B}" type="presParOf" srcId="{5824BF60-B7DB-47FD-B36C-F9EE79546C90}" destId="{DD5199EC-84D5-44BD-8895-DCBE8AA50EBC}" srcOrd="2" destOrd="0" presId="urn:microsoft.com/office/officeart/2005/8/layout/chevron1"/>
    <dgm:cxn modelId="{3DAD0842-2FBE-4031-9B7B-BF439847220C}" type="presParOf" srcId="{5824BF60-B7DB-47FD-B36C-F9EE79546C90}" destId="{0C9CFE3C-5149-458E-9F37-5BAC60EA1261}" srcOrd="3" destOrd="0" presId="urn:microsoft.com/office/officeart/2005/8/layout/chevron1"/>
    <dgm:cxn modelId="{523DAAFE-64B1-45E3-B873-8C9ACE65AE12}" type="presParOf" srcId="{5824BF60-B7DB-47FD-B36C-F9EE79546C90}" destId="{B579BCB6-4E87-4FFA-8579-AD80870F469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B00B3-A567-4EE7-90C3-0E4A47E3D6E0}">
      <dsp:nvSpPr>
        <dsp:cNvPr id="0" name=""/>
        <dsp:cNvSpPr/>
      </dsp:nvSpPr>
      <dsp:spPr>
        <a:xfrm>
          <a:off x="3214" y="1479668"/>
          <a:ext cx="3916560" cy="15666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Læs og reflekter</a:t>
          </a:r>
          <a:endParaRPr lang="da-DK" sz="2200" kern="1200" dirty="0"/>
        </a:p>
      </dsp:txBody>
      <dsp:txXfrm>
        <a:off x="786526" y="1479668"/>
        <a:ext cx="2349936" cy="1566624"/>
      </dsp:txXfrm>
    </dsp:sp>
    <dsp:sp modelId="{DD5199EC-84D5-44BD-8895-DCBE8AA50EBC}">
      <dsp:nvSpPr>
        <dsp:cNvPr id="0" name=""/>
        <dsp:cNvSpPr/>
      </dsp:nvSpPr>
      <dsp:spPr>
        <a:xfrm>
          <a:off x="3610531" y="1536474"/>
          <a:ext cx="3916560" cy="15666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Forbered LUS </a:t>
          </a:r>
          <a:endParaRPr lang="da-DK" sz="2200" kern="1200" dirty="0"/>
        </a:p>
      </dsp:txBody>
      <dsp:txXfrm>
        <a:off x="4393843" y="1536474"/>
        <a:ext cx="2349936" cy="1566624"/>
      </dsp:txXfrm>
    </dsp:sp>
    <dsp:sp modelId="{B579BCB6-4E87-4FFA-8579-AD80870F469B}">
      <dsp:nvSpPr>
        <dsp:cNvPr id="0" name=""/>
        <dsp:cNvSpPr/>
      </dsp:nvSpPr>
      <dsp:spPr>
        <a:xfrm>
          <a:off x="7053024" y="1479668"/>
          <a:ext cx="3916560" cy="15666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/>
            <a:t>Tilbagemelding til medarbejderne </a:t>
          </a:r>
          <a:endParaRPr lang="da-DK" sz="2200" kern="1200" dirty="0"/>
        </a:p>
      </dsp:txBody>
      <dsp:txXfrm>
        <a:off x="7836336" y="1479668"/>
        <a:ext cx="2349936" cy="1566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D1BE683-C208-441F-AD0A-5AF864F79D8D}" type="datetimeFigureOut">
              <a:rPr lang="da-DK" smtClean="0"/>
              <a:t>03-11-2021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67F77EA-B31C-4B59-865A-D6998763F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487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9250-23DD-4D30-A9A2-7A20B4FDA5C4}" type="datetimeFigureOut">
              <a:rPr lang="da-DK" smtClean="0"/>
              <a:t>03-11-2021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B2EF-A3A5-4205-97BE-0826F29444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61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71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8699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014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088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Udklip</a:t>
            </a:r>
            <a:r>
              <a:rPr lang="da-DK" baseline="0" dirty="0" smtClean="0"/>
              <a:t> fra LUS-skemaet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38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Udklip</a:t>
            </a:r>
            <a:r>
              <a:rPr lang="da-DK" baseline="0" dirty="0" smtClean="0"/>
              <a:t> fra LUS-skemaet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364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373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23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278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7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55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Lærings-</a:t>
            </a:r>
            <a:r>
              <a:rPr lang="da-DK" baseline="0" dirty="0" smtClean="0"/>
              <a:t> og udviklingsperspektivet betyder – læring og dialog </a:t>
            </a:r>
            <a:r>
              <a:rPr lang="da-DK" u="sng" baseline="0" dirty="0" smtClean="0"/>
              <a:t>ikke</a:t>
            </a:r>
            <a:r>
              <a:rPr lang="da-DK" baseline="0" dirty="0" smtClean="0"/>
              <a:t> en dom</a:t>
            </a:r>
          </a:p>
          <a:p>
            <a:r>
              <a:rPr lang="da-DK" baseline="0" dirty="0" smtClean="0"/>
              <a:t>Da samtalen er lederens – er dette understøtte lederens forberedelse til dele af samtalen</a:t>
            </a:r>
          </a:p>
          <a:p>
            <a:r>
              <a:rPr lang="da-DK" baseline="0" dirty="0" smtClean="0"/>
              <a:t>LUS- skema findes på Medarbejderportalen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9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betyder at spørgsmålene:</a:t>
            </a:r>
          </a:p>
          <a:p>
            <a:r>
              <a:rPr lang="da-DK" baseline="0" dirty="0" smtClean="0"/>
              <a:t>1. Er stillet på baggrund af ledelsesgrundlaget – det kobler til Aabenraa Kommunes kontekst </a:t>
            </a:r>
          </a:p>
          <a:p>
            <a:endParaRPr lang="da-DK" baseline="0" dirty="0" smtClean="0"/>
          </a:p>
          <a:p>
            <a:r>
              <a:rPr lang="da-DK" baseline="0" dirty="0" smtClean="0"/>
              <a:t>Alternativt kunne de være udarbejdet ud fra generel viden om hvad der for ledere til at lykkes med ledelsesopgaven </a:t>
            </a:r>
          </a:p>
          <a:p>
            <a:r>
              <a:rPr lang="da-DK" baseline="0" dirty="0" smtClean="0"/>
              <a:t>Det har man fravalgt, fordi vi i Aabenraa Kommune gerne vil have ledere og deres ledere til at tale sammen ud fra det fælles ledelsesgrundlag.  </a:t>
            </a:r>
          </a:p>
          <a:p>
            <a:r>
              <a:rPr lang="da-DK" baseline="0" dirty="0" smtClean="0"/>
              <a:t>Helt konkret er spørgsmålene meget forskellige fra sidste gang – én genganger</a:t>
            </a:r>
          </a:p>
          <a:p>
            <a:endParaRPr lang="da-DK" dirty="0" smtClean="0"/>
          </a:p>
          <a:p>
            <a:r>
              <a:rPr lang="da-DK" dirty="0" smtClean="0"/>
              <a:t>2. Ledelsesopgaven</a:t>
            </a:r>
            <a:r>
              <a:rPr lang="da-DK" baseline="0" dirty="0" smtClean="0"/>
              <a:t> er forskellig afhængig af den lederrolle man har:</a:t>
            </a:r>
          </a:p>
          <a:p>
            <a:r>
              <a:rPr lang="da-DK" baseline="0" dirty="0" smtClean="0"/>
              <a:t>hvor i organisationen man er leder – fagområde og niveau (dir, </a:t>
            </a:r>
            <a:r>
              <a:rPr lang="da-DK" baseline="0" dirty="0" err="1" smtClean="0"/>
              <a:t>afdchef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instleder</a:t>
            </a:r>
            <a:r>
              <a:rPr lang="da-DK" baseline="0" dirty="0" smtClean="0"/>
              <a:t> eller afdeling/kontorleder)</a:t>
            </a:r>
          </a:p>
          <a:p>
            <a:r>
              <a:rPr lang="da-DK" baseline="0" dirty="0" smtClean="0"/>
              <a:t>Det er også fravalgt at stille forskellige spørgsmål afhængig af om man fx er direktør eller indskolingsleder, da man gerne vil sætte fokus på det fælles</a:t>
            </a:r>
          </a:p>
          <a:p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Det kan betyde noget for besvarelsen og det skal man huske på i tolkningen: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Oplevede respondenterne spørgsmålene som relevante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Har de grundlag  for at svare – her var der mulighed for at svare ved ikke/ ikke relevant</a:t>
            </a:r>
            <a:endParaRPr lang="da-DK" dirty="0" smtClean="0"/>
          </a:p>
          <a:p>
            <a:endParaRPr lang="da-DK" dirty="0" smtClean="0"/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14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14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Rapport ved</a:t>
            </a:r>
            <a:r>
              <a:rPr lang="da-DK" baseline="0" dirty="0" smtClean="0"/>
              <a:t> minimum 5 besvarelser </a:t>
            </a:r>
          </a:p>
          <a:p>
            <a:r>
              <a:rPr lang="da-DK" baseline="0" dirty="0" smtClean="0"/>
              <a:t>Hvis der blandt 4 medarbejdere er 1 eller 2 ledere får du en rapport med deres besvarelser </a:t>
            </a:r>
          </a:p>
          <a:p>
            <a:endParaRPr lang="da-DK" baseline="0" dirty="0" smtClean="0"/>
          </a:p>
          <a:p>
            <a:r>
              <a:rPr lang="da-DK" baseline="0" dirty="0" smtClean="0"/>
              <a:t>Ledere er ikke omfattet af anonymitetsprincippet – åbenhed. Vi ved også, at der er et dilemma</a:t>
            </a:r>
          </a:p>
          <a:p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Det har tidligere ikke været tilladt at vise sin rapport til sine medarbejdere. Man ville beskytte lederne mod at skulle vise sin rapport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Nogen har gjort det alligevel, og derfor har emnet været drøftet i chefforum (Afd. Chefer og direktører). Holdningerne meget forskelige.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Fokus er: Din beskyttelse.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Du må fortsat lade være med at vise din rapport</a:t>
            </a:r>
          </a:p>
          <a:p>
            <a:endParaRPr lang="da-DK" baseline="0" dirty="0" smtClean="0"/>
          </a:p>
          <a:p>
            <a:r>
              <a:rPr lang="da-DK" baseline="0" dirty="0" smtClean="0"/>
              <a:t>Du må gerne: </a:t>
            </a:r>
          </a:p>
          <a:p>
            <a:r>
              <a:rPr lang="da-DK" baseline="0" dirty="0" smtClean="0"/>
              <a:t>Vise din rapport på en projektor</a:t>
            </a:r>
          </a:p>
          <a:p>
            <a:r>
              <a:rPr lang="da-DK" baseline="0" dirty="0" smtClean="0"/>
              <a:t>Vise dem en papirkopi, som du tager med </a:t>
            </a:r>
          </a:p>
          <a:p>
            <a:endParaRPr lang="da-DK" baseline="0" dirty="0" smtClean="0"/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94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Direktionen er orienteret om hvem der ikke har besvaret evalueringen eller</a:t>
            </a:r>
            <a:r>
              <a:rPr lang="da-DK" baseline="0" dirty="0" smtClean="0"/>
              <a:t> sine lederes evaluering. De følger op.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63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B2EF-A3A5-4205-97BE-0826F29444C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976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993" indent="-29615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4605" indent="-23692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8447" indent="-23692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2289" indent="-236921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96B7B-53B7-4FAE-8537-8AF7A3E08C90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7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28776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44901"/>
            <a:ext cx="8534400" cy="14398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2" name="Billede 1" descr="Logo" titl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79" y="738000"/>
            <a:ext cx="2300801" cy="76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175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778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24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169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47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46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57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09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04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467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3D4A-D465-4CA7-ABF4-4E723EB65A4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5" name="Billede 4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62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4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89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483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875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9425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355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66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727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DCCF-DFD9-4745-80CE-2E1D44F2AE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5" name="Billede 4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40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188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CAEC-38F5-4990-B26B-7CE496A4777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25027-826E-4150-8146-AF2DC22BA15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8780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40F8-7CBB-4CB2-A680-48928EA91B7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FBA46-2697-40E7-BCCF-5EBEF1EB7D7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47532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A6A6-B5BC-4BB1-A2E0-87B12925C038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35B44-03C5-4E52-B27A-00B123A21BD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07605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B42F-37EB-4414-AF89-A9F3F45C645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FFA3-56F6-4531-90F1-D0239BDD74F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09771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E90E-4607-4D77-A70B-420A13A5E596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3D734-C63C-44F6-B9D6-666E4CBD640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2607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B0C4-9930-4F95-B12E-D054F7F073CA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559BF-551C-4EC0-9C41-78047D10675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9128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758A-D780-401D-A3DD-D7C3B37CB1A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23E4C-9EB7-460A-8418-864229DE7D8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00294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9C04-56A1-4612-A65F-E7E1AECEF3B2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7CB0-6FD0-4D62-9142-B42C5278A55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4804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9986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9986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5D2D-1EBA-42F7-953E-4EFF84741A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4D4B-6D8A-422C-A387-A9EF5C22509B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B5BFC-E0AD-4898-B6AC-14DFD6B952A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45695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59AD-6738-4A9C-A271-4B27764990F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F8D64-B6A8-4E55-B0DD-AAD78303A33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81663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16A2-F5C4-4AE9-A1F8-A3DF057BDA3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F743C-C798-4954-A87E-9647AE3593F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805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923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416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328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531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936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440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7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3E78-EB64-467E-ABBC-B043BEC731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970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543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954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291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28778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44907"/>
            <a:ext cx="8534400" cy="14398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2" name="Billede 1" descr="Logo" titl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84" y="738000"/>
            <a:ext cx="2300801" cy="7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6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3D4A-D465-4CA7-ABF4-4E723EB65A4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5" name="Billede 4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8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DCCF-DFD9-4745-80CE-2E1D44F2AE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5" name="Billede 4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85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9986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9986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5D2D-1EBA-42F7-953E-4EFF84741A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3E78-EB64-467E-ABBC-B043BEC731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8" name="Billede 7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31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54C5-B318-4C1A-AEB7-0A368D6C74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4" name="Billede 3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54C5-B318-4C1A-AEB7-0A368D6C74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4" name="Billede 3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4084-5453-4B9A-ACE7-5559176013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3" name="Billede 2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3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49F2-E5FC-4795-BB49-D5F3BFA4133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8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B25C-5C6A-4BAE-9029-6877EB7885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44" y="648003"/>
            <a:ext cx="1450641" cy="4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27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943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1131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765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670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502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740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1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4084-5453-4B9A-ACE7-5559176013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3" name="Billede 2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848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96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150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64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49F2-E5FC-4795-BB49-D5F3BFA4133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B25C-5C6A-4BAE-9029-6877EB7885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9" y="648001"/>
            <a:ext cx="1450641" cy="48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4762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866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16267" y="6237289"/>
            <a:ext cx="71966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32AF0018-982B-4079-A243-B3551604B36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9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da-DK" altLang="da-DK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da-DK" alt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8AD03A01-4CDB-409E-9272-40BBB782F4AA}" type="datetimeFigureOut">
              <a:rPr lang="da-DK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eaLnBrk="0" hangingPunct="0">
                <a:defRPr/>
              </a:pPr>
              <a:t>03-11-2021</a:t>
            </a:fld>
            <a:endParaRPr lang="da-DK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da-DK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hangingPunct="0"/>
            <a:fld id="{81F69E43-4133-4DAE-B2D2-B05F367BE009}" type="slidenum">
              <a:rPr lang="da-DK" altLang="da-DK" smtClean="0">
                <a:latin typeface="Arial" pitchFamily="34" charset="0"/>
                <a:cs typeface="Arial" pitchFamily="34" charset="0"/>
              </a:rPr>
              <a:pPr eaLnBrk="0" hangingPunct="0"/>
              <a:t>‹nr.›</a:t>
            </a:fld>
            <a:endParaRPr lang="da-DK" altLang="da-DK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4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1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4762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866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16269" y="6237295"/>
            <a:ext cx="71966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32AF0018-982B-4079-A243-B3551604B36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63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Workshop om Lederevaluering 2021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7488" y="3644901"/>
            <a:ext cx="9865096" cy="1439863"/>
          </a:xfrm>
        </p:spPr>
        <p:txBody>
          <a:bodyPr/>
          <a:lstStyle/>
          <a:p>
            <a:r>
              <a:rPr lang="da-DK" sz="2400" dirty="0" smtClean="0"/>
              <a:t>Du har netop fået din første lederevaluering </a:t>
            </a:r>
          </a:p>
          <a:p>
            <a:r>
              <a:rPr lang="da-DK" sz="2400" dirty="0" smtClean="0"/>
              <a:t>– og hvad så nu?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684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18435" name="recPageTitle"/>
          <p:cNvSpPr>
            <a:spLocks noChangeArrowheads="1"/>
          </p:cNvSpPr>
          <p:nvPr/>
        </p:nvSpPr>
        <p:spPr bwMode="auto">
          <a:xfrm>
            <a:off x="1583274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Indhold</a:t>
            </a:r>
          </a:p>
        </p:txBody>
      </p:sp>
      <p:sp>
        <p:nvSpPr>
          <p:cNvPr id="18436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C7833-DCAF-4438-A1DD-AA271B6C4FDD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8" name="recLegend" descr="Top-Graduering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0" name="AutoShape 61"/>
          <p:cNvSpPr>
            <a:spLocks noChangeArrowheads="1"/>
          </p:cNvSpPr>
          <p:nvPr/>
        </p:nvSpPr>
        <p:spPr bwMode="auto">
          <a:xfrm>
            <a:off x="747184" y="1444625"/>
            <a:ext cx="10555816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4258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364F5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I.	Om undersøgelsen</a:t>
            </a:r>
          </a:p>
        </p:txBody>
      </p:sp>
      <p:sp>
        <p:nvSpPr>
          <p:cNvPr id="18441" name="AutoShape 62"/>
          <p:cNvSpPr>
            <a:spLocks noChangeArrowheads="1"/>
          </p:cNvSpPr>
          <p:nvPr/>
        </p:nvSpPr>
        <p:spPr bwMode="auto">
          <a:xfrm>
            <a:off x="747184" y="2168525"/>
            <a:ext cx="10555816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4258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364F5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II. 	Svarstatistik</a:t>
            </a:r>
          </a:p>
        </p:txBody>
      </p:sp>
      <p:sp>
        <p:nvSpPr>
          <p:cNvPr id="18442" name="AutoShape 63"/>
          <p:cNvSpPr>
            <a:spLocks noChangeArrowheads="1"/>
          </p:cNvSpPr>
          <p:nvPr/>
        </p:nvSpPr>
        <p:spPr bwMode="auto">
          <a:xfrm>
            <a:off x="747184" y="2887663"/>
            <a:ext cx="10555816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4258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364F5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III. 	</a:t>
            </a:r>
            <a:r>
              <a:rPr kumimoji="0" lang="en-US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364F5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Overordnede resultater – Aabenraa Kommune</a:t>
            </a: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364F5C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8443" name="AutoShape 64"/>
          <p:cNvSpPr>
            <a:spLocks noChangeArrowheads="1"/>
          </p:cNvSpPr>
          <p:nvPr/>
        </p:nvSpPr>
        <p:spPr bwMode="auto">
          <a:xfrm>
            <a:off x="742951" y="3636963"/>
            <a:ext cx="10555816" cy="539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4258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364F5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IV. 	</a:t>
            </a:r>
            <a:r>
              <a:rPr kumimoji="0" lang="en-US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364F5C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Sådan læses og forstås en lederrapport</a:t>
            </a: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364F5C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itle"/>
          <p:cNvSpPr>
            <a:spLocks noChangeArrowheads="1"/>
          </p:cNvSpPr>
          <p:nvPr/>
        </p:nvSpPr>
        <p:spPr bwMode="auto">
          <a:xfrm>
            <a:off x="994839" y="1222375"/>
            <a:ext cx="11053233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 pitchFamily="34" charset="0"/>
              </a:rPr>
              <a:t>I. Om undersøgelsen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 pitchFamily="34" charset="0"/>
              </a:rPr>
              <a:t> Skala 1-7, hvor 1 er dårligst og 7 er bedst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 pitchFamily="34" charset="0"/>
              </a:rPr>
              <a:t> Desuden har det været muligt at svare ” Ved ikke/ ikke relevant”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 pitchFamily="34" charset="0"/>
              </a:rPr>
              <a:t>   samt give åbne kommentarer</a:t>
            </a:r>
          </a:p>
        </p:txBody>
      </p:sp>
    </p:spTree>
    <p:extLst>
      <p:ext uri="{BB962C8B-B14F-4D97-AF65-F5344CB8AC3E}">
        <p14:creationId xmlns:p14="http://schemas.microsoft.com/office/powerpoint/2010/main" val="15523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itle"/>
          <p:cNvSpPr>
            <a:spLocks noChangeArrowheads="1"/>
          </p:cNvSpPr>
          <p:nvPr/>
        </p:nvSpPr>
        <p:spPr bwMode="auto">
          <a:xfrm>
            <a:off x="994836" y="1222388"/>
            <a:ext cx="1086273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 pitchFamily="34" charset="0"/>
              </a:rPr>
              <a:t>II. Svarstatistik</a:t>
            </a:r>
          </a:p>
        </p:txBody>
      </p:sp>
    </p:spTree>
    <p:extLst>
      <p:ext uri="{BB962C8B-B14F-4D97-AF65-F5344CB8AC3E}">
        <p14:creationId xmlns:p14="http://schemas.microsoft.com/office/powerpoint/2010/main" val="37637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23555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Svarstatistik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3556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A7111-B506-4555-9051-86A39B371DAF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8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72" y="1722120"/>
            <a:ext cx="4295775" cy="418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Donut 26"/>
          <p:cNvSpPr/>
          <p:nvPr/>
        </p:nvSpPr>
        <p:spPr bwMode="auto">
          <a:xfrm>
            <a:off x="12445635" y="2958176"/>
            <a:ext cx="4137029" cy="3760787"/>
          </a:xfrm>
          <a:prstGeom prst="donut">
            <a:avLst>
              <a:gd name="adj" fmla="val 9124"/>
            </a:avLst>
          </a:prstGeom>
          <a:solidFill>
            <a:srgbClr val="93C9FF"/>
          </a:solidFill>
          <a:ln w="25400" cap="flat" cmpd="sng" algn="ctr">
            <a:solidFill>
              <a:srgbClr val="0041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93C9FF"/>
            </a:extrusionClr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6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80%</a:t>
            </a:r>
          </a:p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(3.738 / 4.646)</a:t>
            </a:r>
          </a:p>
        </p:txBody>
      </p:sp>
    </p:spTree>
    <p:extLst>
      <p:ext uri="{BB962C8B-B14F-4D97-AF65-F5344CB8AC3E}">
        <p14:creationId xmlns:p14="http://schemas.microsoft.com/office/powerpoint/2010/main" val="3339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23555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Svarstatistik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3556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A7111-B506-4555-9051-86A39B371DAF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8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762000"/>
            <a:ext cx="4295775" cy="418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Donut 26"/>
          <p:cNvSpPr/>
          <p:nvPr/>
        </p:nvSpPr>
        <p:spPr bwMode="auto">
          <a:xfrm>
            <a:off x="6530971" y="2981325"/>
            <a:ext cx="4137029" cy="3760787"/>
          </a:xfrm>
          <a:prstGeom prst="donut">
            <a:avLst>
              <a:gd name="adj" fmla="val 9124"/>
            </a:avLst>
          </a:prstGeom>
          <a:solidFill>
            <a:srgbClr val="93C9FF"/>
          </a:solidFill>
          <a:ln w="25400" cap="flat" cmpd="sng" algn="ctr">
            <a:solidFill>
              <a:srgbClr val="0041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93C9FF"/>
            </a:extrusionClr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6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80%</a:t>
            </a:r>
          </a:p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(3.738 / 4.646)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56FB8A-F304-4DE5-9FB9-0E2C810D2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01005" y="3067928"/>
            <a:ext cx="69246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23555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Svarstatistik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3556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A7111-B506-4555-9051-86A39B371DAF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8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91" y="887413"/>
            <a:ext cx="2082159" cy="20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Donut 26"/>
          <p:cNvSpPr/>
          <p:nvPr/>
        </p:nvSpPr>
        <p:spPr bwMode="auto">
          <a:xfrm>
            <a:off x="7802151" y="2351405"/>
            <a:ext cx="4137029" cy="3760787"/>
          </a:xfrm>
          <a:prstGeom prst="donut">
            <a:avLst>
              <a:gd name="adj" fmla="val 9124"/>
            </a:avLst>
          </a:prstGeom>
          <a:solidFill>
            <a:srgbClr val="93C9FF"/>
          </a:solidFill>
          <a:ln w="25400" cap="flat" cmpd="sng" algn="ctr">
            <a:solidFill>
              <a:srgbClr val="0041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93C9FF"/>
            </a:extrusionClr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6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80%</a:t>
            </a:r>
          </a:p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(3.738 / 4.646)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7F146-2476-4278-88FA-8B58E1F2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25" y="2988029"/>
            <a:ext cx="6924675" cy="2657475"/>
          </a:xfrm>
          <a:prstGeom prst="rect">
            <a:avLst/>
          </a:prstGeom>
        </p:spPr>
      </p:pic>
      <p:sp>
        <p:nvSpPr>
          <p:cNvPr id="14" name="Down Arrow 1">
            <a:extLst>
              <a:ext uri="{FF2B5EF4-FFF2-40B4-BE49-F238E27FC236}">
                <a16:creationId xmlns:a16="http://schemas.microsoft.com/office/drawing/2014/main" id="{55EA5A14-FE6F-4E3B-851E-6A98A32D0883}"/>
              </a:ext>
            </a:extLst>
          </p:cNvPr>
          <p:cNvSpPr/>
          <p:nvPr/>
        </p:nvSpPr>
        <p:spPr>
          <a:xfrm rot="5400000">
            <a:off x="13322645" y="2672292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Down Arrow 11">
            <a:extLst>
              <a:ext uri="{FF2B5EF4-FFF2-40B4-BE49-F238E27FC236}">
                <a16:creationId xmlns:a16="http://schemas.microsoft.com/office/drawing/2014/main" id="{1D591CFF-F026-4D2E-B0F2-3ECBA3458B5C}"/>
              </a:ext>
            </a:extLst>
          </p:cNvPr>
          <p:cNvSpPr/>
          <p:nvPr/>
        </p:nvSpPr>
        <p:spPr>
          <a:xfrm rot="5400000">
            <a:off x="13321851" y="3706563"/>
            <a:ext cx="217487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id="{C8030917-38DA-4AD3-B6DF-8E8B5F609747}"/>
              </a:ext>
            </a:extLst>
          </p:cNvPr>
          <p:cNvSpPr/>
          <p:nvPr/>
        </p:nvSpPr>
        <p:spPr>
          <a:xfrm rot="5400000">
            <a:off x="13322645" y="3192243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Down Arrow 18">
            <a:extLst>
              <a:ext uri="{FF2B5EF4-FFF2-40B4-BE49-F238E27FC236}">
                <a16:creationId xmlns:a16="http://schemas.microsoft.com/office/drawing/2014/main" id="{0AE7EE89-A34B-4E95-8116-CD20ABBE0794}"/>
              </a:ext>
            </a:extLst>
          </p:cNvPr>
          <p:cNvSpPr/>
          <p:nvPr/>
        </p:nvSpPr>
        <p:spPr>
          <a:xfrm rot="5400000">
            <a:off x="13322645" y="4234630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BE9F9152-ABDC-4D4D-827D-682A7D30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0105" y="3380789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svar fra 100%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207FD48-08ED-41EE-B67B-351E7359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399" y="4400172"/>
            <a:ext cx="203695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svar fra 100%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73A986-7E11-4D70-8AE5-0D18AA9A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5155" y="4945300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Virkelig flot deltagelse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70A0F1A2-2E1B-41FA-B0F3-5345507C9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8983" y="3876388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Meget fin svarprocent</a:t>
            </a:r>
          </a:p>
        </p:txBody>
      </p:sp>
    </p:spTree>
    <p:extLst>
      <p:ext uri="{BB962C8B-B14F-4D97-AF65-F5344CB8AC3E}">
        <p14:creationId xmlns:p14="http://schemas.microsoft.com/office/powerpoint/2010/main" val="267471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23555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Svarstatistik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3556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A7111-B506-4555-9051-86A39B371DAF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8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91" y="887413"/>
            <a:ext cx="2082159" cy="20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7F146-2476-4278-88FA-8B58E1F2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25" y="2988029"/>
            <a:ext cx="6924675" cy="2657475"/>
          </a:xfrm>
          <a:prstGeom prst="rect">
            <a:avLst/>
          </a:prstGeom>
        </p:spPr>
      </p:pic>
      <p:sp>
        <p:nvSpPr>
          <p:cNvPr id="11" name="Down Arrow 1">
            <a:extLst>
              <a:ext uri="{FF2B5EF4-FFF2-40B4-BE49-F238E27FC236}">
                <a16:creationId xmlns:a16="http://schemas.microsoft.com/office/drawing/2014/main" id="{1EBAA628-CA8B-4739-A46B-2FBF66151937}"/>
              </a:ext>
            </a:extLst>
          </p:cNvPr>
          <p:cNvSpPr/>
          <p:nvPr/>
        </p:nvSpPr>
        <p:spPr>
          <a:xfrm rot="5400000">
            <a:off x="7694202" y="2718329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9F9042E-B2B2-413B-9B00-3123708C9CC8}"/>
              </a:ext>
            </a:extLst>
          </p:cNvPr>
          <p:cNvSpPr/>
          <p:nvPr/>
        </p:nvSpPr>
        <p:spPr>
          <a:xfrm rot="5400000">
            <a:off x="7693408" y="3752600"/>
            <a:ext cx="217487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id="{F60DB1B8-644B-4995-A339-2A4A00AF62B3}"/>
              </a:ext>
            </a:extLst>
          </p:cNvPr>
          <p:cNvSpPr/>
          <p:nvPr/>
        </p:nvSpPr>
        <p:spPr>
          <a:xfrm rot="5400000">
            <a:off x="7694202" y="3238280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Down Arrow 18">
            <a:extLst>
              <a:ext uri="{FF2B5EF4-FFF2-40B4-BE49-F238E27FC236}">
                <a16:creationId xmlns:a16="http://schemas.microsoft.com/office/drawing/2014/main" id="{BE693362-F28A-428A-A6AF-3B4F17E13797}"/>
              </a:ext>
            </a:extLst>
          </p:cNvPr>
          <p:cNvSpPr/>
          <p:nvPr/>
        </p:nvSpPr>
        <p:spPr>
          <a:xfrm rot="5400000">
            <a:off x="7694202" y="4280667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A94D19BE-E4E8-4F2A-B47A-E01E2BDB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62" y="3426826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svar fra 100%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5947481-A487-44F8-A5D0-7DFC8462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956" y="4446209"/>
            <a:ext cx="203695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svar fra 100%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3DDB8D3-2360-4295-BF7A-8946AD151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712" y="4991337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Virkelig flot deltagelse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5290A45-640F-4F0D-98C6-8297B052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540" y="3922425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Meget fin svarprocent</a:t>
            </a:r>
          </a:p>
        </p:txBody>
      </p:sp>
      <p:sp>
        <p:nvSpPr>
          <p:cNvPr id="19" name="Donut 26">
            <a:extLst>
              <a:ext uri="{FF2B5EF4-FFF2-40B4-BE49-F238E27FC236}">
                <a16:creationId xmlns:a16="http://schemas.microsoft.com/office/drawing/2014/main" id="{04FF2C26-7D36-422C-955E-C9D3B7220530}"/>
              </a:ext>
            </a:extLst>
          </p:cNvPr>
          <p:cNvSpPr/>
          <p:nvPr/>
        </p:nvSpPr>
        <p:spPr bwMode="auto">
          <a:xfrm>
            <a:off x="8060923" y="729282"/>
            <a:ext cx="3127671" cy="2653681"/>
          </a:xfrm>
          <a:prstGeom prst="donut">
            <a:avLst>
              <a:gd name="adj" fmla="val 9124"/>
            </a:avLst>
          </a:prstGeom>
          <a:solidFill>
            <a:srgbClr val="93C9FF"/>
          </a:solidFill>
          <a:ln w="25400" cap="flat" cmpd="sng" algn="ctr">
            <a:solidFill>
              <a:srgbClr val="0041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93C9FF"/>
            </a:extrusionClr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80%</a:t>
            </a:r>
          </a:p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(3.738 / 4.646)</a:t>
            </a:r>
          </a:p>
        </p:txBody>
      </p:sp>
    </p:spTree>
    <p:extLst>
      <p:ext uri="{BB962C8B-B14F-4D97-AF65-F5344CB8AC3E}">
        <p14:creationId xmlns:p14="http://schemas.microsoft.com/office/powerpoint/2010/main" val="335169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23555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Svarstatistik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3556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A7111-B506-4555-9051-86A39B371DAF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8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20" y="857057"/>
            <a:ext cx="2082159" cy="20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7F146-2476-4278-88FA-8B58E1F2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05" y="7620989"/>
            <a:ext cx="6924675" cy="2657475"/>
          </a:xfrm>
          <a:prstGeom prst="rect">
            <a:avLst/>
          </a:prstGeom>
        </p:spPr>
      </p:pic>
      <p:sp>
        <p:nvSpPr>
          <p:cNvPr id="11" name="Down Arrow 1">
            <a:extLst>
              <a:ext uri="{FF2B5EF4-FFF2-40B4-BE49-F238E27FC236}">
                <a16:creationId xmlns:a16="http://schemas.microsoft.com/office/drawing/2014/main" id="{1EBAA628-CA8B-4739-A46B-2FBF66151937}"/>
              </a:ext>
            </a:extLst>
          </p:cNvPr>
          <p:cNvSpPr/>
          <p:nvPr/>
        </p:nvSpPr>
        <p:spPr>
          <a:xfrm rot="5400000">
            <a:off x="7724682" y="7351289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9F9042E-B2B2-413B-9B00-3123708C9CC8}"/>
              </a:ext>
            </a:extLst>
          </p:cNvPr>
          <p:cNvSpPr/>
          <p:nvPr/>
        </p:nvSpPr>
        <p:spPr>
          <a:xfrm rot="5400000">
            <a:off x="7723888" y="8385560"/>
            <a:ext cx="217487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id="{F60DB1B8-644B-4995-A339-2A4A00AF62B3}"/>
              </a:ext>
            </a:extLst>
          </p:cNvPr>
          <p:cNvSpPr/>
          <p:nvPr/>
        </p:nvSpPr>
        <p:spPr>
          <a:xfrm rot="5400000">
            <a:off x="7724682" y="7871240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Down Arrow 18">
            <a:extLst>
              <a:ext uri="{FF2B5EF4-FFF2-40B4-BE49-F238E27FC236}">
                <a16:creationId xmlns:a16="http://schemas.microsoft.com/office/drawing/2014/main" id="{BE693362-F28A-428A-A6AF-3B4F17E13797}"/>
              </a:ext>
            </a:extLst>
          </p:cNvPr>
          <p:cNvSpPr/>
          <p:nvPr/>
        </p:nvSpPr>
        <p:spPr>
          <a:xfrm rot="5400000">
            <a:off x="7724682" y="8913627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A94D19BE-E4E8-4F2A-B47A-E01E2BDB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142" y="8059786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svar fra 100%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5947481-A487-44F8-A5D0-7DFC8462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436" y="9079169"/>
            <a:ext cx="203695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svar fra 100%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3DDB8D3-2360-4295-BF7A-8946AD151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192" y="9624297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Virkelig flot deltagelse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5290A45-640F-4F0D-98C6-8297B052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020" y="8555385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Meget fin svarprocent</a:t>
            </a:r>
          </a:p>
        </p:txBody>
      </p:sp>
      <p:sp>
        <p:nvSpPr>
          <p:cNvPr id="19" name="Donut 26">
            <a:extLst>
              <a:ext uri="{FF2B5EF4-FFF2-40B4-BE49-F238E27FC236}">
                <a16:creationId xmlns:a16="http://schemas.microsoft.com/office/drawing/2014/main" id="{04FF2C26-7D36-422C-955E-C9D3B7220530}"/>
              </a:ext>
            </a:extLst>
          </p:cNvPr>
          <p:cNvSpPr/>
          <p:nvPr/>
        </p:nvSpPr>
        <p:spPr bwMode="auto">
          <a:xfrm>
            <a:off x="949908" y="2985685"/>
            <a:ext cx="4341183" cy="3585265"/>
          </a:xfrm>
          <a:prstGeom prst="donut">
            <a:avLst>
              <a:gd name="adj" fmla="val 9124"/>
            </a:avLst>
          </a:prstGeom>
          <a:solidFill>
            <a:srgbClr val="93C9FF"/>
          </a:solidFill>
          <a:ln w="25400" cap="flat" cmpd="sng" algn="ctr">
            <a:solidFill>
              <a:srgbClr val="0041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93C9FF"/>
            </a:extrusionClr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5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80%</a:t>
            </a:r>
          </a:p>
        </p:txBody>
      </p:sp>
      <p:sp>
        <p:nvSpPr>
          <p:cNvPr id="20" name="Donut 26">
            <a:extLst>
              <a:ext uri="{FF2B5EF4-FFF2-40B4-BE49-F238E27FC236}">
                <a16:creationId xmlns:a16="http://schemas.microsoft.com/office/drawing/2014/main" id="{D6B1A74E-8D73-43B8-BA1D-4CF5445CCB57}"/>
              </a:ext>
            </a:extLst>
          </p:cNvPr>
          <p:cNvSpPr/>
          <p:nvPr/>
        </p:nvSpPr>
        <p:spPr bwMode="auto">
          <a:xfrm>
            <a:off x="6900911" y="3003334"/>
            <a:ext cx="4341183" cy="3585265"/>
          </a:xfrm>
          <a:prstGeom prst="donut">
            <a:avLst>
              <a:gd name="adj" fmla="val 9124"/>
            </a:avLst>
          </a:prstGeom>
          <a:solidFill>
            <a:srgbClr val="93C9FF"/>
          </a:solidFill>
          <a:ln w="25400" cap="flat" cmpd="sng" algn="ctr">
            <a:solidFill>
              <a:srgbClr val="0041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93C9FF"/>
            </a:extrusionClr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500" b="0" i="0" u="none" strike="noStrike" kern="1200" cap="none" spc="0" normalizeH="0" baseline="0" noProof="0" dirty="0">
                <a:ln>
                  <a:noFill/>
                </a:ln>
                <a:solidFill>
                  <a:srgbClr val="00AA4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79%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8B26254-979A-49C5-9C63-9DB77EF0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88" y="2272985"/>
            <a:ext cx="15773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2019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39537544-50BE-415E-8897-0CF9CDCF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955" y="2272985"/>
            <a:ext cx="15773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16125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23555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Svarstatistik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3556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A7111-B506-4555-9051-86A39B371DAF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8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20" y="857057"/>
            <a:ext cx="2082159" cy="20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7F146-2476-4278-88FA-8B58E1F2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05" y="7620989"/>
            <a:ext cx="6924675" cy="2657475"/>
          </a:xfrm>
          <a:prstGeom prst="rect">
            <a:avLst/>
          </a:prstGeom>
        </p:spPr>
      </p:pic>
      <p:sp>
        <p:nvSpPr>
          <p:cNvPr id="11" name="Down Arrow 1">
            <a:extLst>
              <a:ext uri="{FF2B5EF4-FFF2-40B4-BE49-F238E27FC236}">
                <a16:creationId xmlns:a16="http://schemas.microsoft.com/office/drawing/2014/main" id="{1EBAA628-CA8B-4739-A46B-2FBF66151937}"/>
              </a:ext>
            </a:extLst>
          </p:cNvPr>
          <p:cNvSpPr/>
          <p:nvPr/>
        </p:nvSpPr>
        <p:spPr>
          <a:xfrm rot="5400000">
            <a:off x="7724682" y="7351289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9F9042E-B2B2-413B-9B00-3123708C9CC8}"/>
              </a:ext>
            </a:extLst>
          </p:cNvPr>
          <p:cNvSpPr/>
          <p:nvPr/>
        </p:nvSpPr>
        <p:spPr>
          <a:xfrm rot="5400000">
            <a:off x="7723888" y="8385560"/>
            <a:ext cx="217487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id="{F60DB1B8-644B-4995-A339-2A4A00AF62B3}"/>
              </a:ext>
            </a:extLst>
          </p:cNvPr>
          <p:cNvSpPr/>
          <p:nvPr/>
        </p:nvSpPr>
        <p:spPr>
          <a:xfrm rot="5400000">
            <a:off x="7724682" y="7871240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Down Arrow 18">
            <a:extLst>
              <a:ext uri="{FF2B5EF4-FFF2-40B4-BE49-F238E27FC236}">
                <a16:creationId xmlns:a16="http://schemas.microsoft.com/office/drawing/2014/main" id="{BE693362-F28A-428A-A6AF-3B4F17E13797}"/>
              </a:ext>
            </a:extLst>
          </p:cNvPr>
          <p:cNvSpPr/>
          <p:nvPr/>
        </p:nvSpPr>
        <p:spPr>
          <a:xfrm rot="5400000">
            <a:off x="7724682" y="8913627"/>
            <a:ext cx="215900" cy="17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A94D19BE-E4E8-4F2A-B47A-E01E2BDB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142" y="8059786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svar fra 100%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5947481-A487-44F8-A5D0-7DFC8462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436" y="9079169"/>
            <a:ext cx="203695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svar fra 100%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3DDB8D3-2360-4295-BF7A-8946AD151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192" y="9624297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Virkelig flot deltagelse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5290A45-640F-4F0D-98C6-8297B052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020" y="8555385"/>
            <a:ext cx="203695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Meget fin svarprocent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0461874D-C9FF-410F-A4A8-57BE5B18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88" y="2272985"/>
            <a:ext cx="15773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2019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DD09900D-4154-48D0-BAA4-6720C912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955" y="2272985"/>
            <a:ext cx="15773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F452860-9540-499E-886B-09CB7B5FE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5517"/>
            <a:ext cx="6225011" cy="2388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16C0F-BD39-4F70-AC50-DEAAF1626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005" y="2980871"/>
            <a:ext cx="5566821" cy="28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8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itle"/>
          <p:cNvSpPr>
            <a:spLocks noChangeArrowheads="1"/>
          </p:cNvSpPr>
          <p:nvPr/>
        </p:nvSpPr>
        <p:spPr bwMode="auto">
          <a:xfrm>
            <a:off x="994836" y="1222388"/>
            <a:ext cx="1086273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 pitchFamily="34" charset="0"/>
              </a:rPr>
              <a:t>III. Overordnede resultater – Aabenraa Kommune</a:t>
            </a:r>
          </a:p>
        </p:txBody>
      </p:sp>
    </p:spTree>
    <p:extLst>
      <p:ext uri="{BB962C8B-B14F-4D97-AF65-F5344CB8AC3E}">
        <p14:creationId xmlns:p14="http://schemas.microsoft.com/office/powerpoint/2010/main" val="7313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9778">
            <a:off x="9007103" y="4164470"/>
            <a:ext cx="2588684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Dagens program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40406" y="1919856"/>
            <a:ext cx="9361040" cy="4525962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13.00-13.15:  Velkomst og baggrund</a:t>
            </a:r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13.15-14.15:  Præsentation </a:t>
            </a:r>
            <a:r>
              <a:rPr lang="da-DK" sz="2400" dirty="0">
                <a:solidFill>
                  <a:srgbClr val="000000"/>
                </a:solidFill>
              </a:rPr>
              <a:t>af hovedresultater v. </a:t>
            </a:r>
            <a:r>
              <a:rPr lang="da-DK" sz="2400" dirty="0" smtClean="0">
                <a:solidFill>
                  <a:srgbClr val="000000"/>
                </a:solidFill>
              </a:rPr>
              <a:t>Enalyzer</a:t>
            </a:r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14.15-14.30:  Pause – kaffe og kage</a:t>
            </a: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</a:rPr>
              <a:t>14.30-15.15:  Workshop: </a:t>
            </a:r>
            <a:endParaRPr lang="da-DK" sz="1200" dirty="0">
              <a:solidFill>
                <a:srgbClr val="000000"/>
              </a:solidFill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da-DK" sz="1800" dirty="0" smtClean="0">
                <a:solidFill>
                  <a:srgbClr val="000000"/>
                </a:solidFill>
              </a:rPr>
              <a:t> Forbered din LUS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da-DK" sz="1800" dirty="0" smtClean="0">
                <a:solidFill>
                  <a:srgbClr val="000000"/>
                </a:solidFill>
              </a:rPr>
              <a:t> Tilbagemelding til medarbejdere</a:t>
            </a:r>
          </a:p>
          <a:p>
            <a:pPr marL="0" indent="0">
              <a:buNone/>
            </a:pPr>
            <a:endParaRPr lang="da-DK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413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29699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Gennemsnitlig score på samtlige spørgsmål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Den samlede score</a:t>
            </a:r>
            <a:endParaRPr kumimoji="0" lang="en-US" altLang="da-DK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29700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23C5F-5818-4C97-9638-A6940144E6F7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29702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E6FA8-71CA-423D-884C-0627BA18C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00" y="981817"/>
            <a:ext cx="5751158" cy="587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30723" name="recPageTitle"/>
          <p:cNvSpPr>
            <a:spLocks noChangeArrowheads="1"/>
          </p:cNvSpPr>
          <p:nvPr/>
        </p:nvSpPr>
        <p:spPr bwMode="auto">
          <a:xfrm>
            <a:off x="1583275" y="115888"/>
            <a:ext cx="10369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Gennemsnitlig score på samtlige spørgsmål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Fordelt på respondentgrupper</a:t>
            </a:r>
            <a:endParaRPr kumimoji="0" lang="en-US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30724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102743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D2D69-0EE2-4011-9A36-16ACB3AEB0DE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26" name="recLegend" descr="Top-Graduering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BB368-91E7-4479-B25D-BCB2EF98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73" y="999651"/>
            <a:ext cx="5483348" cy="58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31747" name="recPageTitle"/>
          <p:cNvSpPr>
            <a:spLocks noChangeArrowheads="1"/>
          </p:cNvSpPr>
          <p:nvPr/>
        </p:nvSpPr>
        <p:spPr bwMode="auto">
          <a:xfrm>
            <a:off x="1583267" y="115888"/>
            <a:ext cx="584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Temaoversigt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Tallene viser de totale værdier for hvert tema</a:t>
            </a:r>
          </a:p>
        </p:txBody>
      </p:sp>
      <p:sp>
        <p:nvSpPr>
          <p:cNvPr id="31748" name="recSubtitle" hidden="1"/>
          <p:cNvSpPr txBox="1">
            <a:spLocks noChangeArrowheads="1"/>
          </p:cNvSpPr>
          <p:nvPr/>
        </p:nvSpPr>
        <p:spPr bwMode="auto">
          <a:xfrm>
            <a:off x="1583267" y="476250"/>
            <a:ext cx="5842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Sekundær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FF461-64F3-41CC-8E8E-66D8C20F9B85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31750" name="recLegend" descr="Top-Gradu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ACB9D-1D55-4592-BC1D-A3BF1F606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266" y="-2970"/>
            <a:ext cx="1776411" cy="963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5D0D1-2875-44FB-83C3-F5D9FE2E2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939"/>
            <a:ext cx="12192000" cy="5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32771" name="recPageTitle"/>
          <p:cNvSpPr>
            <a:spLocks noChangeArrowheads="1"/>
          </p:cNvSpPr>
          <p:nvPr/>
        </p:nvSpPr>
        <p:spPr bwMode="auto">
          <a:xfrm>
            <a:off x="1583267" y="115888"/>
            <a:ext cx="584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Top 5 og bund 5</a:t>
            </a:r>
            <a:endParaRPr kumimoji="0" lang="en-US" alt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32772" name="recSubtitle"/>
          <p:cNvSpPr txBox="1">
            <a:spLocks noChangeArrowheads="1"/>
          </p:cNvSpPr>
          <p:nvPr/>
        </p:nvSpPr>
        <p:spPr bwMode="auto">
          <a:xfrm>
            <a:off x="1583267" y="476250"/>
            <a:ext cx="5842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De 5 spørgsmål, som </a:t>
            </a:r>
            <a:r>
              <a:rPr kumimoji="0" lang="da-DK" altLang="da-DK" sz="1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medarbejderne</a:t>
            </a: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pitchFamily="34" charset="0"/>
              </a:rPr>
              <a:t> har vurderet højest og lavest</a:t>
            </a:r>
            <a:endParaRPr kumimoji="0" lang="en-US" altLang="da-DK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7" y="0"/>
            <a:ext cx="148801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76509-A60A-4CAD-8E8D-5A2FF88D6220}" type="slidenum">
              <a:rPr kumimoji="0" lang="da-DK" altLang="da-DK" sz="2800" b="1" i="0" u="none" strike="noStrike" kern="1200" cap="none" spc="0" normalizeH="0" baseline="0" noProof="0" smtClean="0">
                <a:ln>
                  <a:noFill/>
                </a:ln>
                <a:solidFill>
                  <a:srgbClr val="90AAB7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altLang="da-DK" sz="2800" b="1" i="0" u="none" strike="noStrike" kern="1200" cap="none" spc="0" normalizeH="0" baseline="0" noProof="0">
              <a:ln>
                <a:noFill/>
              </a:ln>
              <a:solidFill>
                <a:srgbClr val="90AAB7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pic>
        <p:nvPicPr>
          <p:cNvPr id="32774" name="recLegend" descr="Top-Gradu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>
            <a:fillRect/>
          </a:stretch>
        </p:blipFill>
        <p:spPr bwMode="auto">
          <a:xfrm>
            <a:off x="7628468" y="0"/>
            <a:ext cx="456353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39E23E-6902-43C6-B549-38644A3B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266" y="-2970"/>
            <a:ext cx="1776411" cy="963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C729C-0CA8-409D-AFE2-398C53F05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3156"/>
            <a:ext cx="12192000" cy="2023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AA3D2-03F8-4B69-8C86-AB947E689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66" y="1384661"/>
            <a:ext cx="1732310" cy="742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791160-2567-43BE-9B2E-FFCF9EE77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812" y="1582076"/>
            <a:ext cx="1817646" cy="546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ED536-D5D0-427D-BBA9-074944063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615" y="1138973"/>
            <a:ext cx="1843246" cy="1049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78F804-FEAF-4E1E-8F02-57AE1A1DE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156" y="1522527"/>
            <a:ext cx="1945649" cy="665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84AEA3-6FCF-4FF4-91FE-130AF901FD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8202" y="1484427"/>
            <a:ext cx="1962716" cy="699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9EEF7D-32C4-4076-AD7C-B4FB7F7521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41673"/>
            <a:ext cx="12192000" cy="22490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06934B-E299-4713-92FF-6A41463816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246" y="4403277"/>
            <a:ext cx="1851780" cy="8789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E14457-D995-474F-AFA7-545720DC2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6576" y="4860477"/>
            <a:ext cx="1638441" cy="4693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84C34D-20C1-440C-B9E2-DA591F9B8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3517" y="4893814"/>
            <a:ext cx="1817646" cy="460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5976E9-DEBC-429D-9991-62C15FDD7D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430" y="4365177"/>
            <a:ext cx="1672575" cy="9472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15063D-E31B-4A6C-AFAD-5491D6D593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7361" y="4155627"/>
            <a:ext cx="1527505" cy="113496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07845-69BF-4574-AFF3-BECFE82A664E}"/>
              </a:ext>
            </a:extLst>
          </p:cNvPr>
          <p:cNvCxnSpPr>
            <a:cxnSpLocks/>
          </p:cNvCxnSpPr>
          <p:nvPr/>
        </p:nvCxnSpPr>
        <p:spPr>
          <a:xfrm>
            <a:off x="0" y="3932808"/>
            <a:ext cx="1219199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1">
            <a:extLst>
              <a:ext uri="{FF2B5EF4-FFF2-40B4-BE49-F238E27FC236}">
                <a16:creationId xmlns:a16="http://schemas.microsoft.com/office/drawing/2014/main" id="{47A4AD73-F4DE-4314-A591-FCACECC24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60" y="3300298"/>
            <a:ext cx="1577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 5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47627083-4AD4-47EA-AC6B-AD97B3AC9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59" y="3870579"/>
            <a:ext cx="1914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Bund 5</a:t>
            </a:r>
          </a:p>
        </p:txBody>
      </p:sp>
    </p:spTree>
    <p:extLst>
      <p:ext uri="{BB962C8B-B14F-4D97-AF65-F5344CB8AC3E}">
        <p14:creationId xmlns:p14="http://schemas.microsoft.com/office/powerpoint/2010/main" val="35508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itle"/>
          <p:cNvSpPr>
            <a:spLocks noChangeArrowheads="1"/>
          </p:cNvSpPr>
          <p:nvPr/>
        </p:nvSpPr>
        <p:spPr bwMode="auto">
          <a:xfrm>
            <a:off x="994836" y="1222380"/>
            <a:ext cx="10862733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 pitchFamily="34" charset="0"/>
              </a:rPr>
              <a:t>IV. Sådan læses og forstås en lederrapport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000" b="0" i="0" u="none" strike="noStrike" kern="1200" cap="none" spc="0" normalizeH="0" baseline="0" noProof="0">
              <a:ln>
                <a:noFill/>
              </a:ln>
              <a:solidFill>
                <a:srgbClr val="93B1BB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EF076-C9C5-4CCA-BC15-64671BBB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" y="0"/>
            <a:ext cx="4511005" cy="6858000"/>
          </a:xfrm>
          <a:prstGeom prst="rect">
            <a:avLst/>
          </a:prstGeom>
        </p:spPr>
      </p:pic>
      <p:sp>
        <p:nvSpPr>
          <p:cNvPr id="35843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35844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4308475" y="-983188"/>
            <a:ext cx="215900" cy="470534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6" name="TextBox 2"/>
          <p:cNvSpPr txBox="1">
            <a:spLocks noChangeArrowheads="1"/>
          </p:cNvSpPr>
          <p:nvPr/>
        </p:nvSpPr>
        <p:spPr bwMode="auto">
          <a:xfrm>
            <a:off x="7056967" y="1187450"/>
            <a:ext cx="45110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Navnet på lederen som er fokuspersonen for rapporten</a:t>
            </a:r>
          </a:p>
        </p:txBody>
      </p:sp>
      <p:sp>
        <p:nvSpPr>
          <p:cNvPr id="12" name="Down Arrow 11"/>
          <p:cNvSpPr/>
          <p:nvPr/>
        </p:nvSpPr>
        <p:spPr>
          <a:xfrm rot="5400000">
            <a:off x="4559739" y="3117241"/>
            <a:ext cx="286289" cy="41324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8" name="TextBox 2"/>
          <p:cNvSpPr txBox="1">
            <a:spLocks noChangeArrowheads="1"/>
          </p:cNvSpPr>
          <p:nvPr/>
        </p:nvSpPr>
        <p:spPr bwMode="auto">
          <a:xfrm>
            <a:off x="6897456" y="4286249"/>
            <a:ext cx="403436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Antal inviterede, gennemførte og svarprocenten for hver relation.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 der færre end 5 medarbejdere som har gennemført undersøgelsen, vises resultatet for medarbejderne ikke i rapporten.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 der ingen svar fra leders leder og/eller leders kolleger, vil der være tommer søjler i rapporten.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(Eksempel er fra hele kommunen) </a:t>
            </a:r>
          </a:p>
        </p:txBody>
      </p:sp>
      <p:sp>
        <p:nvSpPr>
          <p:cNvPr id="35849" name="TextBox 2"/>
          <p:cNvSpPr txBox="1">
            <a:spLocks noChangeArrowheads="1"/>
          </p:cNvSpPr>
          <p:nvPr/>
        </p:nvSpPr>
        <p:spPr bwMode="auto">
          <a:xfrm>
            <a:off x="7056967" y="109538"/>
            <a:ext cx="393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1</a:t>
            </a:r>
            <a:endParaRPr kumimoji="0" lang="da-DK" altLang="da-DK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40964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7056967" y="568358"/>
            <a:ext cx="4923367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Viser medarbejdernes svarfordeling.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Rigtig god information. Ny vinkel end blot at kigge på gennemsnittet.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Her kan du se om du har særlige udfordringer på nogle områder, hvor nogle medarbejdere svarer lavere end andre.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Brug alle informationer konstruktivt. Dit mål er at forbedre dit lederskab, samarbejdet og hvordan din enhed fungerer.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Respekter at dine medarbejdere har svaret ærligt og anonymt.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Vær åben og ærlig; hvordan kan jeg blive bedre på de områder hvor det halter?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 har aldrig nogensinde givet et godt udfald at starte en heksejagt!</a:t>
            </a:r>
          </a:p>
        </p:txBody>
      </p:sp>
      <p:pic>
        <p:nvPicPr>
          <p:cNvPr id="409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71" y="5677449"/>
            <a:ext cx="1497843" cy="111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5588C889-77EA-45E2-8017-BD6871F4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967" y="109538"/>
            <a:ext cx="393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11</a:t>
            </a:r>
            <a:endParaRPr kumimoji="0" lang="da-DK" altLang="da-DK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E3C16-42CA-4774-A080-F0460436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8" y="0"/>
            <a:ext cx="5606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41988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989" name="TextBox 2"/>
          <p:cNvSpPr txBox="1">
            <a:spLocks noChangeArrowheads="1"/>
          </p:cNvSpPr>
          <p:nvPr/>
        </p:nvSpPr>
        <p:spPr bwMode="auto">
          <a:xfrm>
            <a:off x="7056967" y="109538"/>
            <a:ext cx="393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12</a:t>
            </a:r>
            <a:endParaRPr kumimoji="0" lang="da-DK" altLang="da-DK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7205137" y="603252"/>
            <a:ext cx="49233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Guide til det videre forløb.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På denne side står skrevet hjælp til det videre forløb og hvordan rapporten kan bruges til processen fremover, samt hvilke overvejelser og tiltag I kan sætte i gang.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3C30F-D363-40E5-BEBA-CC4752AA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9" y="0"/>
            <a:ext cx="5502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E72C0-442B-4C9B-9C10-B8D38CDA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" y="109538"/>
            <a:ext cx="7703032" cy="4701604"/>
          </a:xfrm>
          <a:prstGeom prst="rect">
            <a:avLst/>
          </a:prstGeom>
        </p:spPr>
      </p:pic>
      <p:sp>
        <p:nvSpPr>
          <p:cNvPr id="43011" name="txtInfoBox" hidden="1"/>
          <p:cNvSpPr txBox="1">
            <a:spLocks noChangeArrowheads="1"/>
          </p:cNvSpPr>
          <p:nvPr/>
        </p:nvSpPr>
        <p:spPr bwMode="auto">
          <a:xfrm>
            <a:off x="1102784" y="1052513"/>
            <a:ext cx="9982200" cy="76200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&lt;Some title information&gt;</a:t>
            </a:r>
          </a:p>
        </p:txBody>
      </p:sp>
      <p:sp>
        <p:nvSpPr>
          <p:cNvPr id="43012" name="recLegend2" hidden="1"/>
          <p:cNvSpPr>
            <a:spLocks noChangeArrowheads="1"/>
          </p:cNvSpPr>
          <p:nvPr/>
        </p:nvSpPr>
        <p:spPr bwMode="auto">
          <a:xfrm>
            <a:off x="7628468" y="2"/>
            <a:ext cx="4563533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013" name="TextBox 2"/>
          <p:cNvSpPr txBox="1">
            <a:spLocks noChangeArrowheads="1"/>
          </p:cNvSpPr>
          <p:nvPr/>
        </p:nvSpPr>
        <p:spPr bwMode="auto">
          <a:xfrm>
            <a:off x="7785717" y="109538"/>
            <a:ext cx="393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13</a:t>
            </a:r>
            <a:endParaRPr kumimoji="0" lang="da-DK" altLang="da-DK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015" name="TextBox 2"/>
          <p:cNvSpPr txBox="1">
            <a:spLocks noChangeArrowheads="1"/>
          </p:cNvSpPr>
          <p:nvPr/>
        </p:nvSpPr>
        <p:spPr bwMode="auto">
          <a:xfrm>
            <a:off x="7785717" y="825623"/>
            <a:ext cx="42348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 har været muligt at afgive en kommentar sidst i spørgeskemaet.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Når der er en kommentar, står der fra hvilken relation den kommer fra.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Hvis der er færre end 5 gennemførte medarbejder-svar, vises deres åbne kommentarer ikke.</a:t>
            </a:r>
          </a:p>
        </p:txBody>
      </p:sp>
    </p:spTree>
    <p:extLst>
      <p:ext uri="{BB962C8B-B14F-4D97-AF65-F5344CB8AC3E}">
        <p14:creationId xmlns:p14="http://schemas.microsoft.com/office/powerpoint/2010/main" val="18485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74" name="Picture 2" descr="CoffeeBreakCul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5148" b="-5310"/>
          <a:stretch/>
        </p:blipFill>
        <p:spPr bwMode="auto">
          <a:xfrm>
            <a:off x="2279576" y="1797020"/>
            <a:ext cx="7813483" cy="45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lledresultat for udvik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365104"/>
            <a:ext cx="3928417" cy="19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127448" y="1916832"/>
            <a:ext cx="10081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Et </a:t>
            </a:r>
            <a:r>
              <a:rPr lang="da-DK" sz="2400" dirty="0">
                <a:solidFill>
                  <a:srgbClr val="000000"/>
                </a:solidFill>
                <a:latin typeface="+mn-lt"/>
              </a:rPr>
              <a:t>lærings- og </a:t>
            </a: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udviklingsperspektiv</a:t>
            </a: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+mn-lt"/>
              </a:rPr>
              <a:t>Evalueringen giver dig som leder mulighed for refleksion over egne styrker og </a:t>
            </a: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udviklingsområder</a:t>
            </a: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latin typeface="+mn-lt"/>
              </a:rPr>
              <a:t>Evalueringen indgår som </a:t>
            </a:r>
            <a:r>
              <a:rPr lang="da-DK" sz="2400" dirty="0" smtClean="0">
                <a:solidFill>
                  <a:srgbClr val="000000"/>
                </a:solidFill>
                <a:latin typeface="+mn-lt"/>
              </a:rPr>
              <a:t>et hovedelement i lederudviklingssamtalen (LUS)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latin typeface="+mj-lt"/>
              </a:rPr>
              <a:t>LUS holdes i</a:t>
            </a:r>
            <a:r>
              <a:rPr lang="da-DK" sz="2000" dirty="0" smtClean="0">
                <a:latin typeface="+mj-lt"/>
              </a:rPr>
              <a:t> </a:t>
            </a:r>
            <a:r>
              <a:rPr lang="da-DK" sz="2000" dirty="0">
                <a:latin typeface="+mj-lt"/>
              </a:rPr>
              <a:t>4. </a:t>
            </a:r>
            <a:r>
              <a:rPr lang="da-DK" sz="2000" dirty="0" smtClean="0">
                <a:latin typeface="+mj-lt"/>
              </a:rPr>
              <a:t>kvartal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+mj-lt"/>
              </a:rPr>
              <a:t>Leders </a:t>
            </a:r>
            <a:r>
              <a:rPr lang="da-DK" sz="2000" dirty="0">
                <a:latin typeface="+mj-lt"/>
              </a:rPr>
              <a:t>leder er ansvarlig for at </a:t>
            </a:r>
            <a:r>
              <a:rPr lang="da-DK" sz="2000" dirty="0" smtClean="0">
                <a:latin typeface="+mj-lt"/>
              </a:rPr>
              <a:t>indkalde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+mj-lt"/>
              </a:rPr>
              <a:t>Samtalen er lederens </a:t>
            </a:r>
            <a:endParaRPr lang="da-DK" sz="2000" dirty="0">
              <a:latin typeface="+mj-lt"/>
            </a:endParaRPr>
          </a:p>
          <a:p>
            <a:endParaRPr lang="da-DK" dirty="0">
              <a:solidFill>
                <a:srgbClr val="000000"/>
              </a:solidFill>
            </a:endParaRPr>
          </a:p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91345" y="628650"/>
            <a:ext cx="101531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9pPr>
          </a:lstStyle>
          <a:p>
            <a:r>
              <a:rPr lang="da-DK" b="1" kern="0" dirty="0" smtClean="0"/>
              <a:t>Formål med lederevalueringen</a:t>
            </a:r>
            <a:endParaRPr lang="da-DK" b="1" kern="0" dirty="0"/>
          </a:p>
        </p:txBody>
      </p:sp>
    </p:spTree>
    <p:extLst>
      <p:ext uri="{BB962C8B-B14F-4D97-AF65-F5344CB8AC3E}">
        <p14:creationId xmlns:p14="http://schemas.microsoft.com/office/powerpoint/2010/main" val="297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Lederevaluering -</a:t>
            </a:r>
            <a:br>
              <a:rPr lang="da-DK" b="1" dirty="0" smtClean="0"/>
            </a:br>
            <a:r>
              <a:rPr lang="da-DK" b="1" dirty="0" smtClean="0"/>
              <a:t>et vigtigt afsæt til din LUS</a:t>
            </a:r>
            <a:endParaRPr lang="da-DK" sz="1800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1472333" y="6237289"/>
            <a:ext cx="719667" cy="287337"/>
          </a:xfrm>
        </p:spPr>
        <p:txBody>
          <a:bodyPr/>
          <a:lstStyle/>
          <a:p>
            <a:pPr>
              <a:defRPr/>
            </a:pPr>
            <a:fld id="{BC8A27B9-E435-4484-AE9D-34BBAFB5505E}" type="slidenum">
              <a:rPr lang="da-DK" smtClean="0"/>
              <a:pPr>
                <a:defRPr/>
              </a:pPr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7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 tre steps før og efter lederudviklingssamtalen (LUS)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955628"/>
              </p:ext>
            </p:extLst>
          </p:nvPr>
        </p:nvGraphicFramePr>
        <p:xfrm>
          <a:off x="609600" y="1998663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1127448" y="2580842"/>
            <a:ext cx="278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Step 1 </a:t>
            </a:r>
            <a:endParaRPr lang="da-DK" sz="2800" dirty="0"/>
          </a:p>
        </p:txBody>
      </p:sp>
      <p:sp>
        <p:nvSpPr>
          <p:cNvPr id="6" name="Tekstboks 6"/>
          <p:cNvSpPr txBox="1"/>
          <p:nvPr/>
        </p:nvSpPr>
        <p:spPr>
          <a:xfrm>
            <a:off x="4935083" y="2609868"/>
            <a:ext cx="232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Step 2 </a:t>
            </a:r>
            <a:endParaRPr lang="da-DK" sz="2800" dirty="0"/>
          </a:p>
        </p:txBody>
      </p:sp>
      <p:sp>
        <p:nvSpPr>
          <p:cNvPr id="7" name="Tekstboks 7"/>
          <p:cNvSpPr txBox="1"/>
          <p:nvPr/>
        </p:nvSpPr>
        <p:spPr>
          <a:xfrm>
            <a:off x="8239130" y="2609868"/>
            <a:ext cx="232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Step 3</a:t>
            </a:r>
            <a:endParaRPr lang="da-DK" sz="2800" dirty="0"/>
          </a:p>
        </p:txBody>
      </p:sp>
      <p:sp>
        <p:nvSpPr>
          <p:cNvPr id="8" name="Tekstboks 17"/>
          <p:cNvSpPr txBox="1"/>
          <p:nvPr/>
        </p:nvSpPr>
        <p:spPr>
          <a:xfrm>
            <a:off x="6816080" y="2155874"/>
            <a:ext cx="213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LUS-samtale</a:t>
            </a:r>
            <a:endParaRPr lang="da-DK" sz="2400" b="1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7752184" y="2617539"/>
            <a:ext cx="0" cy="2899693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3882" y="337220"/>
            <a:ext cx="10972800" cy="1143000"/>
          </a:xfrm>
        </p:spPr>
        <p:txBody>
          <a:bodyPr/>
          <a:lstStyle/>
          <a:p>
            <a:r>
              <a:rPr lang="da-DK" b="1" dirty="0" smtClean="0"/>
              <a:t>         Step 1: Det første indtryk</a:t>
            </a:r>
            <a:br>
              <a:rPr lang="da-DK" b="1" dirty="0" smtClean="0"/>
            </a:br>
            <a:r>
              <a:rPr lang="da-DK" b="1" dirty="0" smtClean="0"/>
              <a:t>          af lederevalueringen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5360" y="1844824"/>
            <a:ext cx="11260832" cy="4608512"/>
          </a:xfrm>
        </p:spPr>
        <p:txBody>
          <a:bodyPr/>
          <a:lstStyle/>
          <a:p>
            <a:pPr marL="0" indent="0">
              <a:buNone/>
            </a:pPr>
            <a:r>
              <a:rPr lang="da-DK" sz="2200" dirty="0" smtClean="0"/>
              <a:t>Hvad er hovedindtrykket </a:t>
            </a:r>
            <a:r>
              <a:rPr lang="da-DK" sz="2200" dirty="0"/>
              <a:t>af de samlede besvarelser?</a:t>
            </a:r>
          </a:p>
          <a:p>
            <a:pPr marL="985838" indent="-444500"/>
            <a:r>
              <a:rPr lang="da-DK" sz="2200" dirty="0" smtClean="0"/>
              <a:t>Hvor bliver din </a:t>
            </a:r>
            <a:r>
              <a:rPr lang="da-DK" sz="2200" dirty="0"/>
              <a:t>indsats som </a:t>
            </a:r>
            <a:r>
              <a:rPr lang="da-DK" sz="2200" dirty="0" smtClean="0"/>
              <a:t>leder påskønnet</a:t>
            </a:r>
            <a:r>
              <a:rPr lang="da-DK" sz="2200" dirty="0"/>
              <a:t>?</a:t>
            </a:r>
          </a:p>
          <a:p>
            <a:pPr marL="985838" indent="-444500"/>
            <a:r>
              <a:rPr lang="da-DK" sz="2200" dirty="0" smtClean="0"/>
              <a:t>Hvor er der mulighed </a:t>
            </a:r>
            <a:r>
              <a:rPr lang="da-DK" sz="2200" dirty="0"/>
              <a:t>for forbedringer?</a:t>
            </a:r>
          </a:p>
          <a:p>
            <a:pPr marL="985838" indent="-444500"/>
            <a:r>
              <a:rPr lang="da-DK" sz="2200" dirty="0" smtClean="0"/>
              <a:t>Er </a:t>
            </a:r>
            <a:r>
              <a:rPr lang="da-DK" sz="2200" dirty="0"/>
              <a:t>der relevante forskelle på </a:t>
            </a:r>
            <a:r>
              <a:rPr lang="da-DK" sz="2200" dirty="0" smtClean="0"/>
              <a:t>dine </a:t>
            </a:r>
            <a:r>
              <a:rPr lang="da-DK" sz="2200" dirty="0"/>
              <a:t>svar </a:t>
            </a:r>
            <a:r>
              <a:rPr lang="da-DK" sz="2200" dirty="0" smtClean="0"/>
              <a:t>og</a:t>
            </a:r>
          </a:p>
          <a:p>
            <a:pPr marL="1385888" lvl="2" indent="-444500"/>
            <a:r>
              <a:rPr lang="da-DK" sz="1600" dirty="0" smtClean="0"/>
              <a:t>din leders</a:t>
            </a:r>
          </a:p>
          <a:p>
            <a:pPr marL="1385888" lvl="2" indent="-444500"/>
            <a:r>
              <a:rPr lang="da-DK" sz="1600" dirty="0"/>
              <a:t>d</a:t>
            </a:r>
            <a:r>
              <a:rPr lang="da-DK" sz="1600" dirty="0" smtClean="0"/>
              <a:t>ine lederkollegaers</a:t>
            </a:r>
          </a:p>
          <a:p>
            <a:pPr marL="1385888" lvl="2" indent="-444500"/>
            <a:r>
              <a:rPr lang="da-DK" sz="1600" dirty="0"/>
              <a:t>d</a:t>
            </a:r>
            <a:r>
              <a:rPr lang="da-DK" sz="1600" dirty="0" smtClean="0"/>
              <a:t>ine medarbejderes </a:t>
            </a:r>
          </a:p>
          <a:p>
            <a:pPr marL="1385888" lvl="2" indent="-444500"/>
            <a:r>
              <a:rPr lang="da-DK" sz="1600" dirty="0" smtClean="0"/>
              <a:t>Deltagergrupperne imellem</a:t>
            </a:r>
            <a:r>
              <a:rPr lang="da-DK" sz="1400" dirty="0" smtClean="0"/>
              <a:t>?</a:t>
            </a:r>
            <a:endParaRPr lang="da-DK" sz="1400" dirty="0"/>
          </a:p>
          <a:p>
            <a:pPr marL="985838" indent="-444500"/>
            <a:r>
              <a:rPr lang="da-DK" sz="2200" dirty="0" smtClean="0"/>
              <a:t>Er </a:t>
            </a:r>
            <a:r>
              <a:rPr lang="da-DK" sz="2200" dirty="0"/>
              <a:t>der </a:t>
            </a:r>
            <a:r>
              <a:rPr lang="da-DK" sz="2200" dirty="0" smtClean="0"/>
              <a:t>noget, du </a:t>
            </a:r>
            <a:r>
              <a:rPr lang="da-DK" sz="2200" dirty="0"/>
              <a:t>ikke umiddelbart forstår?</a:t>
            </a:r>
          </a:p>
          <a:p>
            <a:pPr marL="985838" indent="-444500"/>
            <a:r>
              <a:rPr lang="da-DK" sz="2200" dirty="0" smtClean="0"/>
              <a:t>Hvad har du brug </a:t>
            </a:r>
            <a:r>
              <a:rPr lang="da-DK" sz="2200" dirty="0"/>
              <a:t>for at </a:t>
            </a:r>
            <a:r>
              <a:rPr lang="da-DK" sz="2200" dirty="0" smtClean="0"/>
              <a:t>høre andres </a:t>
            </a:r>
            <a:r>
              <a:rPr lang="da-DK" sz="2200" dirty="0"/>
              <a:t>fortolkninger og uddybninger af?</a:t>
            </a:r>
          </a:p>
          <a:p>
            <a:pPr marL="985838" indent="-444500"/>
            <a:r>
              <a:rPr lang="da-DK" sz="2200" dirty="0" smtClean="0"/>
              <a:t>Er </a:t>
            </a:r>
            <a:r>
              <a:rPr lang="da-DK" sz="2200" dirty="0"/>
              <a:t>der </a:t>
            </a:r>
            <a:r>
              <a:rPr lang="da-DK" sz="2200" dirty="0" smtClean="0"/>
              <a:t>noget, du </a:t>
            </a:r>
            <a:r>
              <a:rPr lang="da-DK" sz="2200" dirty="0"/>
              <a:t>har </a:t>
            </a:r>
            <a:r>
              <a:rPr lang="da-DK" sz="2200" dirty="0" smtClean="0"/>
              <a:t>brug for at </a:t>
            </a:r>
            <a:r>
              <a:rPr lang="da-DK" sz="2200" dirty="0"/>
              <a:t>give </a:t>
            </a:r>
            <a:r>
              <a:rPr lang="da-DK" sz="2200" dirty="0" smtClean="0"/>
              <a:t>dit </a:t>
            </a:r>
            <a:r>
              <a:rPr lang="da-DK" sz="2200" dirty="0"/>
              <a:t>bud på en fortolkning </a:t>
            </a:r>
            <a:r>
              <a:rPr lang="da-DK" sz="2200" dirty="0" smtClean="0"/>
              <a:t>af?</a:t>
            </a:r>
          </a:p>
          <a:p>
            <a:pPr marL="0" indent="0">
              <a:buNone/>
            </a:pPr>
            <a:endParaRPr lang="da-DK" sz="1400" dirty="0">
              <a:solidFill>
                <a:srgbClr val="000000"/>
              </a:solidFill>
            </a:endParaRPr>
          </a:p>
          <a:p>
            <a:endParaRPr lang="da-DK" sz="1400" dirty="0" smtClean="0">
              <a:solidFill>
                <a:srgbClr val="00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A27B9-E435-4484-AE9D-34BBAFB5505E}" type="slidenum">
              <a:rPr lang="da-DK" smtClean="0"/>
              <a:pPr>
                <a:defRPr/>
              </a:pPr>
              <a:t>32</a:t>
            </a:fld>
            <a:endParaRPr lang="da-DK" dirty="0"/>
          </a:p>
        </p:txBody>
      </p:sp>
      <p:grpSp>
        <p:nvGrpSpPr>
          <p:cNvPr id="5" name="Gruppe 4"/>
          <p:cNvGrpSpPr/>
          <p:nvPr/>
        </p:nvGrpSpPr>
        <p:grpSpPr>
          <a:xfrm>
            <a:off x="91208" y="188640"/>
            <a:ext cx="3916560" cy="1440160"/>
            <a:chOff x="3214" y="1479668"/>
            <a:chExt cx="3916560" cy="1566624"/>
          </a:xfrm>
        </p:grpSpPr>
        <p:sp>
          <p:nvSpPr>
            <p:cNvPr id="6" name="Vinkel 5"/>
            <p:cNvSpPr/>
            <p:nvPr/>
          </p:nvSpPr>
          <p:spPr>
            <a:xfrm>
              <a:off x="3214" y="1479668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Vinkel 4"/>
            <p:cNvSpPr/>
            <p:nvPr/>
          </p:nvSpPr>
          <p:spPr>
            <a:xfrm>
              <a:off x="786526" y="1479668"/>
              <a:ext cx="2349936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500" kern="1200" dirty="0" smtClean="0"/>
                <a:t>Læs og reflekter</a:t>
              </a:r>
              <a:endParaRPr lang="da-DK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5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92" y="548680"/>
            <a:ext cx="10972800" cy="648072"/>
          </a:xfrm>
        </p:spPr>
        <p:txBody>
          <a:bodyPr/>
          <a:lstStyle/>
          <a:p>
            <a:r>
              <a:rPr lang="da-DK" sz="2800" dirty="0" smtClean="0"/>
              <a:t> </a:t>
            </a:r>
            <a:br>
              <a:rPr lang="da-DK" sz="2800" dirty="0" smtClean="0"/>
            </a:br>
            <a:r>
              <a:rPr lang="da-DK" sz="2800" dirty="0" smtClean="0"/>
              <a:t>                        </a:t>
            </a:r>
            <a:r>
              <a:rPr lang="da-DK" b="1" dirty="0" smtClean="0"/>
              <a:t>Step 2: Det vil jeg gerne                    </a:t>
            </a:r>
            <a:br>
              <a:rPr lang="da-DK" b="1" dirty="0" smtClean="0"/>
            </a:br>
            <a:r>
              <a:rPr lang="da-DK" b="1" dirty="0" smtClean="0"/>
              <a:t>                        drøfte i udviklingssamtalen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A27B9-E435-4484-AE9D-34BBAFB5505E}" type="slidenum">
              <a:rPr lang="da-DK" smtClean="0"/>
              <a:pPr>
                <a:defRPr/>
              </a:pPr>
              <a:t>33</a:t>
            </a:fld>
            <a:endParaRPr lang="da-DK" dirty="0"/>
          </a:p>
        </p:txBody>
      </p:sp>
      <p:grpSp>
        <p:nvGrpSpPr>
          <p:cNvPr id="6" name="Gruppe 5"/>
          <p:cNvGrpSpPr/>
          <p:nvPr/>
        </p:nvGrpSpPr>
        <p:grpSpPr>
          <a:xfrm>
            <a:off x="47328" y="116632"/>
            <a:ext cx="3916560" cy="1296144"/>
            <a:chOff x="3528119" y="1323006"/>
            <a:chExt cx="3916560" cy="1566624"/>
          </a:xfrm>
        </p:grpSpPr>
        <p:sp>
          <p:nvSpPr>
            <p:cNvPr id="8" name="Vinkel 7"/>
            <p:cNvSpPr/>
            <p:nvPr/>
          </p:nvSpPr>
          <p:spPr>
            <a:xfrm>
              <a:off x="3528119" y="1323006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4"/>
            <p:cNvSpPr/>
            <p:nvPr/>
          </p:nvSpPr>
          <p:spPr>
            <a:xfrm>
              <a:off x="4311431" y="1323006"/>
              <a:ext cx="2349936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200" kern="1200" dirty="0" smtClean="0"/>
                <a:t>Forbered LUS</a:t>
              </a:r>
              <a:endParaRPr lang="da-DK" sz="3200" kern="1200" dirty="0"/>
            </a:p>
          </p:txBody>
        </p:sp>
      </p:grp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643467" y="2005493"/>
            <a:ext cx="10972800" cy="4525962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smtClean="0">
                <a:solidFill>
                  <a:srgbClr val="000000"/>
                </a:solidFill>
              </a:rPr>
              <a:t>I din forberedelse til LUS kan du blandt andet overveje:</a:t>
            </a:r>
          </a:p>
          <a:p>
            <a:r>
              <a:rPr lang="da-DK" sz="2000" dirty="0" smtClean="0">
                <a:solidFill>
                  <a:srgbClr val="000000"/>
                </a:solidFill>
              </a:rPr>
              <a:t>Er der svar, du gerne vil drøfte – både svar, der har glædet dig og svar, du gerne vil arbejde med?</a:t>
            </a:r>
          </a:p>
          <a:p>
            <a:r>
              <a:rPr lang="da-DK" sz="2000" dirty="0" smtClean="0">
                <a:solidFill>
                  <a:srgbClr val="000000"/>
                </a:solidFill>
              </a:rPr>
              <a:t>Er der svar, som du undrer dig over eller ikke forstår?</a:t>
            </a:r>
          </a:p>
          <a:p>
            <a:r>
              <a:rPr lang="da-DK" sz="2000" dirty="0" smtClean="0">
                <a:solidFill>
                  <a:srgbClr val="000000"/>
                </a:solidFill>
              </a:rPr>
              <a:t>Hvilke billeder giver lederevalueringen dig af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de ledelsesmæssige udfordringer, der er på arbejdspladsen?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de forventninger, dine medarbejdere møder dig med?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de forventninger, du møder fra din leder eller længere oppe i ledelseshierarkiet?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dit samspil med dine lederkolleger?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din lederpraksis i forhold til dine idealer for dig som leder?</a:t>
            </a:r>
          </a:p>
          <a:p>
            <a:r>
              <a:rPr lang="da-DK" sz="2000" dirty="0">
                <a:solidFill>
                  <a:srgbClr val="000000"/>
                </a:solidFill>
              </a:rPr>
              <a:t>Hvordan understøtter din leder dig bedst i at være den gode leder og i at udvikle dig som leder?</a:t>
            </a: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17" y="540627"/>
            <a:ext cx="10972800" cy="648072"/>
          </a:xfrm>
        </p:spPr>
        <p:txBody>
          <a:bodyPr/>
          <a:lstStyle/>
          <a:p>
            <a:r>
              <a:rPr lang="da-DK" sz="2800" dirty="0" smtClean="0"/>
              <a:t> </a:t>
            </a:r>
            <a:br>
              <a:rPr lang="da-DK" sz="2800" dirty="0" smtClean="0"/>
            </a:br>
            <a:r>
              <a:rPr lang="da-DK" sz="2800" dirty="0" smtClean="0"/>
              <a:t>                        </a:t>
            </a:r>
            <a:r>
              <a:rPr lang="da-DK" b="1" dirty="0" smtClean="0"/>
              <a:t>Step 2: Det vil jeg gerne                    </a:t>
            </a:r>
            <a:br>
              <a:rPr lang="da-DK" b="1" dirty="0" smtClean="0"/>
            </a:br>
            <a:r>
              <a:rPr lang="da-DK" b="1" dirty="0" smtClean="0"/>
              <a:t>                        drøfte i udviklingssamtalen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A27B9-E435-4484-AE9D-34BBAFB5505E}" type="slidenum">
              <a:rPr lang="da-DK" smtClean="0"/>
              <a:pPr>
                <a:defRPr/>
              </a:pPr>
              <a:t>34</a:t>
            </a:fld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498745"/>
              </p:ext>
            </p:extLst>
          </p:nvPr>
        </p:nvGraphicFramePr>
        <p:xfrm>
          <a:off x="767408" y="1664296"/>
          <a:ext cx="10537172" cy="2844824"/>
        </p:xfrm>
        <a:graphic>
          <a:graphicData uri="http://schemas.openxmlformats.org/drawingml/2006/table">
            <a:tbl>
              <a:tblPr/>
              <a:tblGrid>
                <a:gridCol w="5268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Hvilke forhold i </a:t>
                      </a:r>
                      <a:r>
                        <a:rPr lang="da-DK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lederevalueringen </a:t>
                      </a: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vil du gerne drøfte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Det har glædet mig, 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at…</a:t>
                      </a: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Jeg vil gerne arbejde med at udvikle 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på…. </a:t>
                      </a: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18390"/>
              </p:ext>
            </p:extLst>
          </p:nvPr>
        </p:nvGraphicFramePr>
        <p:xfrm>
          <a:off x="767408" y="4735408"/>
          <a:ext cx="10560000" cy="1645920"/>
        </p:xfrm>
        <a:graphic>
          <a:graphicData uri="http://schemas.openxmlformats.org/drawingml/2006/table">
            <a:tbl>
              <a:tblPr/>
              <a:tblGrid>
                <a:gridCol w="105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Er der forhold i resultaterne </a:t>
                      </a:r>
                      <a:r>
                        <a:rPr lang="da-DK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lederevalueringen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da-DK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som du undrer dig over eller ikke kan forstå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uppe 5"/>
          <p:cNvGrpSpPr/>
          <p:nvPr/>
        </p:nvGrpSpPr>
        <p:grpSpPr>
          <a:xfrm>
            <a:off x="47328" y="116632"/>
            <a:ext cx="3916560" cy="1296144"/>
            <a:chOff x="3528119" y="1323006"/>
            <a:chExt cx="3916560" cy="1566624"/>
          </a:xfrm>
        </p:grpSpPr>
        <p:sp>
          <p:nvSpPr>
            <p:cNvPr id="8" name="Vinkel 7"/>
            <p:cNvSpPr/>
            <p:nvPr/>
          </p:nvSpPr>
          <p:spPr>
            <a:xfrm>
              <a:off x="3528119" y="1323006"/>
              <a:ext cx="3916560" cy="156662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4"/>
            <p:cNvSpPr/>
            <p:nvPr/>
          </p:nvSpPr>
          <p:spPr>
            <a:xfrm>
              <a:off x="4311431" y="1323006"/>
              <a:ext cx="2349936" cy="1566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200" kern="1200" dirty="0" smtClean="0"/>
                <a:t>Forbered LUS</a:t>
              </a:r>
              <a:endParaRPr lang="da-DK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1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 smtClean="0"/>
              <a:t>       </a:t>
            </a:r>
            <a:r>
              <a:rPr lang="da-DK" b="1" dirty="0" smtClean="0"/>
              <a:t>Step 3: Tilbagemelding </a:t>
            </a:r>
            <a:br>
              <a:rPr lang="da-DK" b="1" dirty="0" smtClean="0"/>
            </a:br>
            <a:r>
              <a:rPr lang="da-DK" b="1" dirty="0" smtClean="0"/>
              <a:t>til </a:t>
            </a:r>
            <a:r>
              <a:rPr lang="da-DK" b="1" dirty="0"/>
              <a:t>medarbejderne </a:t>
            </a:r>
            <a:br>
              <a:rPr lang="da-DK" b="1" dirty="0"/>
            </a:b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3391" y="1931285"/>
            <a:ext cx="11164325" cy="4525962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smtClean="0"/>
              <a:t>Der er krav om tilbagemelding til medarbejderne efter LUS – ingen formkrav.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sz="2000" dirty="0" smtClean="0"/>
              <a:t>Udviklingspunkter</a:t>
            </a:r>
            <a:r>
              <a:rPr lang="da-DK" sz="2000" dirty="0"/>
              <a:t>, som </a:t>
            </a:r>
            <a:r>
              <a:rPr lang="da-DK" sz="2000" dirty="0" smtClean="0"/>
              <a:t>er aftalt </a:t>
            </a:r>
            <a:r>
              <a:rPr lang="da-DK" sz="2000" dirty="0"/>
              <a:t>med </a:t>
            </a:r>
            <a:r>
              <a:rPr lang="da-DK" sz="2000" dirty="0" smtClean="0"/>
              <a:t>din leder</a:t>
            </a:r>
          </a:p>
          <a:p>
            <a:r>
              <a:rPr lang="da-DK" sz="2000" dirty="0" smtClean="0"/>
              <a:t>Fokuser på max 3 emner</a:t>
            </a:r>
            <a:endParaRPr lang="da-DK" sz="2000" dirty="0"/>
          </a:p>
          <a:p>
            <a:r>
              <a:rPr lang="da-DK" sz="2000" dirty="0" smtClean="0">
                <a:solidFill>
                  <a:srgbClr val="000000"/>
                </a:solidFill>
              </a:rPr>
              <a:t>Hænger udviklingspunkterne sammen </a:t>
            </a:r>
            <a:r>
              <a:rPr lang="da-DK" sz="2000" dirty="0">
                <a:solidFill>
                  <a:srgbClr val="000000"/>
                </a:solidFill>
              </a:rPr>
              <a:t>med </a:t>
            </a:r>
            <a:r>
              <a:rPr lang="da-DK" sz="2000" dirty="0" smtClean="0">
                <a:solidFill>
                  <a:srgbClr val="000000"/>
                </a:solidFill>
              </a:rPr>
              <a:t>andet, </a:t>
            </a:r>
            <a:r>
              <a:rPr lang="da-DK" sz="2000" dirty="0">
                <a:solidFill>
                  <a:srgbClr val="000000"/>
                </a:solidFill>
              </a:rPr>
              <a:t>I arbejder </a:t>
            </a:r>
            <a:r>
              <a:rPr lang="da-DK" sz="2000" dirty="0" smtClean="0">
                <a:solidFill>
                  <a:srgbClr val="000000"/>
                </a:solidFill>
              </a:rPr>
              <a:t>med?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Institutionsaftaler, strategi for bæredygtigt arbejdsmiljø, andet</a:t>
            </a:r>
          </a:p>
          <a:p>
            <a:r>
              <a:rPr lang="da-DK" sz="2000" dirty="0" smtClean="0">
                <a:solidFill>
                  <a:srgbClr val="000000"/>
                </a:solidFill>
              </a:rPr>
              <a:t>I din forberedelse kan du blandt andet overveje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>
                <a:solidFill>
                  <a:srgbClr val="000000"/>
                </a:solidFill>
              </a:rPr>
              <a:t>h</a:t>
            </a:r>
            <a:r>
              <a:rPr lang="da-DK" sz="1600" dirty="0" smtClean="0">
                <a:solidFill>
                  <a:srgbClr val="000000"/>
                </a:solidFill>
              </a:rPr>
              <a:t>vordan du har det med resultatet?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>
                <a:solidFill>
                  <a:srgbClr val="000000"/>
                </a:solidFill>
              </a:rPr>
              <a:t>h</a:t>
            </a:r>
            <a:r>
              <a:rPr lang="da-DK" sz="1600" dirty="0" smtClean="0">
                <a:solidFill>
                  <a:srgbClr val="000000"/>
                </a:solidFill>
              </a:rPr>
              <a:t>vad du vil bruge tilbagemeldingen til?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>
                <a:solidFill>
                  <a:srgbClr val="000000"/>
                </a:solidFill>
              </a:rPr>
              <a:t>h</a:t>
            </a:r>
            <a:r>
              <a:rPr lang="da-DK" sz="1600" dirty="0" smtClean="0">
                <a:solidFill>
                  <a:srgbClr val="000000"/>
                </a:solidFill>
              </a:rPr>
              <a:t>vordan din tilbagemelding skal foregå?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>
                <a:solidFill>
                  <a:srgbClr val="000000"/>
                </a:solidFill>
              </a:rPr>
              <a:t>h</a:t>
            </a:r>
            <a:r>
              <a:rPr lang="da-DK" sz="1600" dirty="0" smtClean="0">
                <a:solidFill>
                  <a:srgbClr val="000000"/>
                </a:solidFill>
              </a:rPr>
              <a:t>vad der skal ske efterfølgende?</a:t>
            </a:r>
            <a:endParaRPr lang="da-DK" sz="1600" dirty="0">
              <a:solidFill>
                <a:srgbClr val="000000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47328" y="188640"/>
            <a:ext cx="3600400" cy="1440160"/>
            <a:chOff x="8004839" y="1670406"/>
            <a:chExt cx="2962870" cy="1185148"/>
          </a:xfrm>
        </p:grpSpPr>
        <p:sp>
          <p:nvSpPr>
            <p:cNvPr id="8" name="Vinkel 7"/>
            <p:cNvSpPr/>
            <p:nvPr/>
          </p:nvSpPr>
          <p:spPr>
            <a:xfrm>
              <a:off x="8004839" y="1670406"/>
              <a:ext cx="2962870" cy="118514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4"/>
            <p:cNvSpPr/>
            <p:nvPr/>
          </p:nvSpPr>
          <p:spPr>
            <a:xfrm>
              <a:off x="8597413" y="1670406"/>
              <a:ext cx="1777722" cy="118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000" kern="1200" dirty="0" smtClean="0"/>
                <a:t>Tilbagemelding til medarbejderne </a:t>
              </a:r>
              <a:endParaRPr lang="da-DK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45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972800" cy="1143000"/>
          </a:xfrm>
        </p:spPr>
        <p:txBody>
          <a:bodyPr/>
          <a:lstStyle/>
          <a:p>
            <a:pPr lvl="0"/>
            <a:r>
              <a:rPr lang="da-DK" dirty="0" smtClean="0"/>
              <a:t>        </a:t>
            </a:r>
            <a:r>
              <a:rPr lang="da-DK" b="1" dirty="0" smtClean="0"/>
              <a:t>Min tilbagemelding </a:t>
            </a:r>
            <a:r>
              <a:rPr lang="da-DK" b="1" dirty="0"/>
              <a:t>til 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medarbejderne </a:t>
            </a: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</p:txBody>
      </p:sp>
      <p:grpSp>
        <p:nvGrpSpPr>
          <p:cNvPr id="7" name="Gruppe 6"/>
          <p:cNvGrpSpPr/>
          <p:nvPr/>
        </p:nvGrpSpPr>
        <p:grpSpPr>
          <a:xfrm>
            <a:off x="47328" y="188640"/>
            <a:ext cx="2962870" cy="1185148"/>
            <a:chOff x="8004839" y="1670406"/>
            <a:chExt cx="2962870" cy="1185148"/>
          </a:xfrm>
        </p:grpSpPr>
        <p:sp>
          <p:nvSpPr>
            <p:cNvPr id="8" name="Vinkel 7"/>
            <p:cNvSpPr/>
            <p:nvPr/>
          </p:nvSpPr>
          <p:spPr>
            <a:xfrm>
              <a:off x="8004839" y="1670406"/>
              <a:ext cx="2962870" cy="118514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4"/>
            <p:cNvSpPr/>
            <p:nvPr/>
          </p:nvSpPr>
          <p:spPr>
            <a:xfrm>
              <a:off x="8597413" y="1670406"/>
              <a:ext cx="1777722" cy="118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700" kern="1200" dirty="0" smtClean="0"/>
                <a:t>Tilbagemelding til medarbejderne </a:t>
              </a:r>
              <a:endParaRPr lang="da-DK" sz="1700" kern="1200" dirty="0"/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609600" y="1998663"/>
          <a:ext cx="9754120" cy="3017520"/>
        </p:xfrm>
        <a:graphic>
          <a:graphicData uri="http://schemas.openxmlformats.org/drawingml/2006/table">
            <a:tbl>
              <a:tblPr/>
              <a:tblGrid>
                <a:gridCol w="975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Hvilken tilbagemelding</a:t>
                      </a:r>
                      <a:r>
                        <a:rPr lang="da-DK" sz="180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vil du give til dine medarbejdere </a:t>
                      </a: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på lederevalueringen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og hvordan vil du foretage tilbagemeldingen?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04039" marR="104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623391" y="476672"/>
            <a:ext cx="10972800" cy="18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9pPr>
          </a:lstStyle>
          <a:p>
            <a:r>
              <a:rPr lang="da-DK" b="1" kern="0" dirty="0" smtClean="0"/>
              <a:t>Opsamling</a:t>
            </a:r>
            <a:endParaRPr lang="da-DK" b="1" kern="0" dirty="0"/>
          </a:p>
        </p:txBody>
      </p:sp>
      <p:sp>
        <p:nvSpPr>
          <p:cNvPr id="4" name="Pladsholder til indhold 2"/>
          <p:cNvSpPr>
            <a:spLocks noGrp="1"/>
          </p:cNvSpPr>
          <p:nvPr>
            <p:ph idx="1"/>
          </p:nvPr>
        </p:nvSpPr>
        <p:spPr>
          <a:xfrm>
            <a:off x="623391" y="2132856"/>
            <a:ext cx="11164325" cy="4149081"/>
          </a:xfrm>
        </p:spPr>
        <p:txBody>
          <a:bodyPr/>
          <a:lstStyle/>
          <a:p>
            <a:pPr marL="0" indent="0">
              <a:buNone/>
            </a:pPr>
            <a:endParaRPr lang="da-DK" sz="2000" dirty="0" smtClean="0">
              <a:solidFill>
                <a:srgbClr val="000000"/>
              </a:solidFill>
            </a:endParaRPr>
          </a:p>
          <a:p>
            <a:r>
              <a:rPr lang="da-DK" sz="2000" dirty="0" smtClean="0">
                <a:solidFill>
                  <a:srgbClr val="000000"/>
                </a:solidFill>
              </a:rPr>
              <a:t>Formålet med lederevalueringen er lederens udvikling og læring på baggrund af lederevalueringsrapporten og lederudviklingssamtalen</a:t>
            </a:r>
          </a:p>
          <a:p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 smtClean="0">
                <a:solidFill>
                  <a:srgbClr val="000000"/>
                </a:solidFill>
              </a:rPr>
              <a:t>Lederevalueringen er et øjebliksbillede og er en evaluering af ledelsen – ikke lederen</a:t>
            </a:r>
          </a:p>
          <a:p>
            <a:endParaRPr lang="da-DK" sz="2000" dirty="0">
              <a:solidFill>
                <a:srgbClr val="000000"/>
              </a:solidFill>
            </a:endParaRPr>
          </a:p>
          <a:p>
            <a:r>
              <a:rPr lang="da-DK" sz="2000" dirty="0" smtClean="0">
                <a:solidFill>
                  <a:srgbClr val="000000"/>
                </a:solidFill>
              </a:rPr>
              <a:t>Lederevalueringsrapporten - de tre steps: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Læs og reflekter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Forbered LUS (4. kvartal)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600" dirty="0" smtClean="0">
                <a:solidFill>
                  <a:srgbClr val="000000"/>
                </a:solidFill>
              </a:rPr>
              <a:t>Tilbagemelding til medarbejderne (max 3 emner)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a-DK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695400" y="692696"/>
            <a:ext cx="10972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71E2"/>
                </a:solidFill>
                <a:latin typeface="Verdana" pitchFamily="34" charset="0"/>
              </a:defRPr>
            </a:lvl9pPr>
          </a:lstStyle>
          <a:p>
            <a:r>
              <a:rPr lang="da-DK" b="1" kern="0" dirty="0" smtClean="0"/>
              <a:t>Spørgsmål / kommentarer ?</a:t>
            </a:r>
            <a:endParaRPr lang="da-DK" b="1" kern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924944"/>
            <a:ext cx="2591048" cy="25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2780928"/>
            <a:ext cx="10972800" cy="1143000"/>
          </a:xfrm>
        </p:spPr>
        <p:txBody>
          <a:bodyPr/>
          <a:lstStyle/>
          <a:p>
            <a:r>
              <a:rPr lang="da-DK" dirty="0" smtClean="0"/>
              <a:t>God arbejdslyst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Tak for i dag!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4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Lederevalueringens udgangspunkt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55440" y="2060848"/>
            <a:ext cx="7272808" cy="3456384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Aabenraa Kommunes ledelsesgrundlag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2400" dirty="0" smtClean="0"/>
              <a:t>Fire ledelsestemaer: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leder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kommunikerende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helhedsorienteret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Lederen er værdiskabende</a:t>
            </a:r>
          </a:p>
          <a:p>
            <a:pPr marL="0" indent="0">
              <a:buNone/>
            </a:pPr>
            <a:endParaRPr lang="da-DK" sz="1800" dirty="0" smtClean="0"/>
          </a:p>
        </p:txBody>
      </p:sp>
      <p:pic>
        <p:nvPicPr>
          <p:cNvPr id="4" name="Billede 3"/>
          <p:cNvPicPr/>
          <p:nvPr/>
        </p:nvPicPr>
        <p:blipFill rotWithShape="1">
          <a:blip r:embed="rId3"/>
          <a:srcRect l="24364" t="12567" r="42098" b="8188"/>
          <a:stretch/>
        </p:blipFill>
        <p:spPr bwMode="auto">
          <a:xfrm>
            <a:off x="8256240" y="2288945"/>
            <a:ext cx="2196083" cy="2939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08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250"/>
            <a:ext cx="11787717" cy="1143000"/>
          </a:xfrm>
        </p:spPr>
        <p:txBody>
          <a:bodyPr/>
          <a:lstStyle/>
          <a:p>
            <a:r>
              <a:rPr lang="da-DK" b="1" dirty="0" smtClean="0"/>
              <a:t>Hvad viser lederevalueringen noget om?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5400" y="1700808"/>
            <a:ext cx="10887000" cy="4823817"/>
          </a:xfrm>
        </p:spPr>
        <p:txBody>
          <a:bodyPr/>
          <a:lstStyle/>
          <a:p>
            <a:r>
              <a:rPr lang="da-DK" sz="2400" dirty="0"/>
              <a:t>Lederevalueringen er en evaluering af ledelsen ikke af lederen </a:t>
            </a:r>
          </a:p>
          <a:p>
            <a:r>
              <a:rPr lang="da-DK" sz="2400" dirty="0" smtClean="0"/>
              <a:t>Er et øjebliksbillede</a:t>
            </a:r>
          </a:p>
          <a:p>
            <a:r>
              <a:rPr lang="da-DK" sz="2400" dirty="0" smtClean="0"/>
              <a:t>Er en vurdering – ikke en objektiv sandhed </a:t>
            </a:r>
          </a:p>
          <a:p>
            <a:r>
              <a:rPr lang="da-DK" sz="2400" dirty="0"/>
              <a:t>Dækker ikke nødvendigvis hele din </a:t>
            </a:r>
            <a:r>
              <a:rPr lang="da-DK" sz="2400" dirty="0" smtClean="0"/>
              <a:t>ledelsesopgave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Den er et udgangspunkt for en dialog så:</a:t>
            </a:r>
          </a:p>
          <a:p>
            <a:r>
              <a:rPr lang="da-DK" sz="2400" dirty="0"/>
              <a:t>V</a:t>
            </a:r>
            <a:r>
              <a:rPr lang="da-DK" sz="2400" dirty="0" smtClean="0"/>
              <a:t>ær nysgerrig </a:t>
            </a:r>
          </a:p>
          <a:p>
            <a:r>
              <a:rPr lang="da-DK" sz="2400" dirty="0" smtClean="0"/>
              <a:t>Hav respekt for anonymiteten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5" name="Ellipse 4"/>
          <p:cNvSpPr/>
          <p:nvPr/>
        </p:nvSpPr>
        <p:spPr>
          <a:xfrm>
            <a:off x="7176120" y="3645024"/>
            <a:ext cx="3888432" cy="14401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8472264" y="3789040"/>
            <a:ext cx="2664296" cy="115212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Fokus for leder-evaluering </a:t>
            </a:r>
            <a:endParaRPr lang="da-DK" dirty="0"/>
          </a:p>
        </p:txBody>
      </p:sp>
      <p:sp>
        <p:nvSpPr>
          <p:cNvPr id="7" name="Nedadgående pil 6"/>
          <p:cNvSpPr/>
          <p:nvPr/>
        </p:nvSpPr>
        <p:spPr>
          <a:xfrm rot="16200000">
            <a:off x="6924047" y="3753082"/>
            <a:ext cx="352256" cy="114425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4511824" y="38610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Samlet ledelsesopgave</a:t>
            </a:r>
            <a:endParaRPr lang="da-D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7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Anonymitetsprincipper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kern="1200" dirty="0" smtClean="0">
                <a:solidFill>
                  <a:srgbClr val="000000"/>
                </a:solidFill>
              </a:rPr>
              <a:t>Dine medarbejdere </a:t>
            </a:r>
            <a:r>
              <a:rPr lang="da-DK" sz="2400" kern="1200" dirty="0">
                <a:solidFill>
                  <a:srgbClr val="000000"/>
                </a:solidFill>
              </a:rPr>
              <a:t>er garanteret anonymitet </a:t>
            </a:r>
            <a:r>
              <a:rPr lang="da-DK" sz="2400" kern="1200" dirty="0" smtClean="0">
                <a:solidFill>
                  <a:srgbClr val="000000"/>
                </a:solidFill>
              </a:rPr>
              <a:t>– min. </a:t>
            </a:r>
            <a:r>
              <a:rPr lang="da-DK" sz="2400" kern="1200" dirty="0">
                <a:solidFill>
                  <a:srgbClr val="000000"/>
                </a:solidFill>
              </a:rPr>
              <a:t>5 </a:t>
            </a:r>
            <a:r>
              <a:rPr lang="da-DK" sz="2400" kern="1200" dirty="0" smtClean="0">
                <a:solidFill>
                  <a:srgbClr val="000000"/>
                </a:solidFill>
              </a:rPr>
              <a:t>besvarelser</a:t>
            </a:r>
          </a:p>
          <a:p>
            <a:endParaRPr lang="da-DK" sz="2000" kern="1200" dirty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Du er som leder ikke omfattet anonymitetsprincippet: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kern="1200" dirty="0" smtClean="0">
                <a:solidFill>
                  <a:srgbClr val="000000"/>
                </a:solidFill>
              </a:rPr>
              <a:t>Hverken som leders leder, lederkollega eller underordnet leder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 sz="1800" kern="1200" dirty="0" smtClean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Kun du og din egen leder får adgang til din evalueringsrapport</a:t>
            </a:r>
          </a:p>
          <a:p>
            <a:endParaRPr lang="da-DK" sz="2000" kern="1200" dirty="0" smtClean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Lederevalueringen </a:t>
            </a:r>
            <a:r>
              <a:rPr lang="da-DK" sz="2400" kern="1200" dirty="0">
                <a:solidFill>
                  <a:srgbClr val="000000"/>
                </a:solidFill>
              </a:rPr>
              <a:t>er undtaget </a:t>
            </a:r>
            <a:r>
              <a:rPr lang="da-DK" sz="2400" kern="1200" dirty="0" smtClean="0">
                <a:solidFill>
                  <a:srgbClr val="000000"/>
                </a:solidFill>
              </a:rPr>
              <a:t>aktindsigt</a:t>
            </a:r>
          </a:p>
          <a:p>
            <a:endParaRPr lang="da-DK" sz="2000" kern="1200" dirty="0">
              <a:solidFill>
                <a:srgbClr val="000000"/>
              </a:solidFill>
            </a:endParaRPr>
          </a:p>
          <a:p>
            <a:r>
              <a:rPr lang="da-DK" sz="2400" kern="1200" dirty="0" smtClean="0">
                <a:solidFill>
                  <a:srgbClr val="000000"/>
                </a:solidFill>
              </a:rPr>
              <a:t>Din rapport </a:t>
            </a:r>
            <a:r>
              <a:rPr lang="da-DK" sz="2400" kern="1200" dirty="0">
                <a:solidFill>
                  <a:srgbClr val="000000"/>
                </a:solidFill>
              </a:rPr>
              <a:t>må ikke </a:t>
            </a:r>
            <a:r>
              <a:rPr lang="da-DK" sz="2400" kern="1200" dirty="0" smtClean="0">
                <a:solidFill>
                  <a:srgbClr val="000000"/>
                </a:solidFill>
              </a:rPr>
              <a:t>sendes/udleveres til dine medarbejdere</a:t>
            </a:r>
            <a:endParaRPr lang="da-DK" sz="2400" kern="1200" dirty="0">
              <a:solidFill>
                <a:srgbClr val="00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Svarprocenter</a:t>
            </a:r>
            <a:endParaRPr lang="da-DK" b="1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20454"/>
              </p:ext>
            </p:extLst>
          </p:nvPr>
        </p:nvGraphicFramePr>
        <p:xfrm>
          <a:off x="1391477" y="2060848"/>
          <a:ext cx="94090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Samlet 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2021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i="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da-DK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bg1"/>
                          </a:solidFill>
                        </a:rPr>
                        <a:t>80,5 %</a:t>
                      </a:r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bg1"/>
                          </a:solidFill>
                        </a:rPr>
                        <a:t>78,8 %</a:t>
                      </a:r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Lederne 	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Ledernes ledere</a:t>
                      </a:r>
                      <a:endParaRPr lang="da-DK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da-DK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Lederkolleger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Medarbejdere</a:t>
                      </a:r>
                      <a:endParaRPr lang="da-DK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78,2%</a:t>
                      </a:r>
                      <a:endParaRPr lang="da-DK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computer teg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736">
            <a:off x="7284440" y="2501981"/>
            <a:ext cx="4437112" cy="28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Hvad viser totalrapporten?</a:t>
            </a:r>
            <a:endParaRPr lang="da-DK" b="1" dirty="0"/>
          </a:p>
        </p:txBody>
      </p:sp>
      <p:sp>
        <p:nvSpPr>
          <p:cNvPr id="3" name="Tekstboks 2"/>
          <p:cNvSpPr txBox="1"/>
          <p:nvPr/>
        </p:nvSpPr>
        <p:spPr>
          <a:xfrm rot="361736">
            <a:off x="8008068" y="3017238"/>
            <a:ext cx="312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</a:rPr>
              <a:t>Totalrapporten for Aabenraa Kommune er tilgængelig på Medarbejderportalen!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055440" y="195581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 smtClean="0"/>
          </a:p>
          <a:p>
            <a:endParaRPr lang="da-DK" sz="2400" dirty="0"/>
          </a:p>
          <a:p>
            <a:r>
              <a:rPr lang="da-DK" sz="2400" dirty="0" smtClean="0"/>
              <a:t>Gennemgang ved Daniel Vago, </a:t>
            </a:r>
            <a:r>
              <a:rPr lang="da-DK" sz="2400" dirty="0" err="1" smtClean="0"/>
              <a:t>Enalyzer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969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9140"/>
            <a:ext cx="12192000" cy="503237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" y="2420938"/>
            <a:ext cx="12198351" cy="4437062"/>
          </a:xfrm>
          <a:prstGeom prst="rect">
            <a:avLst/>
          </a:prstGeom>
          <a:solidFill>
            <a:srgbClr val="0042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52" name="recTitle"/>
          <p:cNvSpPr txBox="1">
            <a:spLocks noChangeArrowheads="1"/>
          </p:cNvSpPr>
          <p:nvPr/>
        </p:nvSpPr>
        <p:spPr bwMode="auto">
          <a:xfrm>
            <a:off x="624417" y="531813"/>
            <a:ext cx="101092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00425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Aabenraa Kommune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1" i="0" u="none" strike="noStrike" kern="1200" cap="none" spc="0" normalizeH="0" baseline="0" noProof="0" dirty="0">
              <a:ln>
                <a:noFill/>
              </a:ln>
              <a:solidFill>
                <a:srgbClr val="004250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00425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Lederevaluering 2021</a:t>
            </a:r>
          </a:p>
        </p:txBody>
      </p:sp>
      <p:sp>
        <p:nvSpPr>
          <p:cNvPr id="17414" name="recSpecTitle" hidden="1"/>
          <p:cNvSpPr txBox="1">
            <a:spLocks noChangeArrowheads="1"/>
          </p:cNvSpPr>
          <p:nvPr/>
        </p:nvSpPr>
        <p:spPr bwMode="auto">
          <a:xfrm>
            <a:off x="980017" y="2833695"/>
            <a:ext cx="10109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§SpecTitle</a:t>
            </a:r>
          </a:p>
        </p:txBody>
      </p:sp>
    </p:spTree>
    <p:extLst>
      <p:ext uri="{BB962C8B-B14F-4D97-AF65-F5344CB8AC3E}">
        <p14:creationId xmlns:p14="http://schemas.microsoft.com/office/powerpoint/2010/main" val="31653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skabelon 16-9">
  <a:themeElements>
    <a:clrScheme name="Powerpoint skabe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skabel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skabe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skabelon 16-9.potm" id="{6D316E70-4E03-4150-808C-46F668DCAAC0}" vid="{5EA316A6-9DCB-4382-8013-326DBA640943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owerpoint skabelon 16-9">
  <a:themeElements>
    <a:clrScheme name="Powerpoint skabe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skabel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skabe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skabelon 16-9.potm" id="{6D316E70-4E03-4150-808C-46F668DCAAC0}" vid="{5EA316A6-9DCB-4382-8013-326DBA640943}"/>
    </a:ext>
  </a:extLst>
</a:theme>
</file>

<file path=ppt/theme/theme7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skabelon 16-9</Template>
  <TotalTime>1142</TotalTime>
  <Words>1744</Words>
  <Application>Microsoft Office PowerPoint</Application>
  <PresentationFormat>Widescreen</PresentationFormat>
  <Paragraphs>344</Paragraphs>
  <Slides>39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39</vt:i4>
      </vt:variant>
    </vt:vector>
  </HeadingPairs>
  <TitlesOfParts>
    <vt:vector size="55" baseType="lpstr">
      <vt:lpstr>MS PGothic</vt:lpstr>
      <vt:lpstr>Arial</vt:lpstr>
      <vt:lpstr>Calibri</vt:lpstr>
      <vt:lpstr>Calibri Light</vt:lpstr>
      <vt:lpstr>Courier New</vt:lpstr>
      <vt:lpstr>Tahoma</vt:lpstr>
      <vt:lpstr>Times New Roman</vt:lpstr>
      <vt:lpstr>Verdana</vt:lpstr>
      <vt:lpstr>Wingdings</vt:lpstr>
      <vt:lpstr>Powerpoint skabelon 16-9</vt:lpstr>
      <vt:lpstr>Default Design</vt:lpstr>
      <vt:lpstr>1_Default Design</vt:lpstr>
      <vt:lpstr>1_Office Theme</vt:lpstr>
      <vt:lpstr>Custom Design</vt:lpstr>
      <vt:lpstr>1_Powerpoint skabelon 16-9</vt:lpstr>
      <vt:lpstr>1_Custom Design</vt:lpstr>
      <vt:lpstr>Workshop om Lederevaluering 2021</vt:lpstr>
      <vt:lpstr>Dagens program</vt:lpstr>
      <vt:lpstr> </vt:lpstr>
      <vt:lpstr>Lederevalueringens udgangspunkt </vt:lpstr>
      <vt:lpstr>Hvad viser lederevalueringen noget om?</vt:lpstr>
      <vt:lpstr>Anonymitetsprincipper </vt:lpstr>
      <vt:lpstr>Svarprocenter</vt:lpstr>
      <vt:lpstr>Hvad viser totalrapporten?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Lederevaluering - et vigtigt afsæt til din LUS</vt:lpstr>
      <vt:lpstr>De tre steps før og efter lederudviklingssamtalen (LUS)</vt:lpstr>
      <vt:lpstr>         Step 1: Det første indtryk           af lederevalueringen </vt:lpstr>
      <vt:lpstr>                          Step 2: Det vil jeg gerne                                             drøfte i udviklingssamtalen </vt:lpstr>
      <vt:lpstr>                          Step 2: Det vil jeg gerne                                             drøfte i udviklingssamtalen </vt:lpstr>
      <vt:lpstr>       Step 3: Tilbagemelding  til medarbejderne  </vt:lpstr>
      <vt:lpstr>        Min tilbagemelding til  medarbejderne  </vt:lpstr>
      <vt:lpstr>PowerPoint-præsentation</vt:lpstr>
      <vt:lpstr>PowerPoint-præsentation</vt:lpstr>
      <vt:lpstr>God arbejdslyst  Tak for i dag! </vt:lpstr>
    </vt:vector>
  </TitlesOfParts>
  <Company>Aabenraa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om Lederevaluering 2017</dc:title>
  <dc:creator>Malene Thuskjær Hansen</dc:creator>
  <cp:lastModifiedBy>Pia Ravn</cp:lastModifiedBy>
  <cp:revision>87</cp:revision>
  <cp:lastPrinted>2017-11-01T09:43:54Z</cp:lastPrinted>
  <dcterms:created xsi:type="dcterms:W3CDTF">2017-10-25T11:12:33Z</dcterms:created>
  <dcterms:modified xsi:type="dcterms:W3CDTF">2021-11-03T08:20:54Z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3ac23ece-3f2b-4b25-96dc-ebee1d8e2d2d</vt:lpwstr>
  </property>
</Properties>
</file>