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8"/>
  </p:notesMasterIdLst>
  <p:handoutMasterIdLst>
    <p:handoutMasterId r:id="rId69"/>
  </p:handoutMasterIdLst>
  <p:sldIdLst>
    <p:sldId id="549" r:id="rId2"/>
    <p:sldId id="544" r:id="rId3"/>
    <p:sldId id="471" r:id="rId4"/>
    <p:sldId id="473" r:id="rId5"/>
    <p:sldId id="452" r:id="rId6"/>
    <p:sldId id="466" r:id="rId7"/>
    <p:sldId id="560" r:id="rId8"/>
    <p:sldId id="464" r:id="rId9"/>
    <p:sldId id="559" r:id="rId10"/>
    <p:sldId id="319" r:id="rId11"/>
    <p:sldId id="433" r:id="rId12"/>
    <p:sldId id="555" r:id="rId13"/>
    <p:sldId id="424" r:id="rId14"/>
    <p:sldId id="394" r:id="rId15"/>
    <p:sldId id="386" r:id="rId16"/>
    <p:sldId id="414" r:id="rId17"/>
    <p:sldId id="396" r:id="rId18"/>
    <p:sldId id="397" r:id="rId19"/>
    <p:sldId id="442" r:id="rId20"/>
    <p:sldId id="395" r:id="rId21"/>
    <p:sldId id="439" r:id="rId22"/>
    <p:sldId id="400" r:id="rId23"/>
    <p:sldId id="556" r:id="rId24"/>
    <p:sldId id="428" r:id="rId25"/>
    <p:sldId id="402" r:id="rId26"/>
    <p:sldId id="403" r:id="rId27"/>
    <p:sldId id="357" r:id="rId28"/>
    <p:sldId id="561" r:id="rId29"/>
    <p:sldId id="430" r:id="rId30"/>
    <p:sldId id="562" r:id="rId31"/>
    <p:sldId id="563" r:id="rId32"/>
    <p:sldId id="589" r:id="rId33"/>
    <p:sldId id="590" r:id="rId34"/>
    <p:sldId id="572" r:id="rId35"/>
    <p:sldId id="533" r:id="rId36"/>
    <p:sldId id="534" r:id="rId37"/>
    <p:sldId id="535" r:id="rId38"/>
    <p:sldId id="573" r:id="rId39"/>
    <p:sldId id="586" r:id="rId40"/>
    <p:sldId id="587" r:id="rId41"/>
    <p:sldId id="593" r:id="rId42"/>
    <p:sldId id="570" r:id="rId43"/>
    <p:sldId id="574" r:id="rId44"/>
    <p:sldId id="594" r:id="rId45"/>
    <p:sldId id="543" r:id="rId46"/>
    <p:sldId id="548" r:id="rId47"/>
    <p:sldId id="602" r:id="rId48"/>
    <p:sldId id="505" r:id="rId49"/>
    <p:sldId id="510" r:id="rId50"/>
    <p:sldId id="583" r:id="rId51"/>
    <p:sldId id="605" r:id="rId52"/>
    <p:sldId id="597" r:id="rId53"/>
    <p:sldId id="292" r:id="rId54"/>
    <p:sldId id="577" r:id="rId55"/>
    <p:sldId id="373" r:id="rId56"/>
    <p:sldId id="300" r:id="rId57"/>
    <p:sldId id="575" r:id="rId58"/>
    <p:sldId id="579" r:id="rId59"/>
    <p:sldId id="580" r:id="rId60"/>
    <p:sldId id="581" r:id="rId61"/>
    <p:sldId id="413" r:id="rId62"/>
    <p:sldId id="399" r:id="rId63"/>
    <p:sldId id="406" r:id="rId64"/>
    <p:sldId id="598" r:id="rId65"/>
    <p:sldId id="407" r:id="rId66"/>
    <p:sldId id="599" r:id="rId6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BF"/>
    <a:srgbClr val="4472C4"/>
    <a:srgbClr val="5979B0"/>
    <a:srgbClr val="BD1976"/>
    <a:srgbClr val="00475E"/>
    <a:srgbClr val="F5F4F2"/>
    <a:srgbClr val="F8F8F8"/>
    <a:srgbClr val="B7DD6B"/>
    <a:srgbClr val="00977E"/>
    <a:srgbClr val="907F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941E1E-3988-4A0E-8E47-A80DE9365840}" v="191" dt="2025-09-11T12:54:19.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86392"/>
  </p:normalViewPr>
  <p:slideViewPr>
    <p:cSldViewPr snapToGrid="0" snapToObjects="1">
      <p:cViewPr varScale="1">
        <p:scale>
          <a:sx n="75" d="100"/>
          <a:sy n="75" d="100"/>
        </p:scale>
        <p:origin x="1902"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Følsgaard Maron" userId="25e583fe-eea6-422a-b353-9d8d93ecf117" providerId="ADAL" clId="{707FE5D9-C2C7-4C59-999A-1B972924A122}"/>
    <pc:docChg chg="custSel addSld modSld">
      <pc:chgData name="Linda Følsgaard Maron" userId="25e583fe-eea6-422a-b353-9d8d93ecf117" providerId="ADAL" clId="{707FE5D9-C2C7-4C59-999A-1B972924A122}" dt="2025-02-19T14:16:24.076" v="93" actId="1076"/>
      <pc:docMkLst>
        <pc:docMk/>
      </pc:docMkLst>
      <pc:sldChg chg="delSp modSp mod delAnim">
        <pc:chgData name="Linda Følsgaard Maron" userId="25e583fe-eea6-422a-b353-9d8d93ecf117" providerId="ADAL" clId="{707FE5D9-C2C7-4C59-999A-1B972924A122}" dt="2025-02-19T14:16:24.076" v="93" actId="1076"/>
        <pc:sldMkLst>
          <pc:docMk/>
          <pc:sldMk cId="2157049528" sldId="389"/>
        </pc:sldMkLst>
      </pc:sldChg>
      <pc:sldChg chg="addSp delSp modSp mod">
        <pc:chgData name="Linda Følsgaard Maron" userId="25e583fe-eea6-422a-b353-9d8d93ecf117" providerId="ADAL" clId="{707FE5D9-C2C7-4C59-999A-1B972924A122}" dt="2025-01-31T10:12:58.481" v="4" actId="478"/>
        <pc:sldMkLst>
          <pc:docMk/>
          <pc:sldMk cId="3362144561" sldId="398"/>
        </pc:sldMkLst>
      </pc:sldChg>
      <pc:sldChg chg="modSp mod">
        <pc:chgData name="Linda Følsgaard Maron" userId="25e583fe-eea6-422a-b353-9d8d93ecf117" providerId="ADAL" clId="{707FE5D9-C2C7-4C59-999A-1B972924A122}" dt="2025-02-19T14:15:46.175" v="87" actId="2711"/>
        <pc:sldMkLst>
          <pc:docMk/>
          <pc:sldMk cId="1083890101" sldId="474"/>
        </pc:sldMkLst>
      </pc:sldChg>
      <pc:sldChg chg="addSp delSp modSp new mod">
        <pc:chgData name="Linda Følsgaard Maron" userId="25e583fe-eea6-422a-b353-9d8d93ecf117" providerId="ADAL" clId="{707FE5D9-C2C7-4C59-999A-1B972924A122}" dt="2025-02-19T14:15:38.850" v="86" actId="2711"/>
        <pc:sldMkLst>
          <pc:docMk/>
          <pc:sldMk cId="3318080783" sldId="478"/>
        </pc:sldMkLst>
      </pc:sldChg>
    </pc:docChg>
  </pc:docChgLst>
  <pc:docChgLst>
    <pc:chgData name="Linda Følsgaard Maron" userId="25e583fe-eea6-422a-b353-9d8d93ecf117" providerId="ADAL" clId="{247A552F-51E4-4FD6-87C4-8724959D6F96}"/>
    <pc:docChg chg="modSld">
      <pc:chgData name="Linda Følsgaard Maron" userId="25e583fe-eea6-422a-b353-9d8d93ecf117" providerId="ADAL" clId="{247A552F-51E4-4FD6-87C4-8724959D6F96}" dt="2024-08-26T10:59:06.965" v="22" actId="20577"/>
      <pc:docMkLst>
        <pc:docMk/>
      </pc:docMkLst>
      <pc:sldChg chg="modSp">
        <pc:chgData name="Linda Følsgaard Maron" userId="25e583fe-eea6-422a-b353-9d8d93ecf117" providerId="ADAL" clId="{247A552F-51E4-4FD6-87C4-8724959D6F96}" dt="2024-08-26T06:12:28.827" v="17" actId="20577"/>
        <pc:sldMkLst>
          <pc:docMk/>
          <pc:sldMk cId="1832340978" sldId="288"/>
        </pc:sldMkLst>
      </pc:sldChg>
      <pc:sldChg chg="modSp">
        <pc:chgData name="Linda Følsgaard Maron" userId="25e583fe-eea6-422a-b353-9d8d93ecf117" providerId="ADAL" clId="{247A552F-51E4-4FD6-87C4-8724959D6F96}" dt="2024-08-26T10:59:06.965" v="22" actId="20577"/>
        <pc:sldMkLst>
          <pc:docMk/>
          <pc:sldMk cId="3713718583" sldId="387"/>
        </pc:sldMkLst>
      </pc:sldChg>
    </pc:docChg>
  </pc:docChgLst>
  <pc:docChgLst>
    <pc:chgData name="Linda Følsgaard Maron" userId="25e583fe-eea6-422a-b353-9d8d93ecf117" providerId="ADAL" clId="{951F90C2-E3EF-4537-8A9C-6BD1B36EFD02}"/>
    <pc:docChg chg="undo custSel modSld">
      <pc:chgData name="Linda Følsgaard Maron" userId="25e583fe-eea6-422a-b353-9d8d93ecf117" providerId="ADAL" clId="{951F90C2-E3EF-4537-8A9C-6BD1B36EFD02}" dt="2024-03-08T07:35:02.626" v="279" actId="6549"/>
      <pc:docMkLst>
        <pc:docMk/>
      </pc:docMkLst>
      <pc:sldChg chg="delSp modSp mod">
        <pc:chgData name="Linda Følsgaard Maron" userId="25e583fe-eea6-422a-b353-9d8d93ecf117" providerId="ADAL" clId="{951F90C2-E3EF-4537-8A9C-6BD1B36EFD02}" dt="2024-03-04T07:06:00.467" v="265" actId="478"/>
        <pc:sldMkLst>
          <pc:docMk/>
          <pc:sldMk cId="769475820" sldId="317"/>
        </pc:sldMkLst>
      </pc:sldChg>
      <pc:sldChg chg="modSp">
        <pc:chgData name="Linda Følsgaard Maron" userId="25e583fe-eea6-422a-b353-9d8d93ecf117" providerId="ADAL" clId="{951F90C2-E3EF-4537-8A9C-6BD1B36EFD02}" dt="2024-03-08T07:35:02.626" v="279" actId="6549"/>
        <pc:sldMkLst>
          <pc:docMk/>
          <pc:sldMk cId="2778337313" sldId="335"/>
        </pc:sldMkLst>
      </pc:sldChg>
      <pc:sldChg chg="modSp mod">
        <pc:chgData name="Linda Følsgaard Maron" userId="25e583fe-eea6-422a-b353-9d8d93ecf117" providerId="ADAL" clId="{951F90C2-E3EF-4537-8A9C-6BD1B36EFD02}" dt="2024-03-04T06:38:47.497" v="1" actId="6549"/>
        <pc:sldMkLst>
          <pc:docMk/>
          <pc:sldMk cId="151970314" sldId="443"/>
        </pc:sldMkLst>
      </pc:sldChg>
      <pc:sldChg chg="modSp mod">
        <pc:chgData name="Linda Følsgaard Maron" userId="25e583fe-eea6-422a-b353-9d8d93ecf117" providerId="ADAL" clId="{951F90C2-E3EF-4537-8A9C-6BD1B36EFD02}" dt="2024-03-04T06:46:09.371" v="252" actId="20577"/>
        <pc:sldMkLst>
          <pc:docMk/>
          <pc:sldMk cId="915999361" sldId="453"/>
        </pc:sldMkLst>
      </pc:sldChg>
      <pc:sldChg chg="modSp mod">
        <pc:chgData name="Linda Følsgaard Maron" userId="25e583fe-eea6-422a-b353-9d8d93ecf117" providerId="ADAL" clId="{951F90C2-E3EF-4537-8A9C-6BD1B36EFD02}" dt="2024-03-04T07:05:11.936" v="262" actId="1076"/>
        <pc:sldMkLst>
          <pc:docMk/>
          <pc:sldMk cId="4105627125" sldId="473"/>
        </pc:sldMkLst>
      </pc:sldChg>
    </pc:docChg>
  </pc:docChgLst>
  <pc:docChgLst>
    <pc:chgData name="Linda Følsgaard Maron" userId="e8836a54-fd3d-44c6-a635-d43ccabb9954" providerId="ADAL" clId="{1D941E1E-3988-4A0E-8E47-A80DE9365840}"/>
    <pc:docChg chg="undo redo custSel addSld delSld modSld">
      <pc:chgData name="Linda Følsgaard Maron" userId="e8836a54-fd3d-44c6-a635-d43ccabb9954" providerId="ADAL" clId="{1D941E1E-3988-4A0E-8E47-A80DE9365840}" dt="2025-09-11T12:54:32.534" v="825" actId="2696"/>
      <pc:docMkLst>
        <pc:docMk/>
      </pc:docMkLst>
      <pc:sldChg chg="add mod modShow">
        <pc:chgData name="Linda Følsgaard Maron" userId="e8836a54-fd3d-44c6-a635-d43ccabb9954" providerId="ADAL" clId="{1D941E1E-3988-4A0E-8E47-A80DE9365840}" dt="2025-09-09T04:32:45.537" v="265" actId="729"/>
        <pc:sldMkLst>
          <pc:docMk/>
          <pc:sldMk cId="3090648717" sldId="280"/>
        </pc:sldMkLst>
      </pc:sldChg>
      <pc:sldChg chg="add">
        <pc:chgData name="Linda Følsgaard Maron" userId="e8836a54-fd3d-44c6-a635-d43ccabb9954" providerId="ADAL" clId="{1D941E1E-3988-4A0E-8E47-A80DE9365840}" dt="2025-09-09T04:29:02.467" v="245"/>
        <pc:sldMkLst>
          <pc:docMk/>
          <pc:sldMk cId="1361024204" sldId="284"/>
        </pc:sldMkLst>
      </pc:sldChg>
      <pc:sldChg chg="del">
        <pc:chgData name="Linda Følsgaard Maron" userId="e8836a54-fd3d-44c6-a635-d43ccabb9954" providerId="ADAL" clId="{1D941E1E-3988-4A0E-8E47-A80DE9365840}" dt="2025-09-08T13:21:53.618" v="0" actId="47"/>
        <pc:sldMkLst>
          <pc:docMk/>
          <pc:sldMk cId="871655392" sldId="287"/>
        </pc:sldMkLst>
      </pc:sldChg>
      <pc:sldChg chg="del">
        <pc:chgData name="Linda Følsgaard Maron" userId="e8836a54-fd3d-44c6-a635-d43ccabb9954" providerId="ADAL" clId="{1D941E1E-3988-4A0E-8E47-A80DE9365840}" dt="2025-09-08T13:22:16.170" v="1" actId="47"/>
        <pc:sldMkLst>
          <pc:docMk/>
          <pc:sldMk cId="1832340978" sldId="288"/>
        </pc:sldMkLst>
      </pc:sldChg>
      <pc:sldChg chg="del">
        <pc:chgData name="Linda Følsgaard Maron" userId="e8836a54-fd3d-44c6-a635-d43ccabb9954" providerId="ADAL" clId="{1D941E1E-3988-4A0E-8E47-A80DE9365840}" dt="2025-09-08T13:22:16.170" v="1" actId="47"/>
        <pc:sldMkLst>
          <pc:docMk/>
          <pc:sldMk cId="465356783" sldId="290"/>
        </pc:sldMkLst>
      </pc:sldChg>
      <pc:sldChg chg="del">
        <pc:chgData name="Linda Følsgaard Maron" userId="e8836a54-fd3d-44c6-a635-d43ccabb9954" providerId="ADAL" clId="{1D941E1E-3988-4A0E-8E47-A80DE9365840}" dt="2025-09-08T13:22:16.170" v="1" actId="47"/>
        <pc:sldMkLst>
          <pc:docMk/>
          <pc:sldMk cId="2647294950" sldId="291"/>
        </pc:sldMkLst>
      </pc:sldChg>
      <pc:sldChg chg="add">
        <pc:chgData name="Linda Følsgaard Maron" userId="e8836a54-fd3d-44c6-a635-d43ccabb9954" providerId="ADAL" clId="{1D941E1E-3988-4A0E-8E47-A80DE9365840}" dt="2025-09-09T04:29:02.467" v="245"/>
        <pc:sldMkLst>
          <pc:docMk/>
          <pc:sldMk cId="211425442" sldId="292"/>
        </pc:sldMkLst>
      </pc:sldChg>
      <pc:sldChg chg="del">
        <pc:chgData name="Linda Følsgaard Maron" userId="e8836a54-fd3d-44c6-a635-d43ccabb9954" providerId="ADAL" clId="{1D941E1E-3988-4A0E-8E47-A80DE9365840}" dt="2025-09-08T13:22:16.170" v="1" actId="47"/>
        <pc:sldMkLst>
          <pc:docMk/>
          <pc:sldMk cId="3998869758" sldId="292"/>
        </pc:sldMkLst>
      </pc:sldChg>
      <pc:sldChg chg="add">
        <pc:chgData name="Linda Følsgaard Maron" userId="e8836a54-fd3d-44c6-a635-d43ccabb9954" providerId="ADAL" clId="{1D941E1E-3988-4A0E-8E47-A80DE9365840}" dt="2025-09-09T04:29:02.467" v="245"/>
        <pc:sldMkLst>
          <pc:docMk/>
          <pc:sldMk cId="2428800757" sldId="300"/>
        </pc:sldMkLst>
      </pc:sldChg>
      <pc:sldChg chg="add del">
        <pc:chgData name="Linda Følsgaard Maron" userId="e8836a54-fd3d-44c6-a635-d43ccabb9954" providerId="ADAL" clId="{1D941E1E-3988-4A0E-8E47-A80DE9365840}" dt="2025-09-11T12:43:26.290" v="502" actId="2696"/>
        <pc:sldMkLst>
          <pc:docMk/>
          <pc:sldMk cId="993230507" sldId="301"/>
        </pc:sldMkLst>
      </pc:sldChg>
      <pc:sldChg chg="add mod modShow">
        <pc:chgData name="Linda Følsgaard Maron" userId="e8836a54-fd3d-44c6-a635-d43ccabb9954" providerId="ADAL" clId="{1D941E1E-3988-4A0E-8E47-A80DE9365840}" dt="2025-09-09T04:32:27.074" v="264" actId="729"/>
        <pc:sldMkLst>
          <pc:docMk/>
          <pc:sldMk cId="1835975368" sldId="310"/>
        </pc:sldMkLst>
      </pc:sldChg>
      <pc:sldChg chg="modSp mod">
        <pc:chgData name="Linda Følsgaard Maron" userId="e8836a54-fd3d-44c6-a635-d43ccabb9954" providerId="ADAL" clId="{1D941E1E-3988-4A0E-8E47-A80DE9365840}" dt="2025-09-09T04:27:03.625" v="244" actId="20577"/>
        <pc:sldMkLst>
          <pc:docMk/>
          <pc:sldMk cId="3206065451" sldId="337"/>
        </pc:sldMkLst>
        <pc:spChg chg="mod">
          <ac:chgData name="Linda Følsgaard Maron" userId="e8836a54-fd3d-44c6-a635-d43ccabb9954" providerId="ADAL" clId="{1D941E1E-3988-4A0E-8E47-A80DE9365840}" dt="2025-09-09T04:27:03.625" v="244" actId="20577"/>
          <ac:spMkLst>
            <pc:docMk/>
            <pc:sldMk cId="3206065451" sldId="337"/>
            <ac:spMk id="5" creationId="{00000000-0000-0000-0000-000000000000}"/>
          </ac:spMkLst>
        </pc:spChg>
      </pc:sldChg>
      <pc:sldChg chg="del">
        <pc:chgData name="Linda Følsgaard Maron" userId="e8836a54-fd3d-44c6-a635-d43ccabb9954" providerId="ADAL" clId="{1D941E1E-3988-4A0E-8E47-A80DE9365840}" dt="2025-09-08T13:22:16.170" v="1" actId="47"/>
        <pc:sldMkLst>
          <pc:docMk/>
          <pc:sldMk cId="571249656" sldId="340"/>
        </pc:sldMkLst>
      </pc:sldChg>
      <pc:sldChg chg="add del">
        <pc:chgData name="Linda Følsgaard Maron" userId="e8836a54-fd3d-44c6-a635-d43ccabb9954" providerId="ADAL" clId="{1D941E1E-3988-4A0E-8E47-A80DE9365840}" dt="2025-09-09T04:33:01.645" v="267" actId="47"/>
        <pc:sldMkLst>
          <pc:docMk/>
          <pc:sldMk cId="4278263219" sldId="351"/>
        </pc:sldMkLst>
      </pc:sldChg>
      <pc:sldChg chg="delSp mod">
        <pc:chgData name="Linda Følsgaard Maron" userId="e8836a54-fd3d-44c6-a635-d43ccabb9954" providerId="ADAL" clId="{1D941E1E-3988-4A0E-8E47-A80DE9365840}" dt="2025-09-11T12:42:50.753" v="501" actId="478"/>
        <pc:sldMkLst>
          <pc:docMk/>
          <pc:sldMk cId="1290531558" sldId="357"/>
        </pc:sldMkLst>
        <pc:spChg chg="del">
          <ac:chgData name="Linda Følsgaard Maron" userId="e8836a54-fd3d-44c6-a635-d43ccabb9954" providerId="ADAL" clId="{1D941E1E-3988-4A0E-8E47-A80DE9365840}" dt="2025-09-11T12:42:50.753" v="501" actId="478"/>
          <ac:spMkLst>
            <pc:docMk/>
            <pc:sldMk cId="1290531558" sldId="357"/>
            <ac:spMk id="8" creationId="{00000000-0000-0000-0000-000000000000}"/>
          </ac:spMkLst>
        </pc:spChg>
      </pc:sldChg>
      <pc:sldChg chg="del">
        <pc:chgData name="Linda Følsgaard Maron" userId="e8836a54-fd3d-44c6-a635-d43ccabb9954" providerId="ADAL" clId="{1D941E1E-3988-4A0E-8E47-A80DE9365840}" dt="2025-09-09T04:25:51.335" v="198" actId="47"/>
        <pc:sldMkLst>
          <pc:docMk/>
          <pc:sldMk cId="818282730" sldId="364"/>
        </pc:sldMkLst>
      </pc:sldChg>
      <pc:sldChg chg="add">
        <pc:chgData name="Linda Følsgaard Maron" userId="e8836a54-fd3d-44c6-a635-d43ccabb9954" providerId="ADAL" clId="{1D941E1E-3988-4A0E-8E47-A80DE9365840}" dt="2025-09-09T04:29:02.467" v="245"/>
        <pc:sldMkLst>
          <pc:docMk/>
          <pc:sldMk cId="528807972" sldId="368"/>
        </pc:sldMkLst>
      </pc:sldChg>
      <pc:sldChg chg="add">
        <pc:chgData name="Linda Følsgaard Maron" userId="e8836a54-fd3d-44c6-a635-d43ccabb9954" providerId="ADAL" clId="{1D941E1E-3988-4A0E-8E47-A80DE9365840}" dt="2025-09-09T04:29:02.467" v="245"/>
        <pc:sldMkLst>
          <pc:docMk/>
          <pc:sldMk cId="3170424533" sldId="370"/>
        </pc:sldMkLst>
      </pc:sldChg>
      <pc:sldChg chg="add">
        <pc:chgData name="Linda Følsgaard Maron" userId="e8836a54-fd3d-44c6-a635-d43ccabb9954" providerId="ADAL" clId="{1D941E1E-3988-4A0E-8E47-A80DE9365840}" dt="2025-09-09T04:29:02.467" v="245"/>
        <pc:sldMkLst>
          <pc:docMk/>
          <pc:sldMk cId="4079325807" sldId="373"/>
        </pc:sldMkLst>
      </pc:sldChg>
      <pc:sldChg chg="add">
        <pc:chgData name="Linda Følsgaard Maron" userId="e8836a54-fd3d-44c6-a635-d43ccabb9954" providerId="ADAL" clId="{1D941E1E-3988-4A0E-8E47-A80DE9365840}" dt="2025-09-09T04:29:02.467" v="245"/>
        <pc:sldMkLst>
          <pc:docMk/>
          <pc:sldMk cId="776394030" sldId="380"/>
        </pc:sldMkLst>
      </pc:sldChg>
      <pc:sldChg chg="del">
        <pc:chgData name="Linda Følsgaard Maron" userId="e8836a54-fd3d-44c6-a635-d43ccabb9954" providerId="ADAL" clId="{1D941E1E-3988-4A0E-8E47-A80DE9365840}" dt="2025-09-08T13:22:16.170" v="1" actId="47"/>
        <pc:sldMkLst>
          <pc:docMk/>
          <pc:sldMk cId="3713718583" sldId="387"/>
        </pc:sldMkLst>
      </pc:sldChg>
      <pc:sldChg chg="del">
        <pc:chgData name="Linda Følsgaard Maron" userId="e8836a54-fd3d-44c6-a635-d43ccabb9954" providerId="ADAL" clId="{1D941E1E-3988-4A0E-8E47-A80DE9365840}" dt="2025-09-08T13:22:16.170" v="1" actId="47"/>
        <pc:sldMkLst>
          <pc:docMk/>
          <pc:sldMk cId="2157049528" sldId="389"/>
        </pc:sldMkLst>
      </pc:sldChg>
      <pc:sldChg chg="del">
        <pc:chgData name="Linda Følsgaard Maron" userId="e8836a54-fd3d-44c6-a635-d43ccabb9954" providerId="ADAL" clId="{1D941E1E-3988-4A0E-8E47-A80DE9365840}" dt="2025-09-08T13:22:16.170" v="1" actId="47"/>
        <pc:sldMkLst>
          <pc:docMk/>
          <pc:sldMk cId="1204283838" sldId="390"/>
        </pc:sldMkLst>
      </pc:sldChg>
      <pc:sldChg chg="del">
        <pc:chgData name="Linda Følsgaard Maron" userId="e8836a54-fd3d-44c6-a635-d43ccabb9954" providerId="ADAL" clId="{1D941E1E-3988-4A0E-8E47-A80DE9365840}" dt="2025-09-08T13:22:16.170" v="1" actId="47"/>
        <pc:sldMkLst>
          <pc:docMk/>
          <pc:sldMk cId="435926600" sldId="391"/>
        </pc:sldMkLst>
      </pc:sldChg>
      <pc:sldChg chg="del">
        <pc:chgData name="Linda Følsgaard Maron" userId="e8836a54-fd3d-44c6-a635-d43ccabb9954" providerId="ADAL" clId="{1D941E1E-3988-4A0E-8E47-A80DE9365840}" dt="2025-09-08T13:22:16.170" v="1" actId="47"/>
        <pc:sldMkLst>
          <pc:docMk/>
          <pc:sldMk cId="1300729958" sldId="392"/>
        </pc:sldMkLst>
      </pc:sldChg>
      <pc:sldChg chg="addSp delSp modSp mod delAnim">
        <pc:chgData name="Linda Følsgaard Maron" userId="e8836a54-fd3d-44c6-a635-d43ccabb9954" providerId="ADAL" clId="{1D941E1E-3988-4A0E-8E47-A80DE9365840}" dt="2025-09-09T04:24:54.051" v="196" actId="1076"/>
        <pc:sldMkLst>
          <pc:docMk/>
          <pc:sldMk cId="1050918645" sldId="395"/>
        </pc:sldMkLst>
        <pc:picChg chg="add mod">
          <ac:chgData name="Linda Følsgaard Maron" userId="e8836a54-fd3d-44c6-a635-d43ccabb9954" providerId="ADAL" clId="{1D941E1E-3988-4A0E-8E47-A80DE9365840}" dt="2025-09-09T04:24:54.051" v="196" actId="1076"/>
          <ac:picMkLst>
            <pc:docMk/>
            <pc:sldMk cId="1050918645" sldId="395"/>
            <ac:picMk id="7" creationId="{194BE2EC-E8DD-E3BE-C797-93324B4FA09B}"/>
          </ac:picMkLst>
        </pc:picChg>
      </pc:sldChg>
      <pc:sldChg chg="add">
        <pc:chgData name="Linda Følsgaard Maron" userId="e8836a54-fd3d-44c6-a635-d43ccabb9954" providerId="ADAL" clId="{1D941E1E-3988-4A0E-8E47-A80DE9365840}" dt="2025-09-09T04:29:02.467" v="245"/>
        <pc:sldMkLst>
          <pc:docMk/>
          <pc:sldMk cId="3070717600" sldId="399"/>
        </pc:sldMkLst>
      </pc:sldChg>
      <pc:sldChg chg="del mod modShow">
        <pc:chgData name="Linda Følsgaard Maron" userId="e8836a54-fd3d-44c6-a635-d43ccabb9954" providerId="ADAL" clId="{1D941E1E-3988-4A0E-8E47-A80DE9365840}" dt="2025-09-11T12:42:41.236" v="500" actId="2696"/>
        <pc:sldMkLst>
          <pc:docMk/>
          <pc:sldMk cId="591718366" sldId="401"/>
        </pc:sldMkLst>
      </pc:sldChg>
      <pc:sldChg chg="add">
        <pc:chgData name="Linda Følsgaard Maron" userId="e8836a54-fd3d-44c6-a635-d43ccabb9954" providerId="ADAL" clId="{1D941E1E-3988-4A0E-8E47-A80DE9365840}" dt="2025-09-09T04:29:02.467" v="245"/>
        <pc:sldMkLst>
          <pc:docMk/>
          <pc:sldMk cId="4092841597" sldId="406"/>
        </pc:sldMkLst>
      </pc:sldChg>
      <pc:sldChg chg="add">
        <pc:chgData name="Linda Følsgaard Maron" userId="e8836a54-fd3d-44c6-a635-d43ccabb9954" providerId="ADAL" clId="{1D941E1E-3988-4A0E-8E47-A80DE9365840}" dt="2025-09-09T04:29:02.467" v="245"/>
        <pc:sldMkLst>
          <pc:docMk/>
          <pc:sldMk cId="3609965187" sldId="407"/>
        </pc:sldMkLst>
      </pc:sldChg>
      <pc:sldChg chg="add">
        <pc:chgData name="Linda Følsgaard Maron" userId="e8836a54-fd3d-44c6-a635-d43ccabb9954" providerId="ADAL" clId="{1D941E1E-3988-4A0E-8E47-A80DE9365840}" dt="2025-09-09T04:29:02.467" v="245"/>
        <pc:sldMkLst>
          <pc:docMk/>
          <pc:sldMk cId="879336876" sldId="413"/>
        </pc:sldMkLst>
      </pc:sldChg>
      <pc:sldChg chg="mod modShow">
        <pc:chgData name="Linda Følsgaard Maron" userId="e8836a54-fd3d-44c6-a635-d43ccabb9954" providerId="ADAL" clId="{1D941E1E-3988-4A0E-8E47-A80DE9365840}" dt="2025-09-09T08:31:25.725" v="434" actId="729"/>
        <pc:sldMkLst>
          <pc:docMk/>
          <pc:sldMk cId="1821180602" sldId="428"/>
        </pc:sldMkLst>
      </pc:sldChg>
      <pc:sldChg chg="add">
        <pc:chgData name="Linda Følsgaard Maron" userId="e8836a54-fd3d-44c6-a635-d43ccabb9954" providerId="ADAL" clId="{1D941E1E-3988-4A0E-8E47-A80DE9365840}" dt="2025-09-09T04:29:02.467" v="245"/>
        <pc:sldMkLst>
          <pc:docMk/>
          <pc:sldMk cId="3520251371" sldId="430"/>
        </pc:sldMkLst>
      </pc:sldChg>
      <pc:sldChg chg="add">
        <pc:chgData name="Linda Følsgaard Maron" userId="e8836a54-fd3d-44c6-a635-d43ccabb9954" providerId="ADAL" clId="{1D941E1E-3988-4A0E-8E47-A80DE9365840}" dt="2025-09-09T04:29:02.467" v="245"/>
        <pc:sldMkLst>
          <pc:docMk/>
          <pc:sldMk cId="2324409993" sldId="432"/>
        </pc:sldMkLst>
      </pc:sldChg>
      <pc:sldChg chg="modSp mod modShow">
        <pc:chgData name="Linda Følsgaard Maron" userId="e8836a54-fd3d-44c6-a635-d43ccabb9954" providerId="ADAL" clId="{1D941E1E-3988-4A0E-8E47-A80DE9365840}" dt="2025-09-09T04:13:28.989" v="24" actId="729"/>
        <pc:sldMkLst>
          <pc:docMk/>
          <pc:sldMk cId="151970314" sldId="443"/>
        </pc:sldMkLst>
        <pc:spChg chg="mod">
          <ac:chgData name="Linda Følsgaard Maron" userId="e8836a54-fd3d-44c6-a635-d43ccabb9954" providerId="ADAL" clId="{1D941E1E-3988-4A0E-8E47-A80DE9365840}" dt="2025-09-09T04:12:50.919" v="11" actId="6549"/>
          <ac:spMkLst>
            <pc:docMk/>
            <pc:sldMk cId="151970314" sldId="443"/>
            <ac:spMk id="2" creationId="{00000000-0000-0000-0000-000000000000}"/>
          </ac:spMkLst>
        </pc:spChg>
      </pc:sldChg>
      <pc:sldChg chg="del">
        <pc:chgData name="Linda Følsgaard Maron" userId="e8836a54-fd3d-44c6-a635-d43ccabb9954" providerId="ADAL" clId="{1D941E1E-3988-4A0E-8E47-A80DE9365840}" dt="2025-09-08T13:22:16.170" v="1" actId="47"/>
        <pc:sldMkLst>
          <pc:docMk/>
          <pc:sldMk cId="3333994213" sldId="444"/>
        </pc:sldMkLst>
      </pc:sldChg>
      <pc:sldChg chg="del">
        <pc:chgData name="Linda Følsgaard Maron" userId="e8836a54-fd3d-44c6-a635-d43ccabb9954" providerId="ADAL" clId="{1D941E1E-3988-4A0E-8E47-A80DE9365840}" dt="2025-09-08T13:22:16.170" v="1" actId="47"/>
        <pc:sldMkLst>
          <pc:docMk/>
          <pc:sldMk cId="956512863" sldId="445"/>
        </pc:sldMkLst>
      </pc:sldChg>
      <pc:sldChg chg="del">
        <pc:chgData name="Linda Følsgaard Maron" userId="e8836a54-fd3d-44c6-a635-d43ccabb9954" providerId="ADAL" clId="{1D941E1E-3988-4A0E-8E47-A80DE9365840}" dt="2025-09-08T13:22:16.170" v="1" actId="47"/>
        <pc:sldMkLst>
          <pc:docMk/>
          <pc:sldMk cId="2435458929" sldId="446"/>
        </pc:sldMkLst>
      </pc:sldChg>
      <pc:sldChg chg="del">
        <pc:chgData name="Linda Følsgaard Maron" userId="e8836a54-fd3d-44c6-a635-d43ccabb9954" providerId="ADAL" clId="{1D941E1E-3988-4A0E-8E47-A80DE9365840}" dt="2025-09-09T04:26:19.281" v="200" actId="47"/>
        <pc:sldMkLst>
          <pc:docMk/>
          <pc:sldMk cId="2991896180" sldId="468"/>
        </pc:sldMkLst>
      </pc:sldChg>
      <pc:sldChg chg="del">
        <pc:chgData name="Linda Følsgaard Maron" userId="e8836a54-fd3d-44c6-a635-d43ccabb9954" providerId="ADAL" clId="{1D941E1E-3988-4A0E-8E47-A80DE9365840}" dt="2025-09-09T04:26:12.304" v="199" actId="47"/>
        <pc:sldMkLst>
          <pc:docMk/>
          <pc:sldMk cId="443401652" sldId="469"/>
        </pc:sldMkLst>
      </pc:sldChg>
      <pc:sldChg chg="delSp modSp mod delAnim">
        <pc:chgData name="Linda Følsgaard Maron" userId="e8836a54-fd3d-44c6-a635-d43ccabb9954" providerId="ADAL" clId="{1D941E1E-3988-4A0E-8E47-A80DE9365840}" dt="2025-09-09T04:17:30.652" v="78" actId="1076"/>
        <pc:sldMkLst>
          <pc:docMk/>
          <pc:sldMk cId="4105627125" sldId="473"/>
        </pc:sldMkLst>
        <pc:spChg chg="mod">
          <ac:chgData name="Linda Følsgaard Maron" userId="e8836a54-fd3d-44c6-a635-d43ccabb9954" providerId="ADAL" clId="{1D941E1E-3988-4A0E-8E47-A80DE9365840}" dt="2025-09-09T04:17:22.825" v="76" actId="1076"/>
          <ac:spMkLst>
            <pc:docMk/>
            <pc:sldMk cId="4105627125" sldId="473"/>
            <ac:spMk id="7" creationId="{3E5B2276-0C38-91D6-03D8-7DA1F6C58189}"/>
          </ac:spMkLst>
        </pc:spChg>
        <pc:spChg chg="mod">
          <ac:chgData name="Linda Følsgaard Maron" userId="e8836a54-fd3d-44c6-a635-d43ccabb9954" providerId="ADAL" clId="{1D941E1E-3988-4A0E-8E47-A80DE9365840}" dt="2025-09-09T04:17:28.039" v="77" actId="1076"/>
          <ac:spMkLst>
            <pc:docMk/>
            <pc:sldMk cId="4105627125" sldId="473"/>
            <ac:spMk id="13" creationId="{3C6B331F-1747-E94D-1A7F-3037AFA387D0}"/>
          </ac:spMkLst>
        </pc:spChg>
        <pc:picChg chg="mod">
          <ac:chgData name="Linda Følsgaard Maron" userId="e8836a54-fd3d-44c6-a635-d43ccabb9954" providerId="ADAL" clId="{1D941E1E-3988-4A0E-8E47-A80DE9365840}" dt="2025-09-09T04:17:30.652" v="78" actId="1076"/>
          <ac:picMkLst>
            <pc:docMk/>
            <pc:sldMk cId="4105627125" sldId="473"/>
            <ac:picMk id="15" creationId="{189F84DF-952B-F464-F133-BDD79644ACBE}"/>
          </ac:picMkLst>
        </pc:picChg>
      </pc:sldChg>
      <pc:sldChg chg="del">
        <pc:chgData name="Linda Følsgaard Maron" userId="e8836a54-fd3d-44c6-a635-d43ccabb9954" providerId="ADAL" clId="{1D941E1E-3988-4A0E-8E47-A80DE9365840}" dt="2025-09-08T13:22:16.170" v="1" actId="47"/>
        <pc:sldMkLst>
          <pc:docMk/>
          <pc:sldMk cId="1083890101" sldId="474"/>
        </pc:sldMkLst>
      </pc:sldChg>
      <pc:sldChg chg="modSp mod modAnim modShow">
        <pc:chgData name="Linda Følsgaard Maron" userId="e8836a54-fd3d-44c6-a635-d43ccabb9954" providerId="ADAL" clId="{1D941E1E-3988-4A0E-8E47-A80DE9365840}" dt="2025-09-11T12:41:45.083" v="496" actId="729"/>
        <pc:sldMkLst>
          <pc:docMk/>
          <pc:sldMk cId="778826933" sldId="476"/>
        </pc:sldMkLst>
        <pc:spChg chg="mod">
          <ac:chgData name="Linda Følsgaard Maron" userId="e8836a54-fd3d-44c6-a635-d43ccabb9954" providerId="ADAL" clId="{1D941E1E-3988-4A0E-8E47-A80DE9365840}" dt="2025-09-11T12:41:05.183" v="495" actId="6549"/>
          <ac:spMkLst>
            <pc:docMk/>
            <pc:sldMk cId="778826933" sldId="476"/>
            <ac:spMk id="2" creationId="{EAF35145-DA80-E5C2-0854-BFC9C9D570F0}"/>
          </ac:spMkLst>
        </pc:spChg>
        <pc:spChg chg="mod">
          <ac:chgData name="Linda Følsgaard Maron" userId="e8836a54-fd3d-44c6-a635-d43ccabb9954" providerId="ADAL" clId="{1D941E1E-3988-4A0E-8E47-A80DE9365840}" dt="2025-09-11T12:40:49.773" v="488" actId="1076"/>
          <ac:spMkLst>
            <pc:docMk/>
            <pc:sldMk cId="778826933" sldId="476"/>
            <ac:spMk id="7" creationId="{E923C704-119A-AF7A-5B7F-37AB0B9B4822}"/>
          </ac:spMkLst>
        </pc:spChg>
        <pc:spChg chg="mod">
          <ac:chgData name="Linda Følsgaard Maron" userId="e8836a54-fd3d-44c6-a635-d43ccabb9954" providerId="ADAL" clId="{1D941E1E-3988-4A0E-8E47-A80DE9365840}" dt="2025-09-11T12:40:26.491" v="485" actId="255"/>
          <ac:spMkLst>
            <pc:docMk/>
            <pc:sldMk cId="778826933" sldId="476"/>
            <ac:spMk id="8" creationId="{0788A3B0-6694-DC28-6BEE-B7969E22C17B}"/>
          </ac:spMkLst>
        </pc:spChg>
      </pc:sldChg>
      <pc:sldChg chg="add del">
        <pc:chgData name="Linda Følsgaard Maron" userId="e8836a54-fd3d-44c6-a635-d43ccabb9954" providerId="ADAL" clId="{1D941E1E-3988-4A0E-8E47-A80DE9365840}" dt="2025-09-11T12:42:18.438" v="499" actId="2696"/>
        <pc:sldMkLst>
          <pc:docMk/>
          <pc:sldMk cId="70243979" sldId="477"/>
        </pc:sldMkLst>
      </pc:sldChg>
      <pc:sldChg chg="del">
        <pc:chgData name="Linda Følsgaard Maron" userId="e8836a54-fd3d-44c6-a635-d43ccabb9954" providerId="ADAL" clId="{1D941E1E-3988-4A0E-8E47-A80DE9365840}" dt="2025-09-08T13:22:16.170" v="1" actId="47"/>
        <pc:sldMkLst>
          <pc:docMk/>
          <pc:sldMk cId="3318080783" sldId="478"/>
        </pc:sldMkLst>
      </pc:sldChg>
      <pc:sldChg chg="add">
        <pc:chgData name="Linda Følsgaard Maron" userId="e8836a54-fd3d-44c6-a635-d43ccabb9954" providerId="ADAL" clId="{1D941E1E-3988-4A0E-8E47-A80DE9365840}" dt="2025-09-09T04:29:02.467" v="245"/>
        <pc:sldMkLst>
          <pc:docMk/>
          <pc:sldMk cId="3607328522" sldId="499"/>
        </pc:sldMkLst>
      </pc:sldChg>
      <pc:sldChg chg="add">
        <pc:chgData name="Linda Følsgaard Maron" userId="e8836a54-fd3d-44c6-a635-d43ccabb9954" providerId="ADAL" clId="{1D941E1E-3988-4A0E-8E47-A80DE9365840}" dt="2025-09-09T04:29:02.467" v="245"/>
        <pc:sldMkLst>
          <pc:docMk/>
          <pc:sldMk cId="1208802974" sldId="500"/>
        </pc:sldMkLst>
      </pc:sldChg>
      <pc:sldChg chg="add">
        <pc:chgData name="Linda Følsgaard Maron" userId="e8836a54-fd3d-44c6-a635-d43ccabb9954" providerId="ADAL" clId="{1D941E1E-3988-4A0E-8E47-A80DE9365840}" dt="2025-09-09T04:29:02.467" v="245"/>
        <pc:sldMkLst>
          <pc:docMk/>
          <pc:sldMk cId="933523553" sldId="501"/>
        </pc:sldMkLst>
      </pc:sldChg>
      <pc:sldChg chg="add">
        <pc:chgData name="Linda Følsgaard Maron" userId="e8836a54-fd3d-44c6-a635-d43ccabb9954" providerId="ADAL" clId="{1D941E1E-3988-4A0E-8E47-A80DE9365840}" dt="2025-09-09T04:29:02.467" v="245"/>
        <pc:sldMkLst>
          <pc:docMk/>
          <pc:sldMk cId="3124027963" sldId="502"/>
        </pc:sldMkLst>
      </pc:sldChg>
      <pc:sldChg chg="add">
        <pc:chgData name="Linda Følsgaard Maron" userId="e8836a54-fd3d-44c6-a635-d43ccabb9954" providerId="ADAL" clId="{1D941E1E-3988-4A0E-8E47-A80DE9365840}" dt="2025-09-09T04:29:02.467" v="245"/>
        <pc:sldMkLst>
          <pc:docMk/>
          <pc:sldMk cId="895153626" sldId="503"/>
        </pc:sldMkLst>
      </pc:sldChg>
      <pc:sldChg chg="add">
        <pc:chgData name="Linda Følsgaard Maron" userId="e8836a54-fd3d-44c6-a635-d43ccabb9954" providerId="ADAL" clId="{1D941E1E-3988-4A0E-8E47-A80DE9365840}" dt="2025-09-09T04:29:02.467" v="245"/>
        <pc:sldMkLst>
          <pc:docMk/>
          <pc:sldMk cId="4205398162" sldId="504"/>
        </pc:sldMkLst>
      </pc:sldChg>
      <pc:sldChg chg="add del">
        <pc:chgData name="Linda Følsgaard Maron" userId="e8836a54-fd3d-44c6-a635-d43ccabb9954" providerId="ADAL" clId="{1D941E1E-3988-4A0E-8E47-A80DE9365840}" dt="2025-09-09T04:33:38.417" v="269" actId="2696"/>
        <pc:sldMkLst>
          <pc:docMk/>
          <pc:sldMk cId="1632635178" sldId="505"/>
        </pc:sldMkLst>
      </pc:sldChg>
      <pc:sldChg chg="add del">
        <pc:chgData name="Linda Følsgaard Maron" userId="e8836a54-fd3d-44c6-a635-d43ccabb9954" providerId="ADAL" clId="{1D941E1E-3988-4A0E-8E47-A80DE9365840}" dt="2025-09-09T08:57:00.282" v="458" actId="2696"/>
        <pc:sldMkLst>
          <pc:docMk/>
          <pc:sldMk cId="1636300484" sldId="505"/>
        </pc:sldMkLst>
      </pc:sldChg>
      <pc:sldChg chg="add">
        <pc:chgData name="Linda Følsgaard Maron" userId="e8836a54-fd3d-44c6-a635-d43ccabb9954" providerId="ADAL" clId="{1D941E1E-3988-4A0E-8E47-A80DE9365840}" dt="2025-09-09T08:57:17.133" v="459"/>
        <pc:sldMkLst>
          <pc:docMk/>
          <pc:sldMk cId="2306637056" sldId="505"/>
        </pc:sldMkLst>
      </pc:sldChg>
      <pc:sldChg chg="add del">
        <pc:chgData name="Linda Følsgaard Maron" userId="e8836a54-fd3d-44c6-a635-d43ccabb9954" providerId="ADAL" clId="{1D941E1E-3988-4A0E-8E47-A80DE9365840}" dt="2025-09-09T04:33:38.417" v="269" actId="2696"/>
        <pc:sldMkLst>
          <pc:docMk/>
          <pc:sldMk cId="1043791659" sldId="506"/>
        </pc:sldMkLst>
      </pc:sldChg>
      <pc:sldChg chg="add del">
        <pc:chgData name="Linda Følsgaard Maron" userId="e8836a54-fd3d-44c6-a635-d43ccabb9954" providerId="ADAL" clId="{1D941E1E-3988-4A0E-8E47-A80DE9365840}" dt="2025-09-09T08:57:00.282" v="458" actId="2696"/>
        <pc:sldMkLst>
          <pc:docMk/>
          <pc:sldMk cId="2058670102" sldId="506"/>
        </pc:sldMkLst>
      </pc:sldChg>
      <pc:sldChg chg="add">
        <pc:chgData name="Linda Følsgaard Maron" userId="e8836a54-fd3d-44c6-a635-d43ccabb9954" providerId="ADAL" clId="{1D941E1E-3988-4A0E-8E47-A80DE9365840}" dt="2025-09-09T08:57:17.133" v="459"/>
        <pc:sldMkLst>
          <pc:docMk/>
          <pc:sldMk cId="4236440064" sldId="506"/>
        </pc:sldMkLst>
      </pc:sldChg>
      <pc:sldChg chg="add">
        <pc:chgData name="Linda Følsgaard Maron" userId="e8836a54-fd3d-44c6-a635-d43ccabb9954" providerId="ADAL" clId="{1D941E1E-3988-4A0E-8E47-A80DE9365840}" dt="2025-09-09T08:57:17.133" v="459"/>
        <pc:sldMkLst>
          <pc:docMk/>
          <pc:sldMk cId="486113999" sldId="507"/>
        </pc:sldMkLst>
      </pc:sldChg>
      <pc:sldChg chg="add del">
        <pc:chgData name="Linda Følsgaard Maron" userId="e8836a54-fd3d-44c6-a635-d43ccabb9954" providerId="ADAL" clId="{1D941E1E-3988-4A0E-8E47-A80DE9365840}" dt="2025-09-09T04:33:38.417" v="269" actId="2696"/>
        <pc:sldMkLst>
          <pc:docMk/>
          <pc:sldMk cId="3377685206" sldId="507"/>
        </pc:sldMkLst>
      </pc:sldChg>
      <pc:sldChg chg="addSp modSp add del mod modAnim">
        <pc:chgData name="Linda Følsgaard Maron" userId="e8836a54-fd3d-44c6-a635-d43ccabb9954" providerId="ADAL" clId="{1D941E1E-3988-4A0E-8E47-A80DE9365840}" dt="2025-09-09T08:57:00.282" v="458" actId="2696"/>
        <pc:sldMkLst>
          <pc:docMk/>
          <pc:sldMk cId="3889632173" sldId="507"/>
        </pc:sldMkLst>
      </pc:sldChg>
      <pc:sldChg chg="add del">
        <pc:chgData name="Linda Følsgaard Maron" userId="e8836a54-fd3d-44c6-a635-d43ccabb9954" providerId="ADAL" clId="{1D941E1E-3988-4A0E-8E47-A80DE9365840}" dt="2025-09-09T04:34:18.504" v="271" actId="47"/>
        <pc:sldMkLst>
          <pc:docMk/>
          <pc:sldMk cId="276232610" sldId="508"/>
        </pc:sldMkLst>
      </pc:sldChg>
      <pc:sldChg chg="add del">
        <pc:chgData name="Linda Følsgaard Maron" userId="e8836a54-fd3d-44c6-a635-d43ccabb9954" providerId="ADAL" clId="{1D941E1E-3988-4A0E-8E47-A80DE9365840}" dt="2025-09-09T04:33:38.417" v="269" actId="2696"/>
        <pc:sldMkLst>
          <pc:docMk/>
          <pc:sldMk cId="3545407124" sldId="508"/>
        </pc:sldMkLst>
      </pc:sldChg>
      <pc:sldChg chg="add del">
        <pc:chgData name="Linda Følsgaard Maron" userId="e8836a54-fd3d-44c6-a635-d43ccabb9954" providerId="ADAL" clId="{1D941E1E-3988-4A0E-8E47-A80DE9365840}" dt="2025-09-09T08:57:00.282" v="458" actId="2696"/>
        <pc:sldMkLst>
          <pc:docMk/>
          <pc:sldMk cId="1226505073" sldId="510"/>
        </pc:sldMkLst>
      </pc:sldChg>
      <pc:sldChg chg="add del">
        <pc:chgData name="Linda Følsgaard Maron" userId="e8836a54-fd3d-44c6-a635-d43ccabb9954" providerId="ADAL" clId="{1D941E1E-3988-4A0E-8E47-A80DE9365840}" dt="2025-09-09T04:33:38.417" v="269" actId="2696"/>
        <pc:sldMkLst>
          <pc:docMk/>
          <pc:sldMk cId="1414237601" sldId="510"/>
        </pc:sldMkLst>
      </pc:sldChg>
      <pc:sldChg chg="add">
        <pc:chgData name="Linda Følsgaard Maron" userId="e8836a54-fd3d-44c6-a635-d43ccabb9954" providerId="ADAL" clId="{1D941E1E-3988-4A0E-8E47-A80DE9365840}" dt="2025-09-09T08:57:17.133" v="459"/>
        <pc:sldMkLst>
          <pc:docMk/>
          <pc:sldMk cId="3204484119" sldId="510"/>
        </pc:sldMkLst>
      </pc:sldChg>
      <pc:sldChg chg="add">
        <pc:chgData name="Linda Følsgaard Maron" userId="e8836a54-fd3d-44c6-a635-d43ccabb9954" providerId="ADAL" clId="{1D941E1E-3988-4A0E-8E47-A80DE9365840}" dt="2025-09-08T13:22:35.116" v="2"/>
        <pc:sldMkLst>
          <pc:docMk/>
          <pc:sldMk cId="3942915690" sldId="531"/>
        </pc:sldMkLst>
      </pc:sldChg>
      <pc:sldChg chg="add">
        <pc:chgData name="Linda Følsgaard Maron" userId="e8836a54-fd3d-44c6-a635-d43ccabb9954" providerId="ADAL" clId="{1D941E1E-3988-4A0E-8E47-A80DE9365840}" dt="2025-09-08T13:22:35.116" v="2"/>
        <pc:sldMkLst>
          <pc:docMk/>
          <pc:sldMk cId="2350643788" sldId="532"/>
        </pc:sldMkLst>
      </pc:sldChg>
      <pc:sldChg chg="delSp add mod delAnim">
        <pc:chgData name="Linda Følsgaard Maron" userId="e8836a54-fd3d-44c6-a635-d43ccabb9954" providerId="ADAL" clId="{1D941E1E-3988-4A0E-8E47-A80DE9365840}" dt="2025-09-11T12:44:10.362" v="505" actId="478"/>
        <pc:sldMkLst>
          <pc:docMk/>
          <pc:sldMk cId="1941834346" sldId="533"/>
        </pc:sldMkLst>
        <pc:spChg chg="del">
          <ac:chgData name="Linda Følsgaard Maron" userId="e8836a54-fd3d-44c6-a635-d43ccabb9954" providerId="ADAL" clId="{1D941E1E-3988-4A0E-8E47-A80DE9365840}" dt="2025-09-11T12:44:10.362" v="505" actId="478"/>
          <ac:spMkLst>
            <pc:docMk/>
            <pc:sldMk cId="1941834346" sldId="533"/>
            <ac:spMk id="5" creationId="{00000000-0000-0000-0000-000000000000}"/>
          </ac:spMkLst>
        </pc:spChg>
        <pc:picChg chg="del">
          <ac:chgData name="Linda Følsgaard Maron" userId="e8836a54-fd3d-44c6-a635-d43ccabb9954" providerId="ADAL" clId="{1D941E1E-3988-4A0E-8E47-A80DE9365840}" dt="2025-09-11T12:44:07.830" v="503" actId="478"/>
          <ac:picMkLst>
            <pc:docMk/>
            <pc:sldMk cId="1941834346" sldId="533"/>
            <ac:picMk id="3" creationId="{00000000-0000-0000-0000-000000000000}"/>
          </ac:picMkLst>
        </pc:picChg>
        <pc:picChg chg="del">
          <ac:chgData name="Linda Følsgaard Maron" userId="e8836a54-fd3d-44c6-a635-d43ccabb9954" providerId="ADAL" clId="{1D941E1E-3988-4A0E-8E47-A80DE9365840}" dt="2025-09-11T12:44:08.923" v="504" actId="478"/>
          <ac:picMkLst>
            <pc:docMk/>
            <pc:sldMk cId="1941834346" sldId="533"/>
            <ac:picMk id="4" creationId="{00000000-0000-0000-0000-000000000000}"/>
          </ac:picMkLst>
        </pc:picChg>
      </pc:sldChg>
      <pc:sldChg chg="add">
        <pc:chgData name="Linda Følsgaard Maron" userId="e8836a54-fd3d-44c6-a635-d43ccabb9954" providerId="ADAL" clId="{1D941E1E-3988-4A0E-8E47-A80DE9365840}" dt="2025-09-09T04:29:02.467" v="245"/>
        <pc:sldMkLst>
          <pc:docMk/>
          <pc:sldMk cId="762506715" sldId="534"/>
        </pc:sldMkLst>
      </pc:sldChg>
      <pc:sldChg chg="add">
        <pc:chgData name="Linda Følsgaard Maron" userId="e8836a54-fd3d-44c6-a635-d43ccabb9954" providerId="ADAL" clId="{1D941E1E-3988-4A0E-8E47-A80DE9365840}" dt="2025-09-09T04:29:02.467" v="245"/>
        <pc:sldMkLst>
          <pc:docMk/>
          <pc:sldMk cId="3273230615" sldId="535"/>
        </pc:sldMkLst>
      </pc:sldChg>
      <pc:sldChg chg="add">
        <pc:chgData name="Linda Følsgaard Maron" userId="e8836a54-fd3d-44c6-a635-d43ccabb9954" providerId="ADAL" clId="{1D941E1E-3988-4A0E-8E47-A80DE9365840}" dt="2025-09-08T13:22:35.116" v="2"/>
        <pc:sldMkLst>
          <pc:docMk/>
          <pc:sldMk cId="319366730" sldId="536"/>
        </pc:sldMkLst>
      </pc:sldChg>
      <pc:sldChg chg="add">
        <pc:chgData name="Linda Følsgaard Maron" userId="e8836a54-fd3d-44c6-a635-d43ccabb9954" providerId="ADAL" clId="{1D941E1E-3988-4A0E-8E47-A80DE9365840}" dt="2025-09-08T13:22:35.116" v="2"/>
        <pc:sldMkLst>
          <pc:docMk/>
          <pc:sldMk cId="494684884" sldId="537"/>
        </pc:sldMkLst>
      </pc:sldChg>
      <pc:sldChg chg="add">
        <pc:chgData name="Linda Følsgaard Maron" userId="e8836a54-fd3d-44c6-a635-d43ccabb9954" providerId="ADAL" clId="{1D941E1E-3988-4A0E-8E47-A80DE9365840}" dt="2025-09-08T13:22:35.116" v="2"/>
        <pc:sldMkLst>
          <pc:docMk/>
          <pc:sldMk cId="1345627500" sldId="538"/>
        </pc:sldMkLst>
      </pc:sldChg>
      <pc:sldChg chg="add del">
        <pc:chgData name="Linda Følsgaard Maron" userId="e8836a54-fd3d-44c6-a635-d43ccabb9954" providerId="ADAL" clId="{1D941E1E-3988-4A0E-8E47-A80DE9365840}" dt="2025-09-09T04:30:40.297" v="258" actId="47"/>
        <pc:sldMkLst>
          <pc:docMk/>
          <pc:sldMk cId="2158424308" sldId="539"/>
        </pc:sldMkLst>
      </pc:sldChg>
      <pc:sldChg chg="del">
        <pc:chgData name="Linda Følsgaard Maron" userId="e8836a54-fd3d-44c6-a635-d43ccabb9954" providerId="ADAL" clId="{1D941E1E-3988-4A0E-8E47-A80DE9365840}" dt="2025-09-09T04:15:19.661" v="32" actId="47"/>
        <pc:sldMkLst>
          <pc:docMk/>
          <pc:sldMk cId="4033973435" sldId="539"/>
        </pc:sldMkLst>
      </pc:sldChg>
      <pc:sldChg chg="add del">
        <pc:chgData name="Linda Følsgaard Maron" userId="e8836a54-fd3d-44c6-a635-d43ccabb9954" providerId="ADAL" clId="{1D941E1E-3988-4A0E-8E47-A80DE9365840}" dt="2025-09-09T04:30:43.341" v="259" actId="47"/>
        <pc:sldMkLst>
          <pc:docMk/>
          <pc:sldMk cId="430522202" sldId="540"/>
        </pc:sldMkLst>
      </pc:sldChg>
      <pc:sldChg chg="add del">
        <pc:chgData name="Linda Følsgaard Maron" userId="e8836a54-fd3d-44c6-a635-d43ccabb9954" providerId="ADAL" clId="{1D941E1E-3988-4A0E-8E47-A80DE9365840}" dt="2025-09-11T12:54:32.534" v="825" actId="2696"/>
        <pc:sldMkLst>
          <pc:docMk/>
          <pc:sldMk cId="739889041" sldId="541"/>
        </pc:sldMkLst>
      </pc:sldChg>
      <pc:sldChg chg="add mod modShow">
        <pc:chgData name="Linda Følsgaard Maron" userId="e8836a54-fd3d-44c6-a635-d43ccabb9954" providerId="ADAL" clId="{1D941E1E-3988-4A0E-8E47-A80DE9365840}" dt="2025-09-09T04:30:56.970" v="260" actId="729"/>
        <pc:sldMkLst>
          <pc:docMk/>
          <pc:sldMk cId="1837633514" sldId="542"/>
        </pc:sldMkLst>
      </pc:sldChg>
      <pc:sldChg chg="add">
        <pc:chgData name="Linda Følsgaard Maron" userId="e8836a54-fd3d-44c6-a635-d43ccabb9954" providerId="ADAL" clId="{1D941E1E-3988-4A0E-8E47-A80DE9365840}" dt="2025-09-09T04:29:02.467" v="245"/>
        <pc:sldMkLst>
          <pc:docMk/>
          <pc:sldMk cId="1116427048" sldId="543"/>
        </pc:sldMkLst>
      </pc:sldChg>
      <pc:sldChg chg="addSp delSp modSp add mod delAnim modAnim">
        <pc:chgData name="Linda Følsgaard Maron" userId="e8836a54-fd3d-44c6-a635-d43ccabb9954" providerId="ADAL" clId="{1D941E1E-3988-4A0E-8E47-A80DE9365840}" dt="2025-09-11T12:39:16.702" v="483"/>
        <pc:sldMkLst>
          <pc:docMk/>
          <pc:sldMk cId="3740831275" sldId="544"/>
        </pc:sldMkLst>
        <pc:picChg chg="mod">
          <ac:chgData name="Linda Følsgaard Maron" userId="e8836a54-fd3d-44c6-a635-d43ccabb9954" providerId="ADAL" clId="{1D941E1E-3988-4A0E-8E47-A80DE9365840}" dt="2025-09-11T12:37:15.648" v="480" actId="1076"/>
          <ac:picMkLst>
            <pc:docMk/>
            <pc:sldMk cId="3740831275" sldId="544"/>
            <ac:picMk id="4" creationId="{BBF6181A-7864-B502-4ECD-1498300C765E}"/>
          </ac:picMkLst>
        </pc:picChg>
        <pc:picChg chg="mod">
          <ac:chgData name="Linda Følsgaard Maron" userId="e8836a54-fd3d-44c6-a635-d43ccabb9954" providerId="ADAL" clId="{1D941E1E-3988-4A0E-8E47-A80DE9365840}" dt="2025-09-11T12:37:12.059" v="479" actId="1076"/>
          <ac:picMkLst>
            <pc:docMk/>
            <pc:sldMk cId="3740831275" sldId="544"/>
            <ac:picMk id="5" creationId="{BA26032A-16D0-3316-C26F-43129E30F7F5}"/>
          </ac:picMkLst>
        </pc:picChg>
        <pc:picChg chg="add mod">
          <ac:chgData name="Linda Følsgaard Maron" userId="e8836a54-fd3d-44c6-a635-d43ccabb9954" providerId="ADAL" clId="{1D941E1E-3988-4A0E-8E47-A80DE9365840}" dt="2025-09-11T12:36:39.446" v="472" actId="1076"/>
          <ac:picMkLst>
            <pc:docMk/>
            <pc:sldMk cId="3740831275" sldId="544"/>
            <ac:picMk id="6" creationId="{6A514484-E224-CB50-4656-495638B29C7E}"/>
          </ac:picMkLst>
        </pc:picChg>
        <pc:picChg chg="mod">
          <ac:chgData name="Linda Følsgaard Maron" userId="e8836a54-fd3d-44c6-a635-d43ccabb9954" providerId="ADAL" clId="{1D941E1E-3988-4A0E-8E47-A80DE9365840}" dt="2025-09-11T12:37:10.156" v="478" actId="1076"/>
          <ac:picMkLst>
            <pc:docMk/>
            <pc:sldMk cId="3740831275" sldId="544"/>
            <ac:picMk id="7" creationId="{564984A7-4AB8-CFB0-2225-56EC18AFC096}"/>
          </ac:picMkLst>
        </pc:picChg>
        <pc:picChg chg="add mod">
          <ac:chgData name="Linda Følsgaard Maron" userId="e8836a54-fd3d-44c6-a635-d43ccabb9954" providerId="ADAL" clId="{1D941E1E-3988-4A0E-8E47-A80DE9365840}" dt="2025-09-11T12:37:07.226" v="477" actId="1076"/>
          <ac:picMkLst>
            <pc:docMk/>
            <pc:sldMk cId="3740831275" sldId="544"/>
            <ac:picMk id="8" creationId="{27641DD9-C12D-CEDA-2BC9-36E682A9B47B}"/>
          </ac:picMkLst>
        </pc:picChg>
        <pc:picChg chg="add mod">
          <ac:chgData name="Linda Følsgaard Maron" userId="e8836a54-fd3d-44c6-a635-d43ccabb9954" providerId="ADAL" clId="{1D941E1E-3988-4A0E-8E47-A80DE9365840}" dt="2025-09-11T12:36:45.615" v="474" actId="1076"/>
          <ac:picMkLst>
            <pc:docMk/>
            <pc:sldMk cId="3740831275" sldId="544"/>
            <ac:picMk id="9" creationId="{04C43978-7340-6A68-C39F-32F1B9EB4C03}"/>
          </ac:picMkLst>
        </pc:picChg>
        <pc:picChg chg="add mod">
          <ac:chgData name="Linda Følsgaard Maron" userId="e8836a54-fd3d-44c6-a635-d43ccabb9954" providerId="ADAL" clId="{1D941E1E-3988-4A0E-8E47-A80DE9365840}" dt="2025-09-11T12:36:52.017" v="476" actId="1076"/>
          <ac:picMkLst>
            <pc:docMk/>
            <pc:sldMk cId="3740831275" sldId="544"/>
            <ac:picMk id="10" creationId="{19072161-1FC1-C9E3-62D0-ED742DB023C6}"/>
          </ac:picMkLst>
        </pc:picChg>
      </pc:sldChg>
      <pc:sldChg chg="add mod modShow">
        <pc:chgData name="Linda Følsgaard Maron" userId="e8836a54-fd3d-44c6-a635-d43ccabb9954" providerId="ADAL" clId="{1D941E1E-3988-4A0E-8E47-A80DE9365840}" dt="2025-09-09T08:20:17.772" v="404" actId="729"/>
        <pc:sldMkLst>
          <pc:docMk/>
          <pc:sldMk cId="1341268510" sldId="545"/>
        </pc:sldMkLst>
      </pc:sldChg>
      <pc:sldChg chg="add">
        <pc:chgData name="Linda Følsgaard Maron" userId="e8836a54-fd3d-44c6-a635-d43ccabb9954" providerId="ADAL" clId="{1D941E1E-3988-4A0E-8E47-A80DE9365840}" dt="2025-09-08T13:22:35.116" v="2"/>
        <pc:sldMkLst>
          <pc:docMk/>
          <pc:sldMk cId="3919071616" sldId="546"/>
        </pc:sldMkLst>
      </pc:sldChg>
      <pc:sldChg chg="add del">
        <pc:chgData name="Linda Følsgaard Maron" userId="e8836a54-fd3d-44c6-a635-d43ccabb9954" providerId="ADAL" clId="{1D941E1E-3988-4A0E-8E47-A80DE9365840}" dt="2025-09-09T04:31:31.677" v="261" actId="47"/>
        <pc:sldMkLst>
          <pc:docMk/>
          <pc:sldMk cId="730846368" sldId="547"/>
        </pc:sldMkLst>
      </pc:sldChg>
      <pc:sldChg chg="del">
        <pc:chgData name="Linda Følsgaard Maron" userId="e8836a54-fd3d-44c6-a635-d43ccabb9954" providerId="ADAL" clId="{1D941E1E-3988-4A0E-8E47-A80DE9365840}" dt="2025-09-09T04:13:32.735" v="25" actId="47"/>
        <pc:sldMkLst>
          <pc:docMk/>
          <pc:sldMk cId="2180084742" sldId="547"/>
        </pc:sldMkLst>
      </pc:sldChg>
      <pc:sldChg chg="add">
        <pc:chgData name="Linda Følsgaard Maron" userId="e8836a54-fd3d-44c6-a635-d43ccabb9954" providerId="ADAL" clId="{1D941E1E-3988-4A0E-8E47-A80DE9365840}" dt="2025-09-09T04:29:02.467" v="245"/>
        <pc:sldMkLst>
          <pc:docMk/>
          <pc:sldMk cId="3911637727" sldId="548"/>
        </pc:sldMkLst>
      </pc:sldChg>
      <pc:sldChg chg="modSp mod">
        <pc:chgData name="Linda Følsgaard Maron" userId="e8836a54-fd3d-44c6-a635-d43ccabb9954" providerId="ADAL" clId="{1D941E1E-3988-4A0E-8E47-A80DE9365840}" dt="2025-09-09T04:13:16.991" v="23" actId="6549"/>
        <pc:sldMkLst>
          <pc:docMk/>
          <pc:sldMk cId="2838250838" sldId="549"/>
        </pc:sldMkLst>
        <pc:spChg chg="mod">
          <ac:chgData name="Linda Følsgaard Maron" userId="e8836a54-fd3d-44c6-a635-d43ccabb9954" providerId="ADAL" clId="{1D941E1E-3988-4A0E-8E47-A80DE9365840}" dt="2025-09-09T04:13:16.991" v="23" actId="6549"/>
          <ac:spMkLst>
            <pc:docMk/>
            <pc:sldMk cId="2838250838" sldId="549"/>
            <ac:spMk id="2" creationId="{1B39B8B2-44A7-D5EA-9A62-23D22479A494}"/>
          </ac:spMkLst>
        </pc:spChg>
      </pc:sldChg>
      <pc:sldChg chg="del">
        <pc:chgData name="Linda Følsgaard Maron" userId="e8836a54-fd3d-44c6-a635-d43ccabb9954" providerId="ADAL" clId="{1D941E1E-3988-4A0E-8E47-A80DE9365840}" dt="2025-09-08T13:22:16.170" v="1" actId="47"/>
        <pc:sldMkLst>
          <pc:docMk/>
          <pc:sldMk cId="1089590891" sldId="550"/>
        </pc:sldMkLst>
      </pc:sldChg>
      <pc:sldChg chg="del">
        <pc:chgData name="Linda Følsgaard Maron" userId="e8836a54-fd3d-44c6-a635-d43ccabb9954" providerId="ADAL" clId="{1D941E1E-3988-4A0E-8E47-A80DE9365840}" dt="2025-09-08T13:22:16.170" v="1" actId="47"/>
        <pc:sldMkLst>
          <pc:docMk/>
          <pc:sldMk cId="3234886211" sldId="551"/>
        </pc:sldMkLst>
      </pc:sldChg>
      <pc:sldChg chg="del">
        <pc:chgData name="Linda Følsgaard Maron" userId="e8836a54-fd3d-44c6-a635-d43ccabb9954" providerId="ADAL" clId="{1D941E1E-3988-4A0E-8E47-A80DE9365840}" dt="2025-09-08T13:22:16.170" v="1" actId="47"/>
        <pc:sldMkLst>
          <pc:docMk/>
          <pc:sldMk cId="3424075902" sldId="552"/>
        </pc:sldMkLst>
      </pc:sldChg>
      <pc:sldChg chg="del">
        <pc:chgData name="Linda Følsgaard Maron" userId="e8836a54-fd3d-44c6-a635-d43ccabb9954" providerId="ADAL" clId="{1D941E1E-3988-4A0E-8E47-A80DE9365840}" dt="2025-09-08T13:22:16.170" v="1" actId="47"/>
        <pc:sldMkLst>
          <pc:docMk/>
          <pc:sldMk cId="2563569816" sldId="553"/>
        </pc:sldMkLst>
      </pc:sldChg>
      <pc:sldChg chg="del">
        <pc:chgData name="Linda Følsgaard Maron" userId="e8836a54-fd3d-44c6-a635-d43ccabb9954" providerId="ADAL" clId="{1D941E1E-3988-4A0E-8E47-A80DE9365840}" dt="2025-09-08T13:22:16.170" v="1" actId="47"/>
        <pc:sldMkLst>
          <pc:docMk/>
          <pc:sldMk cId="885747219" sldId="554"/>
        </pc:sldMkLst>
      </pc:sldChg>
      <pc:sldChg chg="mod modShow">
        <pc:chgData name="Linda Følsgaard Maron" userId="e8836a54-fd3d-44c6-a635-d43ccabb9954" providerId="ADAL" clId="{1D941E1E-3988-4A0E-8E47-A80DE9365840}" dt="2025-09-09T07:58:29.816" v="272" actId="729"/>
        <pc:sldMkLst>
          <pc:docMk/>
          <pc:sldMk cId="1592879086" sldId="556"/>
        </pc:sldMkLst>
      </pc:sldChg>
      <pc:sldChg chg="del">
        <pc:chgData name="Linda Følsgaard Maron" userId="e8836a54-fd3d-44c6-a635-d43ccabb9954" providerId="ADAL" clId="{1D941E1E-3988-4A0E-8E47-A80DE9365840}" dt="2025-09-08T13:22:16.170" v="1" actId="47"/>
        <pc:sldMkLst>
          <pc:docMk/>
          <pc:sldMk cId="1778355186" sldId="557"/>
        </pc:sldMkLst>
      </pc:sldChg>
      <pc:sldChg chg="addSp delSp modSp new mod modAnim">
        <pc:chgData name="Linda Følsgaard Maron" userId="e8836a54-fd3d-44c6-a635-d43ccabb9954" providerId="ADAL" clId="{1D941E1E-3988-4A0E-8E47-A80DE9365840}" dt="2025-09-09T04:16:51.309" v="70" actId="478"/>
        <pc:sldMkLst>
          <pc:docMk/>
          <pc:sldMk cId="4026425843" sldId="559"/>
        </pc:sldMkLst>
        <pc:spChg chg="mod">
          <ac:chgData name="Linda Følsgaard Maron" userId="e8836a54-fd3d-44c6-a635-d43ccabb9954" providerId="ADAL" clId="{1D941E1E-3988-4A0E-8E47-A80DE9365840}" dt="2025-09-09T04:16:44.764" v="68" actId="255"/>
          <ac:spMkLst>
            <pc:docMk/>
            <pc:sldMk cId="4026425843" sldId="559"/>
            <ac:spMk id="2" creationId="{01CF4EBF-3736-8CEB-85BC-16E8CB152490}"/>
          </ac:spMkLst>
        </pc:spChg>
        <pc:picChg chg="add mod">
          <ac:chgData name="Linda Følsgaard Maron" userId="e8836a54-fd3d-44c6-a635-d43ccabb9954" providerId="ADAL" clId="{1D941E1E-3988-4A0E-8E47-A80DE9365840}" dt="2025-09-09T04:16:17.416" v="42" actId="1076"/>
          <ac:picMkLst>
            <pc:docMk/>
            <pc:sldMk cId="4026425843" sldId="559"/>
            <ac:picMk id="5" creationId="{E07A5516-0399-89F0-84B2-57B8BECF363D}"/>
          </ac:picMkLst>
        </pc:picChg>
      </pc:sldChg>
      <pc:sldChg chg="addSp delSp modSp new mod delAnim modAnim">
        <pc:chgData name="Linda Følsgaard Maron" userId="e8836a54-fd3d-44c6-a635-d43ccabb9954" providerId="ADAL" clId="{1D941E1E-3988-4A0E-8E47-A80DE9365840}" dt="2025-09-09T04:20:06.036" v="149"/>
        <pc:sldMkLst>
          <pc:docMk/>
          <pc:sldMk cId="1402341368" sldId="560"/>
        </pc:sldMkLst>
        <pc:spChg chg="mod">
          <ac:chgData name="Linda Følsgaard Maron" userId="e8836a54-fd3d-44c6-a635-d43ccabb9954" providerId="ADAL" clId="{1D941E1E-3988-4A0E-8E47-A80DE9365840}" dt="2025-09-09T04:19:15.099" v="138" actId="20577"/>
          <ac:spMkLst>
            <pc:docMk/>
            <pc:sldMk cId="1402341368" sldId="560"/>
            <ac:spMk id="2" creationId="{257E9F75-2B85-07FE-7B9A-5354DA2A1A83}"/>
          </ac:spMkLst>
        </pc:spChg>
        <pc:picChg chg="add mod modCrop">
          <ac:chgData name="Linda Følsgaard Maron" userId="e8836a54-fd3d-44c6-a635-d43ccabb9954" providerId="ADAL" clId="{1D941E1E-3988-4A0E-8E47-A80DE9365840}" dt="2025-09-09T04:19:53.313" v="145" actId="1076"/>
          <ac:picMkLst>
            <pc:docMk/>
            <pc:sldMk cId="1402341368" sldId="560"/>
            <ac:picMk id="4" creationId="{496FE41F-9FF6-B632-E083-466A64A6DC4F}"/>
          </ac:picMkLst>
        </pc:picChg>
        <pc:picChg chg="add mod">
          <ac:chgData name="Linda Følsgaard Maron" userId="e8836a54-fd3d-44c6-a635-d43ccabb9954" providerId="ADAL" clId="{1D941E1E-3988-4A0E-8E47-A80DE9365840}" dt="2025-09-09T04:20:00.685" v="147" actId="1076"/>
          <ac:picMkLst>
            <pc:docMk/>
            <pc:sldMk cId="1402341368" sldId="560"/>
            <ac:picMk id="6" creationId="{E5D6395F-3AC4-8E17-24F2-39046547BD76}"/>
          </ac:picMkLst>
        </pc:picChg>
      </pc:sldChg>
      <pc:sldChg chg="add">
        <pc:chgData name="Linda Følsgaard Maron" userId="e8836a54-fd3d-44c6-a635-d43ccabb9954" providerId="ADAL" clId="{1D941E1E-3988-4A0E-8E47-A80DE9365840}" dt="2025-09-09T04:25:48.508" v="197"/>
        <pc:sldMkLst>
          <pc:docMk/>
          <pc:sldMk cId="2373186517" sldId="561"/>
        </pc:sldMkLst>
      </pc:sldChg>
      <pc:sldChg chg="addSp modSp add mod modAnim">
        <pc:chgData name="Linda Følsgaard Maron" userId="e8836a54-fd3d-44c6-a635-d43ccabb9954" providerId="ADAL" clId="{1D941E1E-3988-4A0E-8E47-A80DE9365840}" dt="2025-09-09T08:55:25.717" v="443" actId="1076"/>
        <pc:sldMkLst>
          <pc:docMk/>
          <pc:sldMk cId="1328431351" sldId="562"/>
        </pc:sldMkLst>
        <pc:picChg chg="add mod">
          <ac:chgData name="Linda Følsgaard Maron" userId="e8836a54-fd3d-44c6-a635-d43ccabb9954" providerId="ADAL" clId="{1D941E1E-3988-4A0E-8E47-A80DE9365840}" dt="2025-09-09T08:55:25.717" v="443" actId="1076"/>
          <ac:picMkLst>
            <pc:docMk/>
            <pc:sldMk cId="1328431351" sldId="562"/>
            <ac:picMk id="11" creationId="{2E08BA53-2293-17CC-2DF2-A109243457EB}"/>
          </ac:picMkLst>
        </pc:picChg>
      </pc:sldChg>
      <pc:sldChg chg="add">
        <pc:chgData name="Linda Følsgaard Maron" userId="e8836a54-fd3d-44c6-a635-d43ccabb9954" providerId="ADAL" clId="{1D941E1E-3988-4A0E-8E47-A80DE9365840}" dt="2025-09-09T04:29:02.467" v="245"/>
        <pc:sldMkLst>
          <pc:docMk/>
          <pc:sldMk cId="1836579858" sldId="563"/>
        </pc:sldMkLst>
      </pc:sldChg>
      <pc:sldChg chg="delSp modSp add mod delAnim modAnim">
        <pc:chgData name="Linda Følsgaard Maron" userId="e8836a54-fd3d-44c6-a635-d43ccabb9954" providerId="ADAL" clId="{1D941E1E-3988-4A0E-8E47-A80DE9365840}" dt="2025-09-11T12:54:19.621" v="824" actId="255"/>
        <pc:sldMkLst>
          <pc:docMk/>
          <pc:sldMk cId="378755335" sldId="570"/>
        </pc:sldMkLst>
        <pc:spChg chg="mod">
          <ac:chgData name="Linda Følsgaard Maron" userId="e8836a54-fd3d-44c6-a635-d43ccabb9954" providerId="ADAL" clId="{1D941E1E-3988-4A0E-8E47-A80DE9365840}" dt="2025-09-11T12:54:19.621" v="824" actId="255"/>
          <ac:spMkLst>
            <pc:docMk/>
            <pc:sldMk cId="378755335" sldId="570"/>
            <ac:spMk id="2" creationId="{00000000-0000-0000-0000-000000000000}"/>
          </ac:spMkLst>
        </pc:spChg>
        <pc:spChg chg="mod">
          <ac:chgData name="Linda Følsgaard Maron" userId="e8836a54-fd3d-44c6-a635-d43ccabb9954" providerId="ADAL" clId="{1D941E1E-3988-4A0E-8E47-A80DE9365840}" dt="2025-09-11T12:53:40.527" v="777" actId="20577"/>
          <ac:spMkLst>
            <pc:docMk/>
            <pc:sldMk cId="378755335" sldId="570"/>
            <ac:spMk id="4" creationId="{00000000-0000-0000-0000-000000000000}"/>
          </ac:spMkLst>
        </pc:spChg>
        <pc:spChg chg="mod">
          <ac:chgData name="Linda Følsgaard Maron" userId="e8836a54-fd3d-44c6-a635-d43ccabb9954" providerId="ADAL" clId="{1D941E1E-3988-4A0E-8E47-A80DE9365840}" dt="2025-09-09T10:30:28.725" v="463" actId="6549"/>
          <ac:spMkLst>
            <pc:docMk/>
            <pc:sldMk cId="378755335" sldId="570"/>
            <ac:spMk id="11" creationId="{00000000-0000-0000-0000-000000000000}"/>
          </ac:spMkLst>
        </pc:spChg>
        <pc:spChg chg="mod">
          <ac:chgData name="Linda Følsgaard Maron" userId="e8836a54-fd3d-44c6-a635-d43ccabb9954" providerId="ADAL" clId="{1D941E1E-3988-4A0E-8E47-A80DE9365840}" dt="2025-09-09T08:18:52.687" v="403" actId="14100"/>
          <ac:spMkLst>
            <pc:docMk/>
            <pc:sldMk cId="378755335" sldId="570"/>
            <ac:spMk id="21" creationId="{00000000-0000-0000-0000-000000000000}"/>
          </ac:spMkLst>
        </pc:spChg>
        <pc:spChg chg="mod">
          <ac:chgData name="Linda Følsgaard Maron" userId="e8836a54-fd3d-44c6-a635-d43ccabb9954" providerId="ADAL" clId="{1D941E1E-3988-4A0E-8E47-A80DE9365840}" dt="2025-09-09T08:18:02.482" v="393" actId="1076"/>
          <ac:spMkLst>
            <pc:docMk/>
            <pc:sldMk cId="378755335" sldId="570"/>
            <ac:spMk id="23" creationId="{00000000-0000-0000-0000-000000000000}"/>
          </ac:spMkLst>
        </pc:spChg>
        <pc:picChg chg="mod">
          <ac:chgData name="Linda Følsgaard Maron" userId="e8836a54-fd3d-44c6-a635-d43ccabb9954" providerId="ADAL" clId="{1D941E1E-3988-4A0E-8E47-A80DE9365840}" dt="2025-09-09T08:18:46.451" v="401" actId="14100"/>
          <ac:picMkLst>
            <pc:docMk/>
            <pc:sldMk cId="378755335" sldId="570"/>
            <ac:picMk id="8" creationId="{00000000-0000-0000-0000-000000000000}"/>
          </ac:picMkLst>
        </pc:picChg>
        <pc:picChg chg="mod ord">
          <ac:chgData name="Linda Følsgaard Maron" userId="e8836a54-fd3d-44c6-a635-d43ccabb9954" providerId="ADAL" clId="{1D941E1E-3988-4A0E-8E47-A80DE9365840}" dt="2025-09-09T08:18:18.886" v="397" actId="14100"/>
          <ac:picMkLst>
            <pc:docMk/>
            <pc:sldMk cId="378755335" sldId="570"/>
            <ac:picMk id="15" creationId="{00000000-0000-0000-0000-000000000000}"/>
          </ac:picMkLst>
        </pc:picChg>
        <pc:picChg chg="mod">
          <ac:chgData name="Linda Følsgaard Maron" userId="e8836a54-fd3d-44c6-a635-d43ccabb9954" providerId="ADAL" clId="{1D941E1E-3988-4A0E-8E47-A80DE9365840}" dt="2025-09-09T08:18:07.445" v="394" actId="1076"/>
          <ac:picMkLst>
            <pc:docMk/>
            <pc:sldMk cId="378755335" sldId="570"/>
            <ac:picMk id="26" creationId="{00000000-0000-0000-0000-000000000000}"/>
          </ac:picMkLst>
        </pc:picChg>
      </pc:sldChg>
      <pc:sldChg chg="add mod modShow">
        <pc:chgData name="Linda Følsgaard Maron" userId="e8836a54-fd3d-44c6-a635-d43ccabb9954" providerId="ADAL" clId="{1D941E1E-3988-4A0E-8E47-A80DE9365840}" dt="2025-09-09T08:02:32.680" v="348" actId="729"/>
        <pc:sldMkLst>
          <pc:docMk/>
          <pc:sldMk cId="1855431028" sldId="572"/>
        </pc:sldMkLst>
      </pc:sldChg>
      <pc:sldChg chg="add">
        <pc:chgData name="Linda Følsgaard Maron" userId="e8836a54-fd3d-44c6-a635-d43ccabb9954" providerId="ADAL" clId="{1D941E1E-3988-4A0E-8E47-A80DE9365840}" dt="2025-09-09T04:29:02.467" v="245"/>
        <pc:sldMkLst>
          <pc:docMk/>
          <pc:sldMk cId="1815552579" sldId="573"/>
        </pc:sldMkLst>
      </pc:sldChg>
      <pc:sldChg chg="add mod modShow">
        <pc:chgData name="Linda Følsgaard Maron" userId="e8836a54-fd3d-44c6-a635-d43ccabb9954" providerId="ADAL" clId="{1D941E1E-3988-4A0E-8E47-A80DE9365840}" dt="2025-09-09T10:30:57.839" v="464" actId="729"/>
        <pc:sldMkLst>
          <pc:docMk/>
          <pc:sldMk cId="1904516969" sldId="574"/>
        </pc:sldMkLst>
      </pc:sldChg>
      <pc:sldChg chg="add">
        <pc:chgData name="Linda Følsgaard Maron" userId="e8836a54-fd3d-44c6-a635-d43ccabb9954" providerId="ADAL" clId="{1D941E1E-3988-4A0E-8E47-A80DE9365840}" dt="2025-09-09T04:29:02.467" v="245"/>
        <pc:sldMkLst>
          <pc:docMk/>
          <pc:sldMk cId="4118158845" sldId="575"/>
        </pc:sldMkLst>
      </pc:sldChg>
      <pc:sldChg chg="add">
        <pc:chgData name="Linda Følsgaard Maron" userId="e8836a54-fd3d-44c6-a635-d43ccabb9954" providerId="ADAL" clId="{1D941E1E-3988-4A0E-8E47-A80DE9365840}" dt="2025-09-09T04:29:02.467" v="245"/>
        <pc:sldMkLst>
          <pc:docMk/>
          <pc:sldMk cId="3912125646" sldId="576"/>
        </pc:sldMkLst>
      </pc:sldChg>
      <pc:sldChg chg="add">
        <pc:chgData name="Linda Følsgaard Maron" userId="e8836a54-fd3d-44c6-a635-d43ccabb9954" providerId="ADAL" clId="{1D941E1E-3988-4A0E-8E47-A80DE9365840}" dt="2025-09-09T04:29:02.467" v="245"/>
        <pc:sldMkLst>
          <pc:docMk/>
          <pc:sldMk cId="3969100285" sldId="577"/>
        </pc:sldMkLst>
      </pc:sldChg>
      <pc:sldChg chg="add">
        <pc:chgData name="Linda Følsgaard Maron" userId="e8836a54-fd3d-44c6-a635-d43ccabb9954" providerId="ADAL" clId="{1D941E1E-3988-4A0E-8E47-A80DE9365840}" dt="2025-09-09T04:29:02.467" v="245"/>
        <pc:sldMkLst>
          <pc:docMk/>
          <pc:sldMk cId="3866004833" sldId="578"/>
        </pc:sldMkLst>
      </pc:sldChg>
      <pc:sldChg chg="add">
        <pc:chgData name="Linda Følsgaard Maron" userId="e8836a54-fd3d-44c6-a635-d43ccabb9954" providerId="ADAL" clId="{1D941E1E-3988-4A0E-8E47-A80DE9365840}" dt="2025-09-09T04:29:02.467" v="245"/>
        <pc:sldMkLst>
          <pc:docMk/>
          <pc:sldMk cId="1819067646" sldId="579"/>
        </pc:sldMkLst>
      </pc:sldChg>
      <pc:sldChg chg="add">
        <pc:chgData name="Linda Følsgaard Maron" userId="e8836a54-fd3d-44c6-a635-d43ccabb9954" providerId="ADAL" clId="{1D941E1E-3988-4A0E-8E47-A80DE9365840}" dt="2025-09-09T04:29:02.467" v="245"/>
        <pc:sldMkLst>
          <pc:docMk/>
          <pc:sldMk cId="451651363" sldId="580"/>
        </pc:sldMkLst>
      </pc:sldChg>
      <pc:sldChg chg="add">
        <pc:chgData name="Linda Følsgaard Maron" userId="e8836a54-fd3d-44c6-a635-d43ccabb9954" providerId="ADAL" clId="{1D941E1E-3988-4A0E-8E47-A80DE9365840}" dt="2025-09-09T04:29:02.467" v="245"/>
        <pc:sldMkLst>
          <pc:docMk/>
          <pc:sldMk cId="4145861122" sldId="581"/>
        </pc:sldMkLst>
      </pc:sldChg>
      <pc:sldChg chg="add">
        <pc:chgData name="Linda Følsgaard Maron" userId="e8836a54-fd3d-44c6-a635-d43ccabb9954" providerId="ADAL" clId="{1D941E1E-3988-4A0E-8E47-A80DE9365840}" dt="2025-09-09T04:29:02.467" v="245"/>
        <pc:sldMkLst>
          <pc:docMk/>
          <pc:sldMk cId="3105901455" sldId="583"/>
        </pc:sldMkLst>
      </pc:sldChg>
      <pc:sldChg chg="add">
        <pc:chgData name="Linda Følsgaard Maron" userId="e8836a54-fd3d-44c6-a635-d43ccabb9954" providerId="ADAL" clId="{1D941E1E-3988-4A0E-8E47-A80DE9365840}" dt="2025-09-09T04:29:02.467" v="245"/>
        <pc:sldMkLst>
          <pc:docMk/>
          <pc:sldMk cId="2335072131" sldId="584"/>
        </pc:sldMkLst>
      </pc:sldChg>
      <pc:sldChg chg="add">
        <pc:chgData name="Linda Følsgaard Maron" userId="e8836a54-fd3d-44c6-a635-d43ccabb9954" providerId="ADAL" clId="{1D941E1E-3988-4A0E-8E47-A80DE9365840}" dt="2025-09-09T04:29:02.467" v="245"/>
        <pc:sldMkLst>
          <pc:docMk/>
          <pc:sldMk cId="1440486546" sldId="585"/>
        </pc:sldMkLst>
      </pc:sldChg>
      <pc:sldChg chg="modSp add mod modAnim">
        <pc:chgData name="Linda Følsgaard Maron" userId="e8836a54-fd3d-44c6-a635-d43ccabb9954" providerId="ADAL" clId="{1D941E1E-3988-4A0E-8E47-A80DE9365840}" dt="2025-09-11T12:46:12.735" v="523" actId="1076"/>
        <pc:sldMkLst>
          <pc:docMk/>
          <pc:sldMk cId="2317554627" sldId="586"/>
        </pc:sldMkLst>
        <pc:spChg chg="mod">
          <ac:chgData name="Linda Følsgaard Maron" userId="e8836a54-fd3d-44c6-a635-d43ccabb9954" providerId="ADAL" clId="{1D941E1E-3988-4A0E-8E47-A80DE9365840}" dt="2025-09-11T12:44:52.103" v="513" actId="20577"/>
          <ac:spMkLst>
            <pc:docMk/>
            <pc:sldMk cId="2317554627" sldId="586"/>
            <ac:spMk id="2" creationId="{6495161E-A5CD-75F8-2FA0-3B1D8A725B50}"/>
          </ac:spMkLst>
        </pc:spChg>
        <pc:spChg chg="mod">
          <ac:chgData name="Linda Følsgaard Maron" userId="e8836a54-fd3d-44c6-a635-d43ccabb9954" providerId="ADAL" clId="{1D941E1E-3988-4A0E-8E47-A80DE9365840}" dt="2025-09-11T12:45:20.110" v="516" actId="255"/>
          <ac:spMkLst>
            <pc:docMk/>
            <pc:sldMk cId="2317554627" sldId="586"/>
            <ac:spMk id="4" creationId="{22B5C473-30B8-ED63-77C5-8866A728E878}"/>
          </ac:spMkLst>
        </pc:spChg>
        <pc:spChg chg="mod">
          <ac:chgData name="Linda Følsgaard Maron" userId="e8836a54-fd3d-44c6-a635-d43ccabb9954" providerId="ADAL" clId="{1D941E1E-3988-4A0E-8E47-A80DE9365840}" dt="2025-09-11T12:46:12.735" v="523" actId="1076"/>
          <ac:spMkLst>
            <pc:docMk/>
            <pc:sldMk cId="2317554627" sldId="586"/>
            <ac:spMk id="5" creationId="{A22AEFB7-1E4D-EEB2-93A7-70FC10877461}"/>
          </ac:spMkLst>
        </pc:spChg>
        <pc:spChg chg="mod">
          <ac:chgData name="Linda Følsgaard Maron" userId="e8836a54-fd3d-44c6-a635-d43ccabb9954" providerId="ADAL" clId="{1D941E1E-3988-4A0E-8E47-A80DE9365840}" dt="2025-09-11T12:45:56.303" v="521" actId="1076"/>
          <ac:spMkLst>
            <pc:docMk/>
            <pc:sldMk cId="2317554627" sldId="586"/>
            <ac:spMk id="8" creationId="{5A741ACE-AD36-DCFE-94B6-64D278044E3E}"/>
          </ac:spMkLst>
        </pc:spChg>
        <pc:spChg chg="mod">
          <ac:chgData name="Linda Følsgaard Maron" userId="e8836a54-fd3d-44c6-a635-d43ccabb9954" providerId="ADAL" clId="{1D941E1E-3988-4A0E-8E47-A80DE9365840}" dt="2025-09-11T12:45:56.303" v="521" actId="1076"/>
          <ac:spMkLst>
            <pc:docMk/>
            <pc:sldMk cId="2317554627" sldId="586"/>
            <ac:spMk id="11" creationId="{2F1D92B2-D76D-F72C-A04B-0B38F4EFBE6A}"/>
          </ac:spMkLst>
        </pc:spChg>
        <pc:picChg chg="mod">
          <ac:chgData name="Linda Følsgaard Maron" userId="e8836a54-fd3d-44c6-a635-d43ccabb9954" providerId="ADAL" clId="{1D941E1E-3988-4A0E-8E47-A80DE9365840}" dt="2025-09-11T12:45:56.303" v="521" actId="1076"/>
          <ac:picMkLst>
            <pc:docMk/>
            <pc:sldMk cId="2317554627" sldId="586"/>
            <ac:picMk id="10" creationId="{6FA3DE7A-0D63-24BA-D0BD-B388112543D6}"/>
          </ac:picMkLst>
        </pc:picChg>
      </pc:sldChg>
      <pc:sldChg chg="addSp delSp modSp add mod modAnim">
        <pc:chgData name="Linda Følsgaard Maron" userId="e8836a54-fd3d-44c6-a635-d43ccabb9954" providerId="ADAL" clId="{1D941E1E-3988-4A0E-8E47-A80DE9365840}" dt="2025-09-11T12:52:09.069" v="733" actId="1076"/>
        <pc:sldMkLst>
          <pc:docMk/>
          <pc:sldMk cId="1607737938" sldId="587"/>
        </pc:sldMkLst>
        <pc:spChg chg="mod">
          <ac:chgData name="Linda Følsgaard Maron" userId="e8836a54-fd3d-44c6-a635-d43ccabb9954" providerId="ADAL" clId="{1D941E1E-3988-4A0E-8E47-A80DE9365840}" dt="2025-09-09T08:17:16.260" v="391" actId="113"/>
          <ac:spMkLst>
            <pc:docMk/>
            <pc:sldMk cId="1607737938" sldId="587"/>
            <ac:spMk id="2" creationId="{1518EE59-CB97-E0E4-F63B-E65A60037DD0}"/>
          </ac:spMkLst>
        </pc:spChg>
        <pc:spChg chg="add mod">
          <ac:chgData name="Linda Følsgaard Maron" userId="e8836a54-fd3d-44c6-a635-d43ccabb9954" providerId="ADAL" clId="{1D941E1E-3988-4A0E-8E47-A80DE9365840}" dt="2025-09-11T12:47:51.996" v="567" actId="6549"/>
          <ac:spMkLst>
            <pc:docMk/>
            <pc:sldMk cId="1607737938" sldId="587"/>
            <ac:spMk id="3" creationId="{5BCD2BB8-4346-0FEC-CE83-F4954208E7E1}"/>
          </ac:spMkLst>
        </pc:spChg>
        <pc:spChg chg="add del mod">
          <ac:chgData name="Linda Følsgaard Maron" userId="e8836a54-fd3d-44c6-a635-d43ccabb9954" providerId="ADAL" clId="{1D941E1E-3988-4A0E-8E47-A80DE9365840}" dt="2025-09-11T12:51:50.594" v="730" actId="478"/>
          <ac:spMkLst>
            <pc:docMk/>
            <pc:sldMk cId="1607737938" sldId="587"/>
            <ac:spMk id="4" creationId="{1235F86C-F2C4-0972-18DA-373E99ABEC5F}"/>
          </ac:spMkLst>
        </pc:spChg>
        <pc:spChg chg="mod">
          <ac:chgData name="Linda Følsgaard Maron" userId="e8836a54-fd3d-44c6-a635-d43ccabb9954" providerId="ADAL" clId="{1D941E1E-3988-4A0E-8E47-A80DE9365840}" dt="2025-09-11T12:47:27.330" v="545" actId="1076"/>
          <ac:spMkLst>
            <pc:docMk/>
            <pc:sldMk cId="1607737938" sldId="587"/>
            <ac:spMk id="9" creationId="{71701238-5679-C728-7E69-61147093AF6E}"/>
          </ac:spMkLst>
        </pc:spChg>
        <pc:spChg chg="mod">
          <ac:chgData name="Linda Følsgaard Maron" userId="e8836a54-fd3d-44c6-a635-d43ccabb9954" providerId="ADAL" clId="{1D941E1E-3988-4A0E-8E47-A80DE9365840}" dt="2025-09-11T12:52:03.523" v="732" actId="1076"/>
          <ac:spMkLst>
            <pc:docMk/>
            <pc:sldMk cId="1607737938" sldId="587"/>
            <ac:spMk id="10" creationId="{576A3D26-7961-EDBD-5947-FC2F40E56872}"/>
          </ac:spMkLst>
        </pc:spChg>
        <pc:spChg chg="mod">
          <ac:chgData name="Linda Følsgaard Maron" userId="e8836a54-fd3d-44c6-a635-d43ccabb9954" providerId="ADAL" clId="{1D941E1E-3988-4A0E-8E47-A80DE9365840}" dt="2025-09-11T12:52:09.069" v="733" actId="1076"/>
          <ac:spMkLst>
            <pc:docMk/>
            <pc:sldMk cId="1607737938" sldId="587"/>
            <ac:spMk id="11" creationId="{95DAA951-6265-367C-DBD5-98F567BB03FF}"/>
          </ac:spMkLst>
        </pc:spChg>
        <pc:spChg chg="mod">
          <ac:chgData name="Linda Følsgaard Maron" userId="e8836a54-fd3d-44c6-a635-d43ccabb9954" providerId="ADAL" clId="{1D941E1E-3988-4A0E-8E47-A80DE9365840}" dt="2025-09-11T12:51:57.990" v="731" actId="1076"/>
          <ac:spMkLst>
            <pc:docMk/>
            <pc:sldMk cId="1607737938" sldId="587"/>
            <ac:spMk id="12" creationId="{CC16F6B1-0BD2-5D16-F73A-EEA6A399BF3B}"/>
          </ac:spMkLst>
        </pc:spChg>
        <pc:picChg chg="mod">
          <ac:chgData name="Linda Følsgaard Maron" userId="e8836a54-fd3d-44c6-a635-d43ccabb9954" providerId="ADAL" clId="{1D941E1E-3988-4A0E-8E47-A80DE9365840}" dt="2025-09-11T12:51:57.990" v="731" actId="1076"/>
          <ac:picMkLst>
            <pc:docMk/>
            <pc:sldMk cId="1607737938" sldId="587"/>
            <ac:picMk id="7" creationId="{1F7B00B8-3E4C-91C0-183E-1F110A31C49B}"/>
          </ac:picMkLst>
        </pc:picChg>
      </pc:sldChg>
      <pc:sldChg chg="addSp delSp modSp add del mod">
        <pc:chgData name="Linda Følsgaard Maron" userId="e8836a54-fd3d-44c6-a635-d43ccabb9954" providerId="ADAL" clId="{1D941E1E-3988-4A0E-8E47-A80DE9365840}" dt="2025-09-11T12:52:18.542" v="734" actId="47"/>
        <pc:sldMkLst>
          <pc:docMk/>
          <pc:sldMk cId="217482828" sldId="588"/>
        </pc:sldMkLst>
        <pc:spChg chg="add mod">
          <ac:chgData name="Linda Følsgaard Maron" userId="e8836a54-fd3d-44c6-a635-d43ccabb9954" providerId="ADAL" clId="{1D941E1E-3988-4A0E-8E47-A80DE9365840}" dt="2025-09-09T08:17:28.031" v="392"/>
          <ac:spMkLst>
            <pc:docMk/>
            <pc:sldMk cId="217482828" sldId="588"/>
            <ac:spMk id="2" creationId="{F96B0E90-DAE4-C291-FD2F-0464C83B4128}"/>
          </ac:spMkLst>
        </pc:spChg>
        <pc:spChg chg="mod">
          <ac:chgData name="Linda Følsgaard Maron" userId="e8836a54-fd3d-44c6-a635-d43ccabb9954" providerId="ADAL" clId="{1D941E1E-3988-4A0E-8E47-A80DE9365840}" dt="2025-09-11T12:50:22.189" v="658" actId="6549"/>
          <ac:spMkLst>
            <pc:docMk/>
            <pc:sldMk cId="217482828" sldId="588"/>
            <ac:spMk id="9" creationId="{119667B4-214B-F731-86CD-83ECCC5A5C57}"/>
          </ac:spMkLst>
        </pc:spChg>
      </pc:sldChg>
      <pc:sldChg chg="delSp modSp add mod modAnim">
        <pc:chgData name="Linda Følsgaard Maron" userId="e8836a54-fd3d-44c6-a635-d43ccabb9954" providerId="ADAL" clId="{1D941E1E-3988-4A0E-8E47-A80DE9365840}" dt="2025-09-09T08:50:02.313" v="438"/>
        <pc:sldMkLst>
          <pc:docMk/>
          <pc:sldMk cId="4200636411" sldId="589"/>
        </pc:sldMkLst>
        <pc:spChg chg="mod">
          <ac:chgData name="Linda Følsgaard Maron" userId="e8836a54-fd3d-44c6-a635-d43ccabb9954" providerId="ADAL" clId="{1D941E1E-3988-4A0E-8E47-A80DE9365840}" dt="2025-09-09T08:00:11.368" v="318" actId="20577"/>
          <ac:spMkLst>
            <pc:docMk/>
            <pc:sldMk cId="4200636411" sldId="589"/>
            <ac:spMk id="2" creationId="{2932BCC9-FAAE-95E4-D7C1-1CBB6B242E15}"/>
          </ac:spMkLst>
        </pc:spChg>
        <pc:spChg chg="mod">
          <ac:chgData name="Linda Følsgaard Maron" userId="e8836a54-fd3d-44c6-a635-d43ccabb9954" providerId="ADAL" clId="{1D941E1E-3988-4A0E-8E47-A80DE9365840}" dt="2025-09-09T08:02:12.251" v="347" actId="2711"/>
          <ac:spMkLst>
            <pc:docMk/>
            <pc:sldMk cId="4200636411" sldId="589"/>
            <ac:spMk id="11" creationId="{1304FF32-5B4C-88D8-E179-0D225C81D7EB}"/>
          </ac:spMkLst>
        </pc:spChg>
        <pc:spChg chg="mod">
          <ac:chgData name="Linda Følsgaard Maron" userId="e8836a54-fd3d-44c6-a635-d43ccabb9954" providerId="ADAL" clId="{1D941E1E-3988-4A0E-8E47-A80DE9365840}" dt="2025-09-09T08:02:12.251" v="347" actId="2711"/>
          <ac:spMkLst>
            <pc:docMk/>
            <pc:sldMk cId="4200636411" sldId="589"/>
            <ac:spMk id="13" creationId="{E8EAA97A-478D-39B1-6928-22957CAB3C67}"/>
          </ac:spMkLst>
        </pc:spChg>
      </pc:sldChg>
      <pc:sldChg chg="add">
        <pc:chgData name="Linda Følsgaard Maron" userId="e8836a54-fd3d-44c6-a635-d43ccabb9954" providerId="ADAL" clId="{1D941E1E-3988-4A0E-8E47-A80DE9365840}" dt="2025-09-09T04:29:02.467" v="245"/>
        <pc:sldMkLst>
          <pc:docMk/>
          <pc:sldMk cId="4055278965" sldId="590"/>
        </pc:sldMkLst>
      </pc:sldChg>
      <pc:sldChg chg="add del">
        <pc:chgData name="Linda Følsgaard Maron" userId="e8836a54-fd3d-44c6-a635-d43ccabb9954" providerId="ADAL" clId="{1D941E1E-3988-4A0E-8E47-A80DE9365840}" dt="2025-09-09T04:29:28.595" v="247" actId="47"/>
        <pc:sldMkLst>
          <pc:docMk/>
          <pc:sldMk cId="1865624842" sldId="591"/>
        </pc:sldMkLst>
      </pc:sldChg>
      <pc:sldChg chg="add del">
        <pc:chgData name="Linda Følsgaard Maron" userId="e8836a54-fd3d-44c6-a635-d43ccabb9954" providerId="ADAL" clId="{1D941E1E-3988-4A0E-8E47-A80DE9365840}" dt="2025-09-09T04:29:30.821" v="248" actId="47"/>
        <pc:sldMkLst>
          <pc:docMk/>
          <pc:sldMk cId="2352981425" sldId="592"/>
        </pc:sldMkLst>
      </pc:sldChg>
      <pc:sldChg chg="modSp add mod">
        <pc:chgData name="Linda Følsgaard Maron" userId="e8836a54-fd3d-44c6-a635-d43ccabb9954" providerId="ADAL" clId="{1D941E1E-3988-4A0E-8E47-A80DE9365840}" dt="2025-09-11T12:52:54.136" v="735" actId="1076"/>
        <pc:sldMkLst>
          <pc:docMk/>
          <pc:sldMk cId="2404966774" sldId="593"/>
        </pc:sldMkLst>
        <pc:spChg chg="mod">
          <ac:chgData name="Linda Følsgaard Maron" userId="e8836a54-fd3d-44c6-a635-d43ccabb9954" providerId="ADAL" clId="{1D941E1E-3988-4A0E-8E47-A80DE9365840}" dt="2025-09-11T12:52:54.136" v="735" actId="1076"/>
          <ac:spMkLst>
            <pc:docMk/>
            <pc:sldMk cId="2404966774" sldId="593"/>
            <ac:spMk id="9" creationId="{00000000-0000-0000-0000-000000000000}"/>
          </ac:spMkLst>
        </pc:spChg>
        <pc:spChg chg="mod">
          <ac:chgData name="Linda Følsgaard Maron" userId="e8836a54-fd3d-44c6-a635-d43ccabb9954" providerId="ADAL" clId="{1D941E1E-3988-4A0E-8E47-A80DE9365840}" dt="2025-09-11T12:52:54.136" v="735" actId="1076"/>
          <ac:spMkLst>
            <pc:docMk/>
            <pc:sldMk cId="2404966774" sldId="593"/>
            <ac:spMk id="28" creationId="{00000000-0000-0000-0000-000000000000}"/>
          </ac:spMkLst>
        </pc:spChg>
        <pc:spChg chg="mod">
          <ac:chgData name="Linda Følsgaard Maron" userId="e8836a54-fd3d-44c6-a635-d43ccabb9954" providerId="ADAL" clId="{1D941E1E-3988-4A0E-8E47-A80DE9365840}" dt="2025-09-11T12:52:54.136" v="735" actId="1076"/>
          <ac:spMkLst>
            <pc:docMk/>
            <pc:sldMk cId="2404966774" sldId="593"/>
            <ac:spMk id="29" creationId="{00000000-0000-0000-0000-000000000000}"/>
          </ac:spMkLst>
        </pc:spChg>
        <pc:spChg chg="mod">
          <ac:chgData name="Linda Følsgaard Maron" userId="e8836a54-fd3d-44c6-a635-d43ccabb9954" providerId="ADAL" clId="{1D941E1E-3988-4A0E-8E47-A80DE9365840}" dt="2025-09-11T12:52:54.136" v="735" actId="1076"/>
          <ac:spMkLst>
            <pc:docMk/>
            <pc:sldMk cId="2404966774" sldId="593"/>
            <ac:spMk id="30" creationId="{00000000-0000-0000-0000-000000000000}"/>
          </ac:spMkLst>
        </pc:spChg>
      </pc:sldChg>
      <pc:sldChg chg="add">
        <pc:chgData name="Linda Følsgaard Maron" userId="e8836a54-fd3d-44c6-a635-d43ccabb9954" providerId="ADAL" clId="{1D941E1E-3988-4A0E-8E47-A80DE9365840}" dt="2025-09-09T04:29:02.467" v="245"/>
        <pc:sldMkLst>
          <pc:docMk/>
          <pc:sldMk cId="4039520923" sldId="594"/>
        </pc:sldMkLst>
      </pc:sldChg>
      <pc:sldChg chg="delSp modSp add mod">
        <pc:chgData name="Linda Følsgaard Maron" userId="e8836a54-fd3d-44c6-a635-d43ccabb9954" providerId="ADAL" clId="{1D941E1E-3988-4A0E-8E47-A80DE9365840}" dt="2025-09-09T08:21:02.524" v="433" actId="6549"/>
        <pc:sldMkLst>
          <pc:docMk/>
          <pc:sldMk cId="3307701008" sldId="595"/>
        </pc:sldMkLst>
        <pc:spChg chg="mod">
          <ac:chgData name="Linda Følsgaard Maron" userId="e8836a54-fd3d-44c6-a635-d43ccabb9954" providerId="ADAL" clId="{1D941E1E-3988-4A0E-8E47-A80DE9365840}" dt="2025-09-09T08:20:37.908" v="419" actId="20577"/>
          <ac:spMkLst>
            <pc:docMk/>
            <pc:sldMk cId="3307701008" sldId="595"/>
            <ac:spMk id="2" creationId="{00000000-0000-0000-0000-000000000000}"/>
          </ac:spMkLst>
        </pc:spChg>
        <pc:spChg chg="mod">
          <ac:chgData name="Linda Følsgaard Maron" userId="e8836a54-fd3d-44c6-a635-d43ccabb9954" providerId="ADAL" clId="{1D941E1E-3988-4A0E-8E47-A80DE9365840}" dt="2025-09-09T08:21:02.524" v="433" actId="6549"/>
          <ac:spMkLst>
            <pc:docMk/>
            <pc:sldMk cId="3307701008" sldId="595"/>
            <ac:spMk id="10" creationId="{00000000-0000-0000-0000-000000000000}"/>
          </ac:spMkLst>
        </pc:spChg>
      </pc:sldChg>
      <pc:sldChg chg="add">
        <pc:chgData name="Linda Følsgaard Maron" userId="e8836a54-fd3d-44c6-a635-d43ccabb9954" providerId="ADAL" clId="{1D941E1E-3988-4A0E-8E47-A80DE9365840}" dt="2025-09-09T04:29:02.467" v="245"/>
        <pc:sldMkLst>
          <pc:docMk/>
          <pc:sldMk cId="610168867" sldId="596"/>
        </pc:sldMkLst>
      </pc:sldChg>
      <pc:sldChg chg="add">
        <pc:chgData name="Linda Følsgaard Maron" userId="e8836a54-fd3d-44c6-a635-d43ccabb9954" providerId="ADAL" clId="{1D941E1E-3988-4A0E-8E47-A80DE9365840}" dt="2025-09-09T04:29:02.467" v="245"/>
        <pc:sldMkLst>
          <pc:docMk/>
          <pc:sldMk cId="2977873358" sldId="597"/>
        </pc:sldMkLst>
      </pc:sldChg>
      <pc:sldChg chg="add">
        <pc:chgData name="Linda Følsgaard Maron" userId="e8836a54-fd3d-44c6-a635-d43ccabb9954" providerId="ADAL" clId="{1D941E1E-3988-4A0E-8E47-A80DE9365840}" dt="2025-09-09T04:29:02.467" v="245"/>
        <pc:sldMkLst>
          <pc:docMk/>
          <pc:sldMk cId="1315623937" sldId="598"/>
        </pc:sldMkLst>
      </pc:sldChg>
      <pc:sldChg chg="add">
        <pc:chgData name="Linda Følsgaard Maron" userId="e8836a54-fd3d-44c6-a635-d43ccabb9954" providerId="ADAL" clId="{1D941E1E-3988-4A0E-8E47-A80DE9365840}" dt="2025-09-09T04:29:02.467" v="245"/>
        <pc:sldMkLst>
          <pc:docMk/>
          <pc:sldMk cId="4043776128" sldId="599"/>
        </pc:sldMkLst>
      </pc:sldChg>
      <pc:sldChg chg="add">
        <pc:chgData name="Linda Følsgaard Maron" userId="e8836a54-fd3d-44c6-a635-d43ccabb9954" providerId="ADAL" clId="{1D941E1E-3988-4A0E-8E47-A80DE9365840}" dt="2025-09-09T04:29:02.467" v="245"/>
        <pc:sldMkLst>
          <pc:docMk/>
          <pc:sldMk cId="3188900245" sldId="600"/>
        </pc:sldMkLst>
      </pc:sldChg>
      <pc:sldChg chg="add del">
        <pc:chgData name="Linda Følsgaard Maron" userId="e8836a54-fd3d-44c6-a635-d43ccabb9954" providerId="ADAL" clId="{1D941E1E-3988-4A0E-8E47-A80DE9365840}" dt="2025-09-09T04:32:55.870" v="266" actId="47"/>
        <pc:sldMkLst>
          <pc:docMk/>
          <pc:sldMk cId="1775913580" sldId="601"/>
        </pc:sldMkLst>
      </pc:sldChg>
      <pc:sldChg chg="add">
        <pc:chgData name="Linda Følsgaard Maron" userId="e8836a54-fd3d-44c6-a635-d43ccabb9954" providerId="ADAL" clId="{1D941E1E-3988-4A0E-8E47-A80DE9365840}" dt="2025-09-09T04:31:36.884" v="262"/>
        <pc:sldMkLst>
          <pc:docMk/>
          <pc:sldMk cId="3223148239" sldId="602"/>
        </pc:sldMkLst>
      </pc:sldChg>
      <pc:sldChg chg="add">
        <pc:chgData name="Linda Følsgaard Maron" userId="e8836a54-fd3d-44c6-a635-d43ccabb9954" providerId="ADAL" clId="{1D941E1E-3988-4A0E-8E47-A80DE9365840}" dt="2025-09-09T04:33:06.626" v="268"/>
        <pc:sldMkLst>
          <pc:docMk/>
          <pc:sldMk cId="1222907867" sldId="603"/>
        </pc:sldMkLst>
      </pc:sldChg>
      <pc:sldChg chg="add del">
        <pc:chgData name="Linda Følsgaard Maron" userId="e8836a54-fd3d-44c6-a635-d43ccabb9954" providerId="ADAL" clId="{1D941E1E-3988-4A0E-8E47-A80DE9365840}" dt="2025-09-09T08:55:48.223" v="445" actId="47"/>
        <pc:sldMkLst>
          <pc:docMk/>
          <pc:sldMk cId="2840000001" sldId="604"/>
        </pc:sldMkLst>
      </pc:sldChg>
      <pc:sldChg chg="modSp add mod modAnim">
        <pc:chgData name="Linda Følsgaard Maron" userId="e8836a54-fd3d-44c6-a635-d43ccabb9954" providerId="ADAL" clId="{1D941E1E-3988-4A0E-8E47-A80DE9365840}" dt="2025-09-09T08:56:07.652" v="457"/>
        <pc:sldMkLst>
          <pc:docMk/>
          <pc:sldMk cId="2181696012" sldId="605"/>
        </pc:sldMkLst>
        <pc:picChg chg="mod">
          <ac:chgData name="Linda Følsgaard Maron" userId="e8836a54-fd3d-44c6-a635-d43ccabb9954" providerId="ADAL" clId="{1D941E1E-3988-4A0E-8E47-A80DE9365840}" dt="2025-09-09T08:56:03.728" v="456" actId="1076"/>
          <ac:picMkLst>
            <pc:docMk/>
            <pc:sldMk cId="2181696012" sldId="605"/>
            <ac:picMk id="11" creationId="{E6608CD7-8135-5843-389D-302BC4D8BB3D}"/>
          </ac:picMkLst>
        </pc:picChg>
      </pc:sldChg>
    </pc:docChg>
  </pc:docChgLst>
  <pc:docChgLst>
    <pc:chgData name="Linda Følsgaard Maron" userId="25e583fe-eea6-422a-b353-9d8d93ecf117" providerId="ADAL" clId="{A3E10BCD-E065-4875-82F5-616D469E2B65}"/>
    <pc:docChg chg="modSld">
      <pc:chgData name="Linda Følsgaard Maron" userId="25e583fe-eea6-422a-b353-9d8d93ecf117" providerId="ADAL" clId="{A3E10BCD-E065-4875-82F5-616D469E2B65}" dt="2025-03-03T06:02:41.724" v="2" actId="1076"/>
      <pc:docMkLst>
        <pc:docMk/>
      </pc:docMkLst>
      <pc:sldChg chg="addSp modSp mod">
        <pc:chgData name="Linda Følsgaard Maron" userId="25e583fe-eea6-422a-b353-9d8d93ecf117" providerId="ADAL" clId="{A3E10BCD-E065-4875-82F5-616D469E2B65}" dt="2025-03-03T06:02:41.724" v="2" actId="1076"/>
        <pc:sldMkLst>
          <pc:docMk/>
          <pc:sldMk cId="2157049528" sldId="389"/>
        </pc:sldMkLst>
      </pc:sldChg>
    </pc:docChg>
  </pc:docChgLst>
  <pc:docChgLst>
    <pc:chgData name="Linda Følsgaard Maron" userId="25e583fe-eea6-422a-b353-9d8d93ecf117" providerId="ADAL" clId="{EA324D90-34F3-4B78-B023-6FB430500DD9}"/>
    <pc:docChg chg="undo custSel addSld modSld">
      <pc:chgData name="Linda Følsgaard Maron" userId="25e583fe-eea6-422a-b353-9d8d93ecf117" providerId="ADAL" clId="{EA324D90-34F3-4B78-B023-6FB430500DD9}" dt="2024-04-29T05:48:54.089" v="342" actId="1076"/>
      <pc:docMkLst>
        <pc:docMk/>
      </pc:docMkLst>
      <pc:sldChg chg="addSp modSp mod">
        <pc:chgData name="Linda Følsgaard Maron" userId="25e583fe-eea6-422a-b353-9d8d93ecf117" providerId="ADAL" clId="{EA324D90-34F3-4B78-B023-6FB430500DD9}" dt="2024-04-05T12:33:57.770" v="35"/>
        <pc:sldMkLst>
          <pc:docMk/>
          <pc:sldMk cId="435926600" sldId="391"/>
        </pc:sldMkLst>
      </pc:sldChg>
      <pc:sldChg chg="addSp delSp modSp mod delAnim">
        <pc:chgData name="Linda Følsgaard Maron" userId="25e583fe-eea6-422a-b353-9d8d93ecf117" providerId="ADAL" clId="{EA324D90-34F3-4B78-B023-6FB430500DD9}" dt="2024-04-29T05:46:02.037" v="340" actId="14100"/>
        <pc:sldMkLst>
          <pc:docMk/>
          <pc:sldMk cId="1050918645" sldId="395"/>
        </pc:sldMkLst>
      </pc:sldChg>
      <pc:sldChg chg="addSp modSp mod">
        <pc:chgData name="Linda Følsgaard Maron" userId="25e583fe-eea6-422a-b353-9d8d93ecf117" providerId="ADAL" clId="{EA324D90-34F3-4B78-B023-6FB430500DD9}" dt="2024-04-19T10:25:57.709" v="274" actId="6549"/>
        <pc:sldMkLst>
          <pc:docMk/>
          <pc:sldMk cId="3362144561" sldId="398"/>
        </pc:sldMkLst>
      </pc:sldChg>
      <pc:sldChg chg="modSp mod">
        <pc:chgData name="Linda Følsgaard Maron" userId="25e583fe-eea6-422a-b353-9d8d93ecf117" providerId="ADAL" clId="{EA324D90-34F3-4B78-B023-6FB430500DD9}" dt="2024-04-29T05:41:13.862" v="325" actId="1076"/>
        <pc:sldMkLst>
          <pc:docMk/>
          <pc:sldMk cId="1556631404" sldId="399"/>
        </pc:sldMkLst>
      </pc:sldChg>
      <pc:sldChg chg="addSp delSp modSp mod delAnim">
        <pc:chgData name="Linda Følsgaard Maron" userId="25e583fe-eea6-422a-b353-9d8d93ecf117" providerId="ADAL" clId="{EA324D90-34F3-4B78-B023-6FB430500DD9}" dt="2024-04-29T05:38:12.669" v="308" actId="1076"/>
        <pc:sldMkLst>
          <pc:docMk/>
          <pc:sldMk cId="255886755" sldId="414"/>
        </pc:sldMkLst>
      </pc:sldChg>
      <pc:sldChg chg="addSp modSp mod modAnim">
        <pc:chgData name="Linda Følsgaard Maron" userId="25e583fe-eea6-422a-b353-9d8d93ecf117" providerId="ADAL" clId="{EA324D90-34F3-4B78-B023-6FB430500DD9}" dt="2024-04-18T11:56:27.542" v="57" actId="14100"/>
        <pc:sldMkLst>
          <pc:docMk/>
          <pc:sldMk cId="840075865" sldId="430"/>
        </pc:sldMkLst>
      </pc:sldChg>
      <pc:sldChg chg="modSp mod">
        <pc:chgData name="Linda Følsgaard Maron" userId="25e583fe-eea6-422a-b353-9d8d93ecf117" providerId="ADAL" clId="{EA324D90-34F3-4B78-B023-6FB430500DD9}" dt="2024-04-19T10:17:46.621" v="128" actId="1076"/>
        <pc:sldMkLst>
          <pc:docMk/>
          <pc:sldMk cId="3659259146" sldId="433"/>
        </pc:sldMkLst>
      </pc:sldChg>
      <pc:sldChg chg="modSp">
        <pc:chgData name="Linda Følsgaard Maron" userId="25e583fe-eea6-422a-b353-9d8d93ecf117" providerId="ADAL" clId="{EA324D90-34F3-4B78-B023-6FB430500DD9}" dt="2024-04-29T05:40:36.230" v="320" actId="6549"/>
        <pc:sldMkLst>
          <pc:docMk/>
          <pc:sldMk cId="1051927476" sldId="442"/>
        </pc:sldMkLst>
      </pc:sldChg>
      <pc:sldChg chg="mod modShow">
        <pc:chgData name="Linda Følsgaard Maron" userId="25e583fe-eea6-422a-b353-9d8d93ecf117" providerId="ADAL" clId="{EA324D90-34F3-4B78-B023-6FB430500DD9}" dt="2024-04-29T05:21:37.336" v="275" actId="729"/>
        <pc:sldMkLst>
          <pc:docMk/>
          <pc:sldMk cId="915999361" sldId="453"/>
        </pc:sldMkLst>
      </pc:sldChg>
      <pc:sldChg chg="mod modShow">
        <pc:chgData name="Linda Følsgaard Maron" userId="25e583fe-eea6-422a-b353-9d8d93ecf117" providerId="ADAL" clId="{EA324D90-34F3-4B78-B023-6FB430500DD9}" dt="2024-04-29T05:40:52.924" v="321" actId="729"/>
        <pc:sldMkLst>
          <pc:docMk/>
          <pc:sldMk cId="778826933" sldId="476"/>
        </pc:sldMkLst>
      </pc:sldChg>
      <pc:sldChg chg="addSp delSp modSp add mod delAnim modShow">
        <pc:chgData name="Linda Følsgaard Maron" userId="25e583fe-eea6-422a-b353-9d8d93ecf117" providerId="ADAL" clId="{EA324D90-34F3-4B78-B023-6FB430500DD9}" dt="2024-04-29T05:48:54.089" v="342" actId="1076"/>
        <pc:sldMkLst>
          <pc:docMk/>
          <pc:sldMk cId="70243979" sldId="477"/>
        </pc:sldMkLst>
      </pc:sldChg>
    </pc:docChg>
  </pc:docChgLst>
  <pc:docChgLst>
    <pc:chgData name="Linda Følsgaard Maron" userId="25e583fe-eea6-422a-b353-9d8d93ecf117" providerId="ADAL" clId="{2B876459-9BD4-4F72-A303-D613A2A7053E}"/>
    <pc:docChg chg="undo custSel addSld delSld modSld sldOrd">
      <pc:chgData name="Linda Følsgaard Maron" userId="25e583fe-eea6-422a-b353-9d8d93ecf117" providerId="ADAL" clId="{2B876459-9BD4-4F72-A303-D613A2A7053E}" dt="2025-05-14T13:59:21.953" v="5066" actId="729"/>
      <pc:docMkLst>
        <pc:docMk/>
      </pc:docMkLst>
      <pc:sldChg chg="modSp mod">
        <pc:chgData name="Linda Følsgaard Maron" userId="25e583fe-eea6-422a-b353-9d8d93ecf117" providerId="ADAL" clId="{2B876459-9BD4-4F72-A303-D613A2A7053E}" dt="2025-05-13T06:46:10.635" v="351" actId="255"/>
        <pc:sldMkLst>
          <pc:docMk/>
          <pc:sldMk cId="1832340978" sldId="288"/>
        </pc:sldMkLst>
      </pc:sldChg>
      <pc:sldChg chg="modSp del mod">
        <pc:chgData name="Linda Følsgaard Maron" userId="25e583fe-eea6-422a-b353-9d8d93ecf117" providerId="ADAL" clId="{2B876459-9BD4-4F72-A303-D613A2A7053E}" dt="2025-05-13T12:34:46.877" v="3279" actId="47"/>
        <pc:sldMkLst>
          <pc:docMk/>
          <pc:sldMk cId="155191937" sldId="309"/>
        </pc:sldMkLst>
      </pc:sldChg>
      <pc:sldChg chg="del">
        <pc:chgData name="Linda Følsgaard Maron" userId="25e583fe-eea6-422a-b353-9d8d93ecf117" providerId="ADAL" clId="{2B876459-9BD4-4F72-A303-D613A2A7053E}" dt="2025-05-13T06:34:13.509" v="243" actId="47"/>
        <pc:sldMkLst>
          <pc:docMk/>
          <pc:sldMk cId="769475820" sldId="317"/>
        </pc:sldMkLst>
      </pc:sldChg>
      <pc:sldChg chg="modSp mod">
        <pc:chgData name="Linda Følsgaard Maron" userId="25e583fe-eea6-422a-b353-9d8d93ecf117" providerId="ADAL" clId="{2B876459-9BD4-4F72-A303-D613A2A7053E}" dt="2025-05-14T05:57:53.782" v="3403" actId="2711"/>
        <pc:sldMkLst>
          <pc:docMk/>
          <pc:sldMk cId="362437816" sldId="319"/>
        </pc:sldMkLst>
      </pc:sldChg>
      <pc:sldChg chg="modSp mod">
        <pc:chgData name="Linda Følsgaard Maron" userId="25e583fe-eea6-422a-b353-9d8d93ecf117" providerId="ADAL" clId="{2B876459-9BD4-4F72-A303-D613A2A7053E}" dt="2025-05-13T06:37:16.389" v="253" actId="6549"/>
        <pc:sldMkLst>
          <pc:docMk/>
          <pc:sldMk cId="3206065451" sldId="337"/>
        </pc:sldMkLst>
      </pc:sldChg>
      <pc:sldChg chg="modSp mod">
        <pc:chgData name="Linda Følsgaard Maron" userId="25e583fe-eea6-422a-b353-9d8d93ecf117" providerId="ADAL" clId="{2B876459-9BD4-4F72-A303-D613A2A7053E}" dt="2025-05-14T06:51:53.382" v="3717" actId="20577"/>
        <pc:sldMkLst>
          <pc:docMk/>
          <pc:sldMk cId="2630228479" sldId="386"/>
        </pc:sldMkLst>
      </pc:sldChg>
      <pc:sldChg chg="addSp delSp modSp mod delAnim modAnim">
        <pc:chgData name="Linda Følsgaard Maron" userId="25e583fe-eea6-422a-b353-9d8d93ecf117" providerId="ADAL" clId="{2B876459-9BD4-4F72-A303-D613A2A7053E}" dt="2025-05-13T09:13:57.691" v="2675" actId="255"/>
        <pc:sldMkLst>
          <pc:docMk/>
          <pc:sldMk cId="2157049528" sldId="389"/>
        </pc:sldMkLst>
      </pc:sldChg>
      <pc:sldChg chg="addSp delSp modSp mod ord">
        <pc:chgData name="Linda Følsgaard Maron" userId="25e583fe-eea6-422a-b353-9d8d93ecf117" providerId="ADAL" clId="{2B876459-9BD4-4F72-A303-D613A2A7053E}" dt="2025-05-13T09:14:20.254" v="2678" actId="255"/>
        <pc:sldMkLst>
          <pc:docMk/>
          <pc:sldMk cId="1204283838" sldId="390"/>
        </pc:sldMkLst>
      </pc:sldChg>
      <pc:sldChg chg="addSp delSp modSp mod">
        <pc:chgData name="Linda Følsgaard Maron" userId="25e583fe-eea6-422a-b353-9d8d93ecf117" providerId="ADAL" clId="{2B876459-9BD4-4F72-A303-D613A2A7053E}" dt="2025-05-13T09:13:40.447" v="2674" actId="255"/>
        <pc:sldMkLst>
          <pc:docMk/>
          <pc:sldMk cId="435926600" sldId="391"/>
        </pc:sldMkLst>
      </pc:sldChg>
      <pc:sldChg chg="addSp delSp modSp mod">
        <pc:chgData name="Linda Følsgaard Maron" userId="25e583fe-eea6-422a-b353-9d8d93ecf117" providerId="ADAL" clId="{2B876459-9BD4-4F72-A303-D613A2A7053E}" dt="2025-05-13T09:13:21.658" v="2672" actId="255"/>
        <pc:sldMkLst>
          <pc:docMk/>
          <pc:sldMk cId="1300729958" sldId="392"/>
        </pc:sldMkLst>
      </pc:sldChg>
      <pc:sldChg chg="addSp modSp mod modAnim">
        <pc:chgData name="Linda Følsgaard Maron" userId="25e583fe-eea6-422a-b353-9d8d93ecf117" providerId="ADAL" clId="{2B876459-9BD4-4F72-A303-D613A2A7053E}" dt="2025-05-14T08:26:38.808" v="4796"/>
        <pc:sldMkLst>
          <pc:docMk/>
          <pc:sldMk cId="3361180679" sldId="394"/>
        </pc:sldMkLst>
      </pc:sldChg>
      <pc:sldChg chg="delSp modSp mod delAnim">
        <pc:chgData name="Linda Følsgaard Maron" userId="25e583fe-eea6-422a-b353-9d8d93ecf117" providerId="ADAL" clId="{2B876459-9BD4-4F72-A303-D613A2A7053E}" dt="2025-05-14T10:58:41.919" v="4806" actId="1076"/>
        <pc:sldMkLst>
          <pc:docMk/>
          <pc:sldMk cId="1050918645" sldId="395"/>
        </pc:sldMkLst>
      </pc:sldChg>
      <pc:sldChg chg="addSp modSp mod modAnim">
        <pc:chgData name="Linda Følsgaard Maron" userId="25e583fe-eea6-422a-b353-9d8d93ecf117" providerId="ADAL" clId="{2B876459-9BD4-4F72-A303-D613A2A7053E}" dt="2025-05-14T07:26:30.762" v="4137"/>
        <pc:sldMkLst>
          <pc:docMk/>
          <pc:sldMk cId="1041246019" sldId="396"/>
        </pc:sldMkLst>
      </pc:sldChg>
      <pc:sldChg chg="modSp mod modAnim">
        <pc:chgData name="Linda Følsgaard Maron" userId="25e583fe-eea6-422a-b353-9d8d93ecf117" providerId="ADAL" clId="{2B876459-9BD4-4F72-A303-D613A2A7053E}" dt="2025-05-14T08:19:11.661" v="4397" actId="6549"/>
        <pc:sldMkLst>
          <pc:docMk/>
          <pc:sldMk cId="2010570031" sldId="397"/>
        </pc:sldMkLst>
      </pc:sldChg>
      <pc:sldChg chg="modSp del mod">
        <pc:chgData name="Linda Følsgaard Maron" userId="25e583fe-eea6-422a-b353-9d8d93ecf117" providerId="ADAL" clId="{2B876459-9BD4-4F72-A303-D613A2A7053E}" dt="2025-05-14T08:19:30.906" v="4398" actId="47"/>
        <pc:sldMkLst>
          <pc:docMk/>
          <pc:sldMk cId="3362144561" sldId="398"/>
        </pc:sldMkLst>
      </pc:sldChg>
      <pc:sldChg chg="modSp del mod">
        <pc:chgData name="Linda Følsgaard Maron" userId="25e583fe-eea6-422a-b353-9d8d93ecf117" providerId="ADAL" clId="{2B876459-9BD4-4F72-A303-D613A2A7053E}" dt="2025-05-14T08:29:48.969" v="4804" actId="47"/>
        <pc:sldMkLst>
          <pc:docMk/>
          <pc:sldMk cId="1556631404" sldId="399"/>
        </pc:sldMkLst>
      </pc:sldChg>
      <pc:sldChg chg="delSp modSp mod delAnim">
        <pc:chgData name="Linda Følsgaard Maron" userId="25e583fe-eea6-422a-b353-9d8d93ecf117" providerId="ADAL" clId="{2B876459-9BD4-4F72-A303-D613A2A7053E}" dt="2025-05-14T13:59:09.322" v="5065" actId="1076"/>
        <pc:sldMkLst>
          <pc:docMk/>
          <pc:sldMk cId="591718366" sldId="401"/>
        </pc:sldMkLst>
      </pc:sldChg>
      <pc:sldChg chg="addSp delSp modSp mod modAnim">
        <pc:chgData name="Linda Følsgaard Maron" userId="25e583fe-eea6-422a-b353-9d8d93ecf117" providerId="ADAL" clId="{2B876459-9BD4-4F72-A303-D613A2A7053E}" dt="2025-05-14T13:55:51.838" v="4928"/>
        <pc:sldMkLst>
          <pc:docMk/>
          <pc:sldMk cId="4077227462" sldId="402"/>
        </pc:sldMkLst>
      </pc:sldChg>
      <pc:sldChg chg="addSp delSp modSp mod modAnim">
        <pc:chgData name="Linda Følsgaard Maron" userId="25e583fe-eea6-422a-b353-9d8d93ecf117" providerId="ADAL" clId="{2B876459-9BD4-4F72-A303-D613A2A7053E}" dt="2025-05-14T07:20:12.148" v="4046" actId="1076"/>
        <pc:sldMkLst>
          <pc:docMk/>
          <pc:sldMk cId="255886755" sldId="414"/>
        </pc:sldMkLst>
      </pc:sldChg>
      <pc:sldChg chg="modSp mod">
        <pc:chgData name="Linda Følsgaard Maron" userId="25e583fe-eea6-422a-b353-9d8d93ecf117" providerId="ADAL" clId="{2B876459-9BD4-4F72-A303-D613A2A7053E}" dt="2025-05-14T05:58:23.932" v="3406" actId="255"/>
        <pc:sldMkLst>
          <pc:docMk/>
          <pc:sldMk cId="254182621" sldId="424"/>
        </pc:sldMkLst>
      </pc:sldChg>
      <pc:sldChg chg="mod modShow">
        <pc:chgData name="Linda Følsgaard Maron" userId="25e583fe-eea6-422a-b353-9d8d93ecf117" providerId="ADAL" clId="{2B876459-9BD4-4F72-A303-D613A2A7053E}" dt="2025-05-14T10:59:50.959" v="4807" actId="729"/>
        <pc:sldMkLst>
          <pc:docMk/>
          <pc:sldMk cId="1821180602" sldId="428"/>
        </pc:sldMkLst>
      </pc:sldChg>
      <pc:sldChg chg="modSp del mod modAnim">
        <pc:chgData name="Linda Følsgaard Maron" userId="25e583fe-eea6-422a-b353-9d8d93ecf117" providerId="ADAL" clId="{2B876459-9BD4-4F72-A303-D613A2A7053E}" dt="2025-05-14T06:44:49.129" v="3657" actId="47"/>
        <pc:sldMkLst>
          <pc:docMk/>
          <pc:sldMk cId="840075865" sldId="430"/>
        </pc:sldMkLst>
      </pc:sldChg>
      <pc:sldChg chg="modSp mod">
        <pc:chgData name="Linda Følsgaard Maron" userId="25e583fe-eea6-422a-b353-9d8d93ecf117" providerId="ADAL" clId="{2B876459-9BD4-4F72-A303-D613A2A7053E}" dt="2025-05-14T06:45:44.315" v="3658" actId="2711"/>
        <pc:sldMkLst>
          <pc:docMk/>
          <pc:sldMk cId="3659259146" sldId="433"/>
        </pc:sldMkLst>
      </pc:sldChg>
      <pc:sldChg chg="delSp modSp mod delAnim">
        <pc:chgData name="Linda Følsgaard Maron" userId="25e583fe-eea6-422a-b353-9d8d93ecf117" providerId="ADAL" clId="{2B876459-9BD4-4F72-A303-D613A2A7053E}" dt="2025-05-14T08:28:32.100" v="4803" actId="2711"/>
        <pc:sldMkLst>
          <pc:docMk/>
          <pc:sldMk cId="1051927476" sldId="442"/>
        </pc:sldMkLst>
      </pc:sldChg>
      <pc:sldChg chg="modSp mod modShow">
        <pc:chgData name="Linda Følsgaard Maron" userId="25e583fe-eea6-422a-b353-9d8d93ecf117" providerId="ADAL" clId="{2B876459-9BD4-4F72-A303-D613A2A7053E}" dt="2025-05-13T07:00:14.279" v="427" actId="729"/>
        <pc:sldMkLst>
          <pc:docMk/>
          <pc:sldMk cId="151970314" sldId="443"/>
        </pc:sldMkLst>
      </pc:sldChg>
      <pc:sldChg chg="del">
        <pc:chgData name="Linda Følsgaard Maron" userId="25e583fe-eea6-422a-b353-9d8d93ecf117" providerId="ADAL" clId="{2B876459-9BD4-4F72-A303-D613A2A7053E}" dt="2025-05-13T06:34:31.266" v="244" actId="47"/>
        <pc:sldMkLst>
          <pc:docMk/>
          <pc:sldMk cId="915999361" sldId="453"/>
        </pc:sldMkLst>
      </pc:sldChg>
      <pc:sldChg chg="del">
        <pc:chgData name="Linda Følsgaard Maron" userId="25e583fe-eea6-422a-b353-9d8d93ecf117" providerId="ADAL" clId="{2B876459-9BD4-4F72-A303-D613A2A7053E}" dt="2025-05-13T06:29:27.336" v="2" actId="47"/>
        <pc:sldMkLst>
          <pc:docMk/>
          <pc:sldMk cId="2239369523" sldId="467"/>
        </pc:sldMkLst>
      </pc:sldChg>
      <pc:sldChg chg="addSp delSp modSp mod delAnim modAnim">
        <pc:chgData name="Linda Følsgaard Maron" userId="25e583fe-eea6-422a-b353-9d8d93ecf117" providerId="ADAL" clId="{2B876459-9BD4-4F72-A303-D613A2A7053E}" dt="2025-05-13T07:08:38.420" v="616"/>
        <pc:sldMkLst>
          <pc:docMk/>
          <pc:sldMk cId="1083890101" sldId="474"/>
        </pc:sldMkLst>
      </pc:sldChg>
      <pc:sldChg chg="addSp modSp mod ord modShow">
        <pc:chgData name="Linda Følsgaard Maron" userId="25e583fe-eea6-422a-b353-9d8d93ecf117" providerId="ADAL" clId="{2B876459-9BD4-4F72-A303-D613A2A7053E}" dt="2025-05-14T08:24:20.750" v="4782"/>
        <pc:sldMkLst>
          <pc:docMk/>
          <pc:sldMk cId="778826933" sldId="476"/>
        </pc:sldMkLst>
      </pc:sldChg>
      <pc:sldChg chg="mod modShow">
        <pc:chgData name="Linda Følsgaard Maron" userId="25e583fe-eea6-422a-b353-9d8d93ecf117" providerId="ADAL" clId="{2B876459-9BD4-4F72-A303-D613A2A7053E}" dt="2025-05-13T07:51:59.611" v="1240" actId="729"/>
        <pc:sldMkLst>
          <pc:docMk/>
          <pc:sldMk cId="3318080783" sldId="478"/>
        </pc:sldMkLst>
      </pc:sldChg>
      <pc:sldChg chg="delSp modSp add mod delAnim">
        <pc:chgData name="Linda Følsgaard Maron" userId="25e583fe-eea6-422a-b353-9d8d93ecf117" providerId="ADAL" clId="{2B876459-9BD4-4F72-A303-D613A2A7053E}" dt="2025-05-13T06:34:02.850" v="242" actId="20577"/>
        <pc:sldMkLst>
          <pc:docMk/>
          <pc:sldMk cId="4033973435" sldId="539"/>
        </pc:sldMkLst>
      </pc:sldChg>
      <pc:sldChg chg="modSp add mod ord">
        <pc:chgData name="Linda Følsgaard Maron" userId="25e583fe-eea6-422a-b353-9d8d93ecf117" providerId="ADAL" clId="{2B876459-9BD4-4F72-A303-D613A2A7053E}" dt="2025-05-13T07:00:48.855" v="429" actId="2711"/>
        <pc:sldMkLst>
          <pc:docMk/>
          <pc:sldMk cId="2180084742" sldId="547"/>
        </pc:sldMkLst>
      </pc:sldChg>
      <pc:sldChg chg="modSp add del mod">
        <pc:chgData name="Linda Følsgaard Maron" userId="25e583fe-eea6-422a-b353-9d8d93ecf117" providerId="ADAL" clId="{2B876459-9BD4-4F72-A303-D613A2A7053E}" dt="2025-05-13T07:01:32.442" v="430" actId="47"/>
        <pc:sldMkLst>
          <pc:docMk/>
          <pc:sldMk cId="2815742490" sldId="548"/>
        </pc:sldMkLst>
      </pc:sldChg>
      <pc:sldChg chg="add del">
        <pc:chgData name="Linda Følsgaard Maron" userId="25e583fe-eea6-422a-b353-9d8d93ecf117" providerId="ADAL" clId="{2B876459-9BD4-4F72-A303-D613A2A7053E}" dt="2025-05-13T06:51:33.390" v="367"/>
        <pc:sldMkLst>
          <pc:docMk/>
          <pc:sldMk cId="520147272" sldId="549"/>
        </pc:sldMkLst>
      </pc:sldChg>
      <pc:sldChg chg="addSp delSp modSp add mod delAnim">
        <pc:chgData name="Linda Følsgaard Maron" userId="25e583fe-eea6-422a-b353-9d8d93ecf117" providerId="ADAL" clId="{2B876459-9BD4-4F72-A303-D613A2A7053E}" dt="2025-05-13T06:59:49.564" v="426" actId="6549"/>
        <pc:sldMkLst>
          <pc:docMk/>
          <pc:sldMk cId="2838250838" sldId="549"/>
        </pc:sldMkLst>
      </pc:sldChg>
      <pc:sldChg chg="addSp delSp modSp add mod ord delAnim">
        <pc:chgData name="Linda Følsgaard Maron" userId="25e583fe-eea6-422a-b353-9d8d93ecf117" providerId="ADAL" clId="{2B876459-9BD4-4F72-A303-D613A2A7053E}" dt="2025-05-13T09:14:06.674" v="2676" actId="255"/>
        <pc:sldMkLst>
          <pc:docMk/>
          <pc:sldMk cId="1089590891" sldId="550"/>
        </pc:sldMkLst>
      </pc:sldChg>
      <pc:sldChg chg="addSp delSp modSp add mod delAnim modAnim">
        <pc:chgData name="Linda Følsgaard Maron" userId="25e583fe-eea6-422a-b353-9d8d93ecf117" providerId="ADAL" clId="{2B876459-9BD4-4F72-A303-D613A2A7053E}" dt="2025-05-13T09:13:33.220" v="2673" actId="255"/>
        <pc:sldMkLst>
          <pc:docMk/>
          <pc:sldMk cId="3234886211" sldId="551"/>
        </pc:sldMkLst>
      </pc:sldChg>
      <pc:sldChg chg="addSp delSp modSp add mod delAnim modAnim">
        <pc:chgData name="Linda Følsgaard Maron" userId="25e583fe-eea6-422a-b353-9d8d93ecf117" providerId="ADAL" clId="{2B876459-9BD4-4F72-A303-D613A2A7053E}" dt="2025-05-13T09:13:02.833" v="2670" actId="255"/>
        <pc:sldMkLst>
          <pc:docMk/>
          <pc:sldMk cId="3424075902" sldId="552"/>
        </pc:sldMkLst>
      </pc:sldChg>
      <pc:sldChg chg="add del">
        <pc:chgData name="Linda Følsgaard Maron" userId="25e583fe-eea6-422a-b353-9d8d93ecf117" providerId="ADAL" clId="{2B876459-9BD4-4F72-A303-D613A2A7053E}" dt="2025-05-13T07:56:10.136" v="1255"/>
        <pc:sldMkLst>
          <pc:docMk/>
          <pc:sldMk cId="4238137519" sldId="552"/>
        </pc:sldMkLst>
      </pc:sldChg>
      <pc:sldChg chg="addSp delSp modSp add mod delAnim">
        <pc:chgData name="Linda Følsgaard Maron" userId="25e583fe-eea6-422a-b353-9d8d93ecf117" providerId="ADAL" clId="{2B876459-9BD4-4F72-A303-D613A2A7053E}" dt="2025-05-13T12:39:10.476" v="3299" actId="14100"/>
        <pc:sldMkLst>
          <pc:docMk/>
          <pc:sldMk cId="2563569816" sldId="553"/>
        </pc:sldMkLst>
      </pc:sldChg>
      <pc:sldChg chg="add del">
        <pc:chgData name="Linda Følsgaard Maron" userId="25e583fe-eea6-422a-b353-9d8d93ecf117" providerId="ADAL" clId="{2B876459-9BD4-4F72-A303-D613A2A7053E}" dt="2025-05-13T12:05:14.682" v="2878"/>
        <pc:sldMkLst>
          <pc:docMk/>
          <pc:sldMk cId="363589943" sldId="554"/>
        </pc:sldMkLst>
      </pc:sldChg>
      <pc:sldChg chg="addSp delSp modSp add mod delAnim modAnim">
        <pc:chgData name="Linda Følsgaard Maron" userId="25e583fe-eea6-422a-b353-9d8d93ecf117" providerId="ADAL" clId="{2B876459-9BD4-4F72-A303-D613A2A7053E}" dt="2025-05-13T12:41:17.074" v="3314"/>
        <pc:sldMkLst>
          <pc:docMk/>
          <pc:sldMk cId="885747219" sldId="554"/>
        </pc:sldMkLst>
      </pc:sldChg>
      <pc:sldChg chg="addSp delSp modSp add mod modAnim">
        <pc:chgData name="Linda Følsgaard Maron" userId="25e583fe-eea6-422a-b353-9d8d93ecf117" providerId="ADAL" clId="{2B876459-9BD4-4F72-A303-D613A2A7053E}" dt="2025-05-14T06:50:15.581" v="3702"/>
        <pc:sldMkLst>
          <pc:docMk/>
          <pc:sldMk cId="4203713162" sldId="555"/>
        </pc:sldMkLst>
      </pc:sldChg>
      <pc:sldChg chg="add mod modShow">
        <pc:chgData name="Linda Følsgaard Maron" userId="25e583fe-eea6-422a-b353-9d8d93ecf117" providerId="ADAL" clId="{2B876459-9BD4-4F72-A303-D613A2A7053E}" dt="2025-05-14T13:59:21.953" v="5066" actId="729"/>
        <pc:sldMkLst>
          <pc:docMk/>
          <pc:sldMk cId="1592879086" sldId="556"/>
        </pc:sldMkLst>
      </pc:sldChg>
    </pc:docChg>
  </pc:docChgLst>
  <pc:docChgLst>
    <pc:chgData name="Linda Følsgaard Maron" userId="e8836a54-fd3d-44c6-a635-d43ccabb9954" providerId="ADAL" clId="{CDCFD6CC-3F77-4CB7-8C8A-82B45122E40B}"/>
    <pc:docChg chg="custSel addSld modSld">
      <pc:chgData name="Linda Følsgaard Maron" userId="e8836a54-fd3d-44c6-a635-d43ccabb9954" providerId="ADAL" clId="{CDCFD6CC-3F77-4CB7-8C8A-82B45122E40B}" dt="2025-07-17T07:09:40.697" v="327" actId="729"/>
      <pc:docMkLst>
        <pc:docMk/>
      </pc:docMkLst>
      <pc:sldChg chg="addSp delSp modSp mod delAnim">
        <pc:chgData name="Linda Følsgaard Maron" userId="e8836a54-fd3d-44c6-a635-d43ccabb9954" providerId="ADAL" clId="{CDCFD6CC-3F77-4CB7-8C8A-82B45122E40B}" dt="2025-07-17T07:08:30.798" v="326" actId="1076"/>
        <pc:sldMkLst>
          <pc:docMk/>
          <pc:sldMk cId="2157049528" sldId="389"/>
        </pc:sldMkLst>
      </pc:sldChg>
      <pc:sldChg chg="mod modShow">
        <pc:chgData name="Linda Følsgaard Maron" userId="e8836a54-fd3d-44c6-a635-d43ccabb9954" providerId="ADAL" clId="{CDCFD6CC-3F77-4CB7-8C8A-82B45122E40B}" dt="2025-07-17T07:09:40.697" v="327" actId="729"/>
        <pc:sldMkLst>
          <pc:docMk/>
          <pc:sldMk cId="3318080783" sldId="478"/>
        </pc:sldMkLst>
      </pc:sldChg>
      <pc:sldChg chg="addSp delSp modSp new mod modAnim">
        <pc:chgData name="Linda Følsgaard Maron" userId="e8836a54-fd3d-44c6-a635-d43ccabb9954" providerId="ADAL" clId="{CDCFD6CC-3F77-4CB7-8C8A-82B45122E40B}" dt="2025-06-26T12:06:00.246" v="43"/>
        <pc:sldMkLst>
          <pc:docMk/>
          <pc:sldMk cId="1778355186" sldId="557"/>
        </pc:sldMkLst>
      </pc:sldChg>
      <pc:sldChg chg="addSp delSp modSp new mod modShow">
        <pc:chgData name="Linda Følsgaard Maron" userId="e8836a54-fd3d-44c6-a635-d43ccabb9954" providerId="ADAL" clId="{CDCFD6CC-3F77-4CB7-8C8A-82B45122E40B}" dt="2025-07-01T06:41:11.871" v="71" actId="729"/>
        <pc:sldMkLst>
          <pc:docMk/>
          <pc:sldMk cId="2660291813" sldId="55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59358CF2-C051-5E4C-824F-A379B22D773D}"/>
              </a:ext>
            </a:extLst>
          </p:cNvPr>
          <p:cNvSpPr>
            <a:spLocks noGrp="1"/>
          </p:cNvSpPr>
          <p:nvPr>
            <p:ph type="hdr" sz="quarter"/>
          </p:nvPr>
        </p:nvSpPr>
        <p:spPr>
          <a:xfrm>
            <a:off x="1" y="3"/>
            <a:ext cx="2945659" cy="498055"/>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E97A35E2-DE2A-0D4D-B06D-6198DC2C1BC7}"/>
              </a:ext>
            </a:extLst>
          </p:cNvPr>
          <p:cNvSpPr>
            <a:spLocks noGrp="1"/>
          </p:cNvSpPr>
          <p:nvPr>
            <p:ph type="dt" sz="quarter" idx="1"/>
          </p:nvPr>
        </p:nvSpPr>
        <p:spPr>
          <a:xfrm>
            <a:off x="3850444" y="3"/>
            <a:ext cx="2945659" cy="498055"/>
          </a:xfrm>
          <a:prstGeom prst="rect">
            <a:avLst/>
          </a:prstGeom>
        </p:spPr>
        <p:txBody>
          <a:bodyPr vert="horz" lIns="91440" tIns="45720" rIns="91440" bIns="45720" rtlCol="0"/>
          <a:lstStyle>
            <a:lvl1pPr algn="r">
              <a:defRPr sz="1200"/>
            </a:lvl1pPr>
          </a:lstStyle>
          <a:p>
            <a:fld id="{4283F4A0-5F44-3D44-8DBD-0B5A0E1FDA9D}" type="datetimeFigureOut">
              <a:rPr lang="da-DK" smtClean="0"/>
              <a:t>11-09-2025</a:t>
            </a:fld>
            <a:endParaRPr lang="da-DK"/>
          </a:p>
        </p:txBody>
      </p:sp>
      <p:sp>
        <p:nvSpPr>
          <p:cNvPr id="4" name="Pladsholder til sidefod 3">
            <a:extLst>
              <a:ext uri="{FF2B5EF4-FFF2-40B4-BE49-F238E27FC236}">
                <a16:creationId xmlns:a16="http://schemas.microsoft.com/office/drawing/2014/main" id="{4E432C41-E129-6943-8CD1-DD76FE12436A}"/>
              </a:ext>
            </a:extLst>
          </p:cNvPr>
          <p:cNvSpPr>
            <a:spLocks noGrp="1"/>
          </p:cNvSpPr>
          <p:nvPr>
            <p:ph type="ftr" sz="quarter" idx="2"/>
          </p:nvPr>
        </p:nvSpPr>
        <p:spPr>
          <a:xfrm>
            <a:off x="1" y="9428586"/>
            <a:ext cx="2945659" cy="498054"/>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8E42AAD7-CCED-7141-9A24-6940D0693F8F}"/>
              </a:ext>
            </a:extLst>
          </p:cNvPr>
          <p:cNvSpPr>
            <a:spLocks noGrp="1"/>
          </p:cNvSpPr>
          <p:nvPr>
            <p:ph type="sldNum" sz="quarter" idx="3"/>
          </p:nvPr>
        </p:nvSpPr>
        <p:spPr>
          <a:xfrm>
            <a:off x="3850444" y="9428586"/>
            <a:ext cx="2945659" cy="498054"/>
          </a:xfrm>
          <a:prstGeom prst="rect">
            <a:avLst/>
          </a:prstGeom>
        </p:spPr>
        <p:txBody>
          <a:bodyPr vert="horz" lIns="91440" tIns="45720" rIns="91440" bIns="45720" rtlCol="0" anchor="b"/>
          <a:lstStyle>
            <a:lvl1pPr algn="r">
              <a:defRPr sz="1200"/>
            </a:lvl1pPr>
          </a:lstStyle>
          <a:p>
            <a:fld id="{FD984CE0-31FE-4C40-8C1E-41616ACF9918}" type="slidenum">
              <a:rPr lang="da-DK" smtClean="0"/>
              <a:t>‹nr.›</a:t>
            </a:fld>
            <a:endParaRPr lang="da-DK"/>
          </a:p>
        </p:txBody>
      </p:sp>
    </p:spTree>
    <p:extLst>
      <p:ext uri="{BB962C8B-B14F-4D97-AF65-F5344CB8AC3E}">
        <p14:creationId xmlns:p14="http://schemas.microsoft.com/office/powerpoint/2010/main" val="4038551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2945659" cy="49805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3"/>
            <a:ext cx="2945659" cy="498055"/>
          </a:xfrm>
          <a:prstGeom prst="rect">
            <a:avLst/>
          </a:prstGeom>
        </p:spPr>
        <p:txBody>
          <a:bodyPr vert="horz" lIns="91440" tIns="45720" rIns="91440" bIns="45720" rtlCol="0"/>
          <a:lstStyle>
            <a:lvl1pPr algn="r">
              <a:defRPr sz="1200"/>
            </a:lvl1pPr>
          </a:lstStyle>
          <a:p>
            <a:fld id="{C788BF56-EDF0-3340-9A99-15E2CA00C18D}" type="datetimeFigureOut">
              <a:rPr lang="en-US" smtClean="0"/>
              <a:t>9/11/2025</a:t>
            </a:fld>
            <a:endParaRPr lang="en-US"/>
          </a:p>
        </p:txBody>
      </p:sp>
      <p:sp>
        <p:nvSpPr>
          <p:cNvPr id="4" name="Slide Image Placeholder 3"/>
          <p:cNvSpPr>
            <a:spLocks noGrp="1" noRot="1" noChangeAspect="1"/>
          </p:cNvSpPr>
          <p:nvPr>
            <p:ph type="sldImg" idx="2"/>
          </p:nvPr>
        </p:nvSpPr>
        <p:spPr>
          <a:xfrm>
            <a:off x="1166813" y="1239838"/>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8586"/>
            <a:ext cx="2945659" cy="49805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28586"/>
            <a:ext cx="2945659" cy="498054"/>
          </a:xfrm>
          <a:prstGeom prst="rect">
            <a:avLst/>
          </a:prstGeom>
        </p:spPr>
        <p:txBody>
          <a:bodyPr vert="horz" lIns="91440" tIns="45720" rIns="91440" bIns="45720" rtlCol="0" anchor="b"/>
          <a:lstStyle>
            <a:lvl1pPr algn="r">
              <a:defRPr sz="1200"/>
            </a:lvl1pPr>
          </a:lstStyle>
          <a:p>
            <a:fld id="{742F3E35-D05A-0B4D-8A8D-2D341D25460C}" type="slidenum">
              <a:rPr lang="en-US" smtClean="0"/>
              <a:t>‹nr.›</a:t>
            </a:fld>
            <a:endParaRPr lang="en-US"/>
          </a:p>
        </p:txBody>
      </p:sp>
    </p:spTree>
    <p:extLst>
      <p:ext uri="{BB962C8B-B14F-4D97-AF65-F5344CB8AC3E}">
        <p14:creationId xmlns:p14="http://schemas.microsoft.com/office/powerpoint/2010/main" val="689461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16686-6BA2-11F3-BBE2-9760D66D7D0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47D88B7-9047-86F3-8C21-E47D68465E9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E5423A5-A78C-D7F7-7982-2267C8884594}"/>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0FBA55E5-E609-79C8-A5A6-90FCDD60EAC6}"/>
              </a:ext>
            </a:extLst>
          </p:cNvPr>
          <p:cNvSpPr>
            <a:spLocks noGrp="1"/>
          </p:cNvSpPr>
          <p:nvPr>
            <p:ph type="sldNum" sz="quarter" idx="10"/>
          </p:nvPr>
        </p:nvSpPr>
        <p:spPr/>
        <p:txBody>
          <a:bodyPr/>
          <a:lstStyle/>
          <a:p>
            <a:fld id="{742F3E35-D05A-0B4D-8A8D-2D341D25460C}" type="slidenum">
              <a:rPr lang="en-US" smtClean="0"/>
              <a:t>1</a:t>
            </a:fld>
            <a:endParaRPr lang="en-US"/>
          </a:p>
        </p:txBody>
      </p:sp>
    </p:spTree>
    <p:extLst>
      <p:ext uri="{BB962C8B-B14F-4D97-AF65-F5344CB8AC3E}">
        <p14:creationId xmlns:p14="http://schemas.microsoft.com/office/powerpoint/2010/main" val="2489568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solidFill>
                  <a:srgbClr val="000000"/>
                </a:solidFill>
                <a:latin typeface="Verdana" panose="020B0604030504040204" pitchFamily="34" charset="0"/>
                <a:ea typeface="Verdana" panose="020B0604030504040204" pitchFamily="34" charset="0"/>
                <a:cs typeface="Verdana" panose="020B0604030504040204" pitchFamily="34" charset="0"/>
              </a:rPr>
              <a:t>Hjernen kører over på automatik, vores angst bliver påvirket. </a:t>
            </a:r>
          </a:p>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14</a:t>
            </a:fld>
            <a:endParaRPr lang="en-US"/>
          </a:p>
        </p:txBody>
      </p:sp>
    </p:spTree>
    <p:extLst>
      <p:ext uri="{BB962C8B-B14F-4D97-AF65-F5344CB8AC3E}">
        <p14:creationId xmlns:p14="http://schemas.microsoft.com/office/powerpoint/2010/main" val="1509856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a:solidFill>
                  <a:srgbClr val="292827"/>
                </a:solidFill>
                <a:effectLst/>
                <a:latin typeface="Helvetica" panose="020B0604020202020204" pitchFamily="34" charset="0"/>
              </a:rPr>
              <a:t>Undersøg hvor relationerne til andre er blevet forstyrret</a:t>
            </a:r>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17</a:t>
            </a:fld>
            <a:endParaRPr lang="en-US"/>
          </a:p>
        </p:txBody>
      </p:sp>
    </p:spTree>
    <p:extLst>
      <p:ext uri="{BB962C8B-B14F-4D97-AF65-F5344CB8AC3E}">
        <p14:creationId xmlns:p14="http://schemas.microsoft.com/office/powerpoint/2010/main" val="3997703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Målet</a:t>
            </a:r>
            <a:r>
              <a:rPr lang="da-DK" baseline="0" dirty="0"/>
              <a:t> med at arbejde med det psykiske arbejdsmiljø er at styrke trivsel og arbejdsglæde OG hindre stress, </a:t>
            </a:r>
            <a:r>
              <a:rPr lang="da-DK" baseline="0" dirty="0" err="1"/>
              <a:t>udbrændthed</a:t>
            </a:r>
            <a:r>
              <a:rPr lang="da-DK" baseline="0" dirty="0"/>
              <a:t> og mistrivsel</a:t>
            </a:r>
          </a:p>
          <a:p>
            <a:r>
              <a:rPr lang="da-DK" baseline="0" dirty="0"/>
              <a:t>Stressretningslinje på </a:t>
            </a:r>
            <a:r>
              <a:rPr lang="da-DK" baseline="0" dirty="0" err="1"/>
              <a:t>Kaizen</a:t>
            </a:r>
            <a:r>
              <a:rPr lang="da-DK" baseline="0" dirty="0"/>
              <a:t> tavle, jo, bedre man kender hinanden (sociale arr.) jo, før kan man se signaler, fokuser på de arbejdsmiljømæssige konsekvenser ved planlagte forandringer, lav aftaler via stressretningslinje fx hvordan håndteres et problem… + Hvem har hvilke roller ifm. stress, vold, mobning, chikaner mm + ,  </a:t>
            </a:r>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18</a:t>
            </a:fld>
            <a:endParaRPr lang="en-US"/>
          </a:p>
        </p:txBody>
      </p:sp>
    </p:spTree>
    <p:extLst>
      <p:ext uri="{BB962C8B-B14F-4D97-AF65-F5344CB8AC3E}">
        <p14:creationId xmlns:p14="http://schemas.microsoft.com/office/powerpoint/2010/main" val="971564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For alle er der god grund til at sætte fokus på trivsel. Medarbejdere, der er mentalt ovenpå og trives, er produktive medarbejdere og dermed et plus for forretningen.</a:t>
            </a:r>
          </a:p>
          <a:p>
            <a:r>
              <a:rPr lang="da-DK" sz="1200" b="0" i="0" kern="1200" dirty="0">
                <a:solidFill>
                  <a:schemeClr val="tx1"/>
                </a:solidFill>
                <a:effectLst/>
                <a:latin typeface="+mn-lt"/>
                <a:ea typeface="+mn-ea"/>
                <a:cs typeface="+mn-cs"/>
              </a:rPr>
              <a:t>Manglende arbejdstrivsel påvirker derimod effektivitet, produktivitet og kvalitet i opgaveløsning. Lav trivsel kan også medføre tab af selvværd og professionel selvtillid samt skade relationer på arbejdspladsen.</a:t>
            </a:r>
          </a:p>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20</a:t>
            </a:fld>
            <a:endParaRPr lang="en-US"/>
          </a:p>
        </p:txBody>
      </p:sp>
    </p:spTree>
    <p:extLst>
      <p:ext uri="{BB962C8B-B14F-4D97-AF65-F5344CB8AC3E}">
        <p14:creationId xmlns:p14="http://schemas.microsoft.com/office/powerpoint/2010/main" val="1330829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Arial" panose="020B0604020202020204" pitchFamily="34" charset="0"/>
              <a:buNone/>
            </a:pPr>
            <a:r>
              <a:rPr lang="da-DK" sz="1200" dirty="0">
                <a:latin typeface="Verdana" panose="020B0604030504040204" pitchFamily="34" charset="0"/>
                <a:ea typeface="Verdana" panose="020B0604030504040204" pitchFamily="34" charset="0"/>
                <a:cs typeface="Verdana" panose="020B0604030504040204" pitchFamily="34" charset="0"/>
              </a:rPr>
              <a:t>Positiv faktorer:</a:t>
            </a:r>
            <a:r>
              <a:rPr lang="da-DK" sz="1200" baseline="0" dirty="0">
                <a:latin typeface="Verdana" panose="020B0604030504040204" pitchFamily="34" charset="0"/>
                <a:ea typeface="Verdana" panose="020B0604030504040204" pitchFamily="34" charset="0"/>
                <a:cs typeface="Verdana" panose="020B0604030504040204" pitchFamily="34" charset="0"/>
              </a:rPr>
              <a:t> </a:t>
            </a:r>
            <a:r>
              <a:rPr lang="da-DK" sz="1200" dirty="0">
                <a:latin typeface="Verdana" panose="020B0604030504040204" pitchFamily="34" charset="0"/>
                <a:ea typeface="Verdana" panose="020B0604030504040204" pitchFamily="34" charset="0"/>
                <a:cs typeface="Verdana" panose="020B0604030504040204" pitchFamily="34" charset="0"/>
              </a:rPr>
              <a:t>Godt samarbejde - Indflydelse på eget arbejde - Tillid til kolleger og ledelse - Mening i arbejdet - Balance mellem krav og kompetencer</a:t>
            </a:r>
          </a:p>
          <a:p>
            <a:pPr marL="0" lvl="0" indent="0">
              <a:buFont typeface="Arial" panose="020B0604020202020204" pitchFamily="34" charset="0"/>
              <a:buNone/>
            </a:pPr>
            <a:r>
              <a:rPr lang="da-DK" sz="1200" dirty="0">
                <a:latin typeface="Verdana" panose="020B0604030504040204" pitchFamily="34" charset="0"/>
                <a:ea typeface="Verdana" panose="020B0604030504040204" pitchFamily="34" charset="0"/>
                <a:cs typeface="Verdana" panose="020B0604030504040204" pitchFamily="34" charset="0"/>
              </a:rPr>
              <a:t>Negativ faktorer: Stor arbejdsmængde og stort tidspres - Vanskelige mål og krav - Uklare krav og forventninger -Manglende indflydelse – Usikkerhed - Konflikter og dårligt samarbejde</a:t>
            </a:r>
          </a:p>
          <a:p>
            <a:pPr marL="0" lvl="0" indent="0">
              <a:buFont typeface="Arial" panose="020B0604020202020204" pitchFamily="34" charset="0"/>
              <a:buNone/>
            </a:pPr>
            <a:endParaRPr lang="da-DK" sz="1200" dirty="0">
              <a:latin typeface="Verdana" panose="020B0604030504040204" pitchFamily="34" charset="0"/>
              <a:ea typeface="Verdana" panose="020B0604030504040204" pitchFamily="34" charset="0"/>
              <a:cs typeface="Verdana" panose="020B0604030504040204" pitchFamily="34" charset="0"/>
            </a:endParaRPr>
          </a:p>
          <a:p>
            <a:pPr marL="0" lvl="0" indent="0">
              <a:buFont typeface="Arial" panose="020B0604020202020204" pitchFamily="34" charset="0"/>
              <a:buNone/>
            </a:pPr>
            <a:endParaRPr lang="da-DK" sz="1200" dirty="0">
              <a:latin typeface="Verdana" panose="020B0604030504040204" pitchFamily="34" charset="0"/>
              <a:ea typeface="Verdana" panose="020B0604030504040204" pitchFamily="34" charset="0"/>
              <a:cs typeface="Verdana" panose="020B0604030504040204" pitchFamily="34" charset="0"/>
            </a:endParaRPr>
          </a:p>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22</a:t>
            </a:fld>
            <a:endParaRPr lang="en-US"/>
          </a:p>
        </p:txBody>
      </p:sp>
    </p:spTree>
    <p:extLst>
      <p:ext uri="{BB962C8B-B14F-4D97-AF65-F5344CB8AC3E}">
        <p14:creationId xmlns:p14="http://schemas.microsoft.com/office/powerpoint/2010/main" val="2308306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DFECF-A52C-CABA-9B5E-558CCCBDAFF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81D6CFD-B2AD-FBD4-4AC7-E9E39B47BC2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8F684DF-6081-4109-EE33-63EB6422394C}"/>
              </a:ext>
            </a:extLst>
          </p:cNvPr>
          <p:cNvSpPr>
            <a:spLocks noGrp="1"/>
          </p:cNvSpPr>
          <p:nvPr>
            <p:ph type="body" idx="1"/>
          </p:nvPr>
        </p:nvSpPr>
        <p:spPr/>
        <p:txBody>
          <a:bodyPr/>
          <a:lstStyle/>
          <a:p>
            <a:r>
              <a:rPr lang="da-DK" dirty="0"/>
              <a:t>Lad deltagerne selv vælge hvilken </a:t>
            </a:r>
            <a:r>
              <a:rPr lang="da-DK" baseline="0" dirty="0"/>
              <a:t>kategori de ønsker at arbejde med….</a:t>
            </a:r>
            <a:endParaRPr lang="da-DK" dirty="0"/>
          </a:p>
        </p:txBody>
      </p:sp>
      <p:sp>
        <p:nvSpPr>
          <p:cNvPr id="4" name="Pladsholder til slidenummer 3">
            <a:extLst>
              <a:ext uri="{FF2B5EF4-FFF2-40B4-BE49-F238E27FC236}">
                <a16:creationId xmlns:a16="http://schemas.microsoft.com/office/drawing/2014/main" id="{DAF5CE0F-0969-BD62-47C4-82C559F58DE9}"/>
              </a:ext>
            </a:extLst>
          </p:cNvPr>
          <p:cNvSpPr>
            <a:spLocks noGrp="1"/>
          </p:cNvSpPr>
          <p:nvPr>
            <p:ph type="sldNum" sz="quarter" idx="10"/>
          </p:nvPr>
        </p:nvSpPr>
        <p:spPr/>
        <p:txBody>
          <a:bodyPr/>
          <a:lstStyle/>
          <a:p>
            <a:fld id="{742F3E35-D05A-0B4D-8A8D-2D341D25460C}" type="slidenum">
              <a:rPr lang="en-US" smtClean="0"/>
              <a:t>23</a:t>
            </a:fld>
            <a:endParaRPr lang="en-US"/>
          </a:p>
        </p:txBody>
      </p:sp>
    </p:spTree>
    <p:extLst>
      <p:ext uri="{BB962C8B-B14F-4D97-AF65-F5344CB8AC3E}">
        <p14:creationId xmlns:p14="http://schemas.microsoft.com/office/powerpoint/2010/main" val="3916491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42F3E35-D05A-0B4D-8A8D-2D341D25460C}" type="slidenum">
              <a:rPr lang="en-US" smtClean="0"/>
              <a:t>25</a:t>
            </a:fld>
            <a:endParaRPr lang="en-US"/>
          </a:p>
        </p:txBody>
      </p:sp>
    </p:spTree>
    <p:extLst>
      <p:ext uri="{BB962C8B-B14F-4D97-AF65-F5344CB8AC3E}">
        <p14:creationId xmlns:p14="http://schemas.microsoft.com/office/powerpoint/2010/main" val="1974534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26</a:t>
            </a:fld>
            <a:endParaRPr lang="en-US"/>
          </a:p>
        </p:txBody>
      </p:sp>
    </p:spTree>
    <p:extLst>
      <p:ext uri="{BB962C8B-B14F-4D97-AF65-F5344CB8AC3E}">
        <p14:creationId xmlns:p14="http://schemas.microsoft.com/office/powerpoint/2010/main" val="3718448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CBEDB-261C-2B45-E6E7-64BE6AD903E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DB4AE6D-6FE2-9760-55B9-3283C2976C9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CF7BF07-035E-E086-B8E7-BF576AD7F4AC}"/>
              </a:ext>
            </a:extLst>
          </p:cNvPr>
          <p:cNvSpPr>
            <a:spLocks noGrp="1"/>
          </p:cNvSpPr>
          <p:nvPr>
            <p:ph type="body" idx="1"/>
          </p:nvPr>
        </p:nvSpPr>
        <p:spPr/>
        <p:txBody>
          <a:bodyPr/>
          <a:lstStyle/>
          <a:p>
            <a:r>
              <a:rPr lang="da-DK" dirty="0"/>
              <a:t>11.05 – godt vejr – gåtur og drøft læringspointer</a:t>
            </a:r>
          </a:p>
        </p:txBody>
      </p:sp>
      <p:sp>
        <p:nvSpPr>
          <p:cNvPr id="4" name="Pladsholder til slidenummer 3">
            <a:extLst>
              <a:ext uri="{FF2B5EF4-FFF2-40B4-BE49-F238E27FC236}">
                <a16:creationId xmlns:a16="http://schemas.microsoft.com/office/drawing/2014/main" id="{37D522C8-2ED4-883D-C2E1-732F30562BD4}"/>
              </a:ext>
            </a:extLst>
          </p:cNvPr>
          <p:cNvSpPr>
            <a:spLocks noGrp="1"/>
          </p:cNvSpPr>
          <p:nvPr>
            <p:ph type="sldNum" sz="quarter" idx="10"/>
          </p:nvPr>
        </p:nvSpPr>
        <p:spPr/>
        <p:txBody>
          <a:bodyPr/>
          <a:lstStyle/>
          <a:p>
            <a:fld id="{742F3E35-D05A-0B4D-8A8D-2D341D25460C}" type="slidenum">
              <a:rPr lang="en-US" smtClean="0"/>
              <a:t>28</a:t>
            </a:fld>
            <a:endParaRPr lang="en-US"/>
          </a:p>
        </p:txBody>
      </p:sp>
    </p:spTree>
    <p:extLst>
      <p:ext uri="{BB962C8B-B14F-4D97-AF65-F5344CB8AC3E}">
        <p14:creationId xmlns:p14="http://schemas.microsoft.com/office/powerpoint/2010/main" val="898230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42F3E35-D05A-0B4D-8A8D-2D341D25460C}" type="slidenum">
              <a:rPr lang="en-US" smtClean="0"/>
              <a:t>29</a:t>
            </a:fld>
            <a:endParaRPr lang="en-US"/>
          </a:p>
        </p:txBody>
      </p:sp>
    </p:spTree>
    <p:extLst>
      <p:ext uri="{BB962C8B-B14F-4D97-AF65-F5344CB8AC3E}">
        <p14:creationId xmlns:p14="http://schemas.microsoft.com/office/powerpoint/2010/main" val="1774748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 får jeres egen personlige bog. Grundbogen:</a:t>
            </a:r>
            <a:r>
              <a:rPr lang="da-DK" baseline="0" dirty="0"/>
              <a:t> Beskriver parternes opfattelse af god arbejdsmiljøpraksis i kommuner. Den er tænkt som en introduktion til arbejdet i arbejdsmiljøgrupperne. Teksten er ikke dækkende og fyldestgørende som fortolkning af retstilstanden på området. Der henvises i stedet til gældende arbejdsmiljølovgivning samt de relevante bestemmelser i aftaler og overenskomster.</a:t>
            </a:r>
          </a:p>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2</a:t>
            </a:fld>
            <a:endParaRPr lang="en-US"/>
          </a:p>
        </p:txBody>
      </p:sp>
    </p:spTree>
    <p:extLst>
      <p:ext uri="{BB962C8B-B14F-4D97-AF65-F5344CB8AC3E}">
        <p14:creationId xmlns:p14="http://schemas.microsoft.com/office/powerpoint/2010/main" val="2356636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a:solidFill>
                  <a:schemeClr val="tx1"/>
                </a:solidFill>
                <a:effectLst/>
                <a:latin typeface="+mn-lt"/>
                <a:ea typeface="+mn-ea"/>
                <a:cs typeface="+mn-cs"/>
              </a:rPr>
              <a:t>Rudersdal: Arbejdet </a:t>
            </a:r>
            <a:r>
              <a:rPr lang="da-DK" sz="1200" kern="1200" dirty="0">
                <a:solidFill>
                  <a:schemeClr val="tx1"/>
                </a:solidFill>
                <a:effectLst/>
                <a:latin typeface="+mn-lt"/>
                <a:ea typeface="+mn-ea"/>
                <a:cs typeface="+mn-cs"/>
              </a:rPr>
              <a:t>med APV ligger også lokalt – nogle steder er der truffet beslutninger på Område niveau andre steder er det helt op til den enkelte arbejdsplads. Kommunen har adgang til </a:t>
            </a:r>
            <a:r>
              <a:rPr lang="da-DK" sz="1200" kern="1200" dirty="0" err="1">
                <a:solidFill>
                  <a:schemeClr val="tx1"/>
                </a:solidFill>
                <a:effectLst/>
                <a:latin typeface="+mn-lt"/>
                <a:ea typeface="+mn-ea"/>
                <a:cs typeface="+mn-cs"/>
              </a:rPr>
              <a:t>SurveyXact</a:t>
            </a:r>
            <a:r>
              <a:rPr lang="da-DK" sz="1200" kern="1200" dirty="0">
                <a:solidFill>
                  <a:schemeClr val="tx1"/>
                </a:solidFill>
                <a:effectLst/>
                <a:latin typeface="+mn-lt"/>
                <a:ea typeface="+mn-ea"/>
                <a:cs typeface="+mn-cs"/>
              </a:rPr>
              <a:t>, som kan benyttes til spørgeskemaer, hvis man ønsker at udforme sin APV på denne måde. Det er vores Kommunikationsenhed, der står for at tildele adgange her til. Hvis man har brug for hjælp og sparring om APV, kan man søge viden på intranettet eller kontakte mig.</a:t>
            </a:r>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33</a:t>
            </a:fld>
            <a:endParaRPr lang="en-US"/>
          </a:p>
        </p:txBody>
      </p:sp>
    </p:spTree>
    <p:extLst>
      <p:ext uri="{BB962C8B-B14F-4D97-AF65-F5344CB8AC3E}">
        <p14:creationId xmlns:p14="http://schemas.microsoft.com/office/powerpoint/2010/main" val="3691888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Sygefravær (kort, langt (mere end 14 dage) (dialog dag 1, 8, 15, hyppigt (3 fraværsperioder inden for 6 måneder)</a:t>
            </a:r>
          </a:p>
          <a:p>
            <a:pPr marL="228600" indent="-228600" algn="l">
              <a:buAutoNum type="arabicPeriod"/>
            </a:pPr>
            <a:r>
              <a:rPr lang="da-DK" sz="1200" i="1" dirty="0">
                <a:cs typeface="Times New Roman" panose="02020603050405020304" pitchFamily="18" charset="0"/>
              </a:rPr>
              <a:t>Analyser afdelingens sygefravær til bunds sygefraværs-statistikken – fx i  LMU referat – er der mønstre? </a:t>
            </a:r>
          </a:p>
          <a:p>
            <a:pPr marL="228600" indent="-228600" algn="l">
              <a:spcBef>
                <a:spcPts val="600"/>
              </a:spcBef>
              <a:buAutoNum type="arabicPeriod"/>
            </a:pPr>
            <a:r>
              <a:rPr lang="da-DK" sz="1200" i="1" dirty="0">
                <a:cs typeface="Times New Roman" panose="02020603050405020304" pitchFamily="18" charset="0"/>
              </a:rPr>
              <a:t>Er der forhold på arbejdspladsen der påvirker sygefraværet (</a:t>
            </a:r>
            <a:r>
              <a:rPr lang="da-DK" sz="1200" i="1" dirty="0">
                <a:solidFill>
                  <a:srgbClr val="00B050"/>
                </a:solidFill>
                <a:cs typeface="Times New Roman" panose="02020603050405020304" pitchFamily="18" charset="0"/>
              </a:rPr>
              <a:t>leder info fra ledergruppen </a:t>
            </a:r>
            <a:r>
              <a:rPr lang="da-DK" sz="1200" i="1" dirty="0">
                <a:cs typeface="Times New Roman" panose="02020603050405020304" pitchFamily="18" charset="0"/>
              </a:rPr>
              <a:t>– </a:t>
            </a:r>
            <a:r>
              <a:rPr lang="da-DK" sz="1200" i="1" dirty="0">
                <a:solidFill>
                  <a:srgbClr val="1D9EFF"/>
                </a:solidFill>
                <a:cs typeface="Times New Roman" panose="02020603050405020304" pitchFamily="18" charset="0"/>
              </a:rPr>
              <a:t>AMR info fra medarbejderne</a:t>
            </a:r>
            <a:r>
              <a:rPr lang="da-DK" sz="1200" i="1" dirty="0">
                <a:cs typeface="Times New Roman" panose="02020603050405020304" pitchFamily="18" charset="0"/>
              </a:rPr>
              <a:t>)</a:t>
            </a:r>
          </a:p>
          <a:p>
            <a:pPr marL="228600" indent="-228600" algn="l">
              <a:spcBef>
                <a:spcPts val="600"/>
              </a:spcBef>
              <a:buFontTx/>
              <a:buAutoNum type="arabicPeriod"/>
            </a:pPr>
            <a:r>
              <a:rPr lang="da-DK" sz="1200" i="1" dirty="0">
                <a:cs typeface="Times New Roman" panose="02020603050405020304" pitchFamily="18" charset="0"/>
              </a:rPr>
              <a:t>Drøft observationer/oplevelser </a:t>
            </a:r>
            <a:r>
              <a:rPr lang="da-DK" sz="1200" i="1" u="sng" dirty="0">
                <a:cs typeface="Times New Roman" panose="02020603050405020304" pitchFamily="18" charset="0"/>
              </a:rPr>
              <a:t>baseret på fakta</a:t>
            </a:r>
          </a:p>
          <a:p>
            <a:pPr marL="228600" indent="-228600" algn="l">
              <a:spcBef>
                <a:spcPts val="600"/>
              </a:spcBef>
              <a:buAutoNum type="arabicPeriod"/>
            </a:pPr>
            <a:r>
              <a:rPr lang="da-DK" sz="1200" i="1" dirty="0">
                <a:cs typeface="Times New Roman" panose="02020603050405020304" pitchFamily="18" charset="0"/>
              </a:rPr>
              <a:t>Beskriv og vurder sygefraværssituationen – her skal det tydeligt fremgå, at </a:t>
            </a:r>
            <a:r>
              <a:rPr lang="da-DK" sz="1200" i="1" dirty="0">
                <a:solidFill>
                  <a:srgbClr val="1D9EFF"/>
                </a:solidFill>
                <a:cs typeface="Times New Roman" panose="02020603050405020304" pitchFamily="18" charset="0"/>
              </a:rPr>
              <a:t>1. sundhed og 2. hygiejne </a:t>
            </a:r>
            <a:r>
              <a:rPr lang="da-DK" sz="1200" i="1" dirty="0">
                <a:cs typeface="Times New Roman" panose="02020603050405020304" pitchFamily="18" charset="0"/>
              </a:rPr>
              <a:t>er ind tænkt i indsatsen – se også arbejdsmiljøhåndbogens afsnit </a:t>
            </a:r>
            <a:r>
              <a:rPr lang="da-DK" sz="1200" i="1" dirty="0">
                <a:solidFill>
                  <a:srgbClr val="1D9EFF"/>
                </a:solidFill>
                <a:cs typeface="Times New Roman" panose="02020603050405020304" pitchFamily="18" charset="0"/>
              </a:rPr>
              <a:t>”Nærvær/fravær”</a:t>
            </a:r>
          </a:p>
          <a:p>
            <a:pPr marL="228600" indent="-228600" algn="l">
              <a:spcBef>
                <a:spcPts val="600"/>
              </a:spcBef>
              <a:buAutoNum type="arabicPeriod"/>
            </a:pPr>
            <a:r>
              <a:rPr lang="da-DK" sz="1200" i="1" dirty="0">
                <a:cs typeface="Times New Roman" panose="02020603050405020304" pitchFamily="18" charset="0"/>
              </a:rPr>
              <a:t>Ved påviste problemer, skal der udarbejdes en konkret handlingsplan for hvordan problemet løses – tænk gerne smart og gå nye veje   </a:t>
            </a:r>
          </a:p>
          <a:p>
            <a:pPr marL="228600" indent="-228600" algn="l">
              <a:spcBef>
                <a:spcPts val="600"/>
              </a:spcBef>
              <a:buAutoNum type="arabicPeriod"/>
            </a:pPr>
            <a:r>
              <a:rPr lang="da-DK" sz="1200" i="1" dirty="0">
                <a:cs typeface="Times New Roman" panose="02020603050405020304" pitchFamily="18" charset="0"/>
              </a:rPr>
              <a:t>Sikre jer en ensartet systematik i forbindelse med håndtering af sygefravær (dialoger – pjece) = tryghed</a:t>
            </a:r>
            <a:endParaRPr lang="da-DK" sz="1200" dirty="0"/>
          </a:p>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38</a:t>
            </a:fld>
            <a:endParaRPr lang="en-US"/>
          </a:p>
        </p:txBody>
      </p:sp>
    </p:spTree>
    <p:extLst>
      <p:ext uri="{BB962C8B-B14F-4D97-AF65-F5344CB8AC3E}">
        <p14:creationId xmlns:p14="http://schemas.microsoft.com/office/powerpoint/2010/main" val="2187682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42F3E35-D05A-0B4D-8A8D-2D341D25460C}" type="slidenum">
              <a:rPr lang="en-US" smtClean="0"/>
              <a:t>39</a:t>
            </a:fld>
            <a:endParaRPr lang="en-US"/>
          </a:p>
        </p:txBody>
      </p:sp>
    </p:spTree>
    <p:extLst>
      <p:ext uri="{BB962C8B-B14F-4D97-AF65-F5344CB8AC3E}">
        <p14:creationId xmlns:p14="http://schemas.microsoft.com/office/powerpoint/2010/main" val="3128432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Sygefravær</a:t>
            </a:r>
          </a:p>
          <a:p>
            <a:pPr marL="228600" indent="-228600" algn="l">
              <a:buAutoNum type="arabicPeriod"/>
            </a:pPr>
            <a:r>
              <a:rPr lang="da-DK" sz="1200" i="1" dirty="0">
                <a:cs typeface="Times New Roman" panose="02020603050405020304" pitchFamily="18" charset="0"/>
              </a:rPr>
              <a:t>Analyser afdelingens sygefravær til bunds sygefraværs-statistikken – fx i  LMU referat – er der mønstre? </a:t>
            </a:r>
          </a:p>
          <a:p>
            <a:pPr marL="228600" indent="-228600" algn="l">
              <a:spcBef>
                <a:spcPts val="600"/>
              </a:spcBef>
              <a:buAutoNum type="arabicPeriod"/>
            </a:pPr>
            <a:r>
              <a:rPr lang="da-DK" sz="1200" i="1" dirty="0">
                <a:cs typeface="Times New Roman" panose="02020603050405020304" pitchFamily="18" charset="0"/>
              </a:rPr>
              <a:t>Er der forhold på arbejdspladsen der påvirker sygefraværet (</a:t>
            </a:r>
            <a:r>
              <a:rPr lang="da-DK" sz="1200" i="1" dirty="0">
                <a:solidFill>
                  <a:srgbClr val="00B050"/>
                </a:solidFill>
                <a:cs typeface="Times New Roman" panose="02020603050405020304" pitchFamily="18" charset="0"/>
              </a:rPr>
              <a:t>leder info fra ledergruppen </a:t>
            </a:r>
            <a:r>
              <a:rPr lang="da-DK" sz="1200" i="1" dirty="0">
                <a:cs typeface="Times New Roman" panose="02020603050405020304" pitchFamily="18" charset="0"/>
              </a:rPr>
              <a:t>– </a:t>
            </a:r>
            <a:r>
              <a:rPr lang="da-DK" sz="1200" i="1" dirty="0">
                <a:solidFill>
                  <a:srgbClr val="1D9EFF"/>
                </a:solidFill>
                <a:cs typeface="Times New Roman" panose="02020603050405020304" pitchFamily="18" charset="0"/>
              </a:rPr>
              <a:t>AMR info fra medarbejderne</a:t>
            </a:r>
            <a:r>
              <a:rPr lang="da-DK" sz="1200" i="1" dirty="0">
                <a:cs typeface="Times New Roman" panose="02020603050405020304" pitchFamily="18" charset="0"/>
              </a:rPr>
              <a:t>)</a:t>
            </a:r>
          </a:p>
          <a:p>
            <a:pPr marL="228600" indent="-228600" algn="l">
              <a:spcBef>
                <a:spcPts val="600"/>
              </a:spcBef>
              <a:buFontTx/>
              <a:buAutoNum type="arabicPeriod"/>
            </a:pPr>
            <a:r>
              <a:rPr lang="da-DK" sz="1200" i="1" dirty="0">
                <a:cs typeface="Times New Roman" panose="02020603050405020304" pitchFamily="18" charset="0"/>
              </a:rPr>
              <a:t>Drøft observationer/oplevelser </a:t>
            </a:r>
            <a:r>
              <a:rPr lang="da-DK" sz="1200" i="1" u="sng" dirty="0">
                <a:cs typeface="Times New Roman" panose="02020603050405020304" pitchFamily="18" charset="0"/>
              </a:rPr>
              <a:t>baseret på fakta</a:t>
            </a:r>
          </a:p>
          <a:p>
            <a:pPr marL="228600" indent="-228600" algn="l">
              <a:spcBef>
                <a:spcPts val="600"/>
              </a:spcBef>
              <a:buAutoNum type="arabicPeriod"/>
            </a:pPr>
            <a:r>
              <a:rPr lang="da-DK" sz="1200" i="1" dirty="0">
                <a:cs typeface="Times New Roman" panose="02020603050405020304" pitchFamily="18" charset="0"/>
              </a:rPr>
              <a:t>Beskriv og vurder sygefraværssituationen – her skal det tydeligt fremgå, at </a:t>
            </a:r>
            <a:r>
              <a:rPr lang="da-DK" sz="1200" i="1" dirty="0">
                <a:solidFill>
                  <a:srgbClr val="1D9EFF"/>
                </a:solidFill>
                <a:cs typeface="Times New Roman" panose="02020603050405020304" pitchFamily="18" charset="0"/>
              </a:rPr>
              <a:t>1. sundhed og 2. hygiejne </a:t>
            </a:r>
            <a:r>
              <a:rPr lang="da-DK" sz="1200" i="1" dirty="0">
                <a:cs typeface="Times New Roman" panose="02020603050405020304" pitchFamily="18" charset="0"/>
              </a:rPr>
              <a:t>er ind tænkt i indsatsen – se også arbejdsmiljøhåndbogens afsnit </a:t>
            </a:r>
            <a:r>
              <a:rPr lang="da-DK" sz="1200" i="1" dirty="0">
                <a:solidFill>
                  <a:srgbClr val="1D9EFF"/>
                </a:solidFill>
                <a:cs typeface="Times New Roman" panose="02020603050405020304" pitchFamily="18" charset="0"/>
              </a:rPr>
              <a:t>”Nærvær/fravær”</a:t>
            </a:r>
          </a:p>
          <a:p>
            <a:pPr marL="228600" indent="-228600" algn="l">
              <a:spcBef>
                <a:spcPts val="600"/>
              </a:spcBef>
              <a:buAutoNum type="arabicPeriod"/>
            </a:pPr>
            <a:r>
              <a:rPr lang="da-DK" sz="1200" i="1" dirty="0">
                <a:cs typeface="Times New Roman" panose="02020603050405020304" pitchFamily="18" charset="0"/>
              </a:rPr>
              <a:t>Ved påviste problemer, skal der udarbejdes en konkret handlingsplan for hvordan problemet løses – tænk gerne smart og gå nye veje   </a:t>
            </a:r>
          </a:p>
          <a:p>
            <a:pPr marL="228600" indent="-228600" algn="l">
              <a:spcBef>
                <a:spcPts val="600"/>
              </a:spcBef>
              <a:buAutoNum type="arabicPeriod"/>
            </a:pPr>
            <a:r>
              <a:rPr lang="da-DK" sz="1200" i="1" dirty="0">
                <a:cs typeface="Times New Roman" panose="02020603050405020304" pitchFamily="18" charset="0"/>
              </a:rPr>
              <a:t>Sikre jer en ensartet systematik i forbindelse med håndtering af sygefravær (dialoger – pjece) = tryghed</a:t>
            </a:r>
            <a:endParaRPr lang="da-DK" sz="1200" dirty="0"/>
          </a:p>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41</a:t>
            </a:fld>
            <a:endParaRPr lang="en-US"/>
          </a:p>
        </p:txBody>
      </p:sp>
    </p:spTree>
    <p:extLst>
      <p:ext uri="{BB962C8B-B14F-4D97-AF65-F5344CB8AC3E}">
        <p14:creationId xmlns:p14="http://schemas.microsoft.com/office/powerpoint/2010/main" val="300358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42</a:t>
            </a:fld>
            <a:endParaRPr lang="en-US"/>
          </a:p>
        </p:txBody>
      </p:sp>
    </p:spTree>
    <p:extLst>
      <p:ext uri="{BB962C8B-B14F-4D97-AF65-F5344CB8AC3E}">
        <p14:creationId xmlns:p14="http://schemas.microsoft.com/office/powerpoint/2010/main" val="2711069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Håndtegnsevaluering</a:t>
            </a:r>
          </a:p>
        </p:txBody>
      </p:sp>
      <p:sp>
        <p:nvSpPr>
          <p:cNvPr id="4" name="Pladsholder til slidenummer 3"/>
          <p:cNvSpPr>
            <a:spLocks noGrp="1"/>
          </p:cNvSpPr>
          <p:nvPr>
            <p:ph type="sldNum" sz="quarter" idx="10"/>
          </p:nvPr>
        </p:nvSpPr>
        <p:spPr/>
        <p:txBody>
          <a:bodyPr/>
          <a:lstStyle/>
          <a:p>
            <a:fld id="{742F3E35-D05A-0B4D-8A8D-2D341D25460C}" type="slidenum">
              <a:rPr lang="en-US" smtClean="0"/>
              <a:t>46</a:t>
            </a:fld>
            <a:endParaRPr lang="en-US"/>
          </a:p>
        </p:txBody>
      </p:sp>
    </p:spTree>
    <p:extLst>
      <p:ext uri="{BB962C8B-B14F-4D97-AF65-F5344CB8AC3E}">
        <p14:creationId xmlns:p14="http://schemas.microsoft.com/office/powerpoint/2010/main" val="2387197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623B4-5EF7-27F7-65C6-12BF57666B0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C173BFD-0463-7EF3-D3EB-CE3B9742610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BE4F2F1-5A98-C32A-CD5E-39A25314B276}"/>
              </a:ext>
            </a:extLst>
          </p:cNvPr>
          <p:cNvSpPr>
            <a:spLocks noGrp="1"/>
          </p:cNvSpPr>
          <p:nvPr>
            <p:ph type="body" idx="1"/>
          </p:nvPr>
        </p:nvSpPr>
        <p:spPr/>
        <p:txBody>
          <a:bodyPr/>
          <a:lstStyle/>
          <a:p>
            <a:r>
              <a:rPr lang="da-DK" dirty="0"/>
              <a:t>11.05 – godt vejr – gåtur og drøft læringspointer</a:t>
            </a:r>
          </a:p>
        </p:txBody>
      </p:sp>
      <p:sp>
        <p:nvSpPr>
          <p:cNvPr id="4" name="Pladsholder til slidenummer 3">
            <a:extLst>
              <a:ext uri="{FF2B5EF4-FFF2-40B4-BE49-F238E27FC236}">
                <a16:creationId xmlns:a16="http://schemas.microsoft.com/office/drawing/2014/main" id="{754501C9-6CDE-BB7C-BA92-5F335D7B7839}"/>
              </a:ext>
            </a:extLst>
          </p:cNvPr>
          <p:cNvSpPr>
            <a:spLocks noGrp="1"/>
          </p:cNvSpPr>
          <p:nvPr>
            <p:ph type="sldNum" sz="quarter" idx="10"/>
          </p:nvPr>
        </p:nvSpPr>
        <p:spPr/>
        <p:txBody>
          <a:bodyPr/>
          <a:lstStyle/>
          <a:p>
            <a:fld id="{742F3E35-D05A-0B4D-8A8D-2D341D25460C}" type="slidenum">
              <a:rPr lang="en-US" smtClean="0"/>
              <a:t>47</a:t>
            </a:fld>
            <a:endParaRPr lang="en-US"/>
          </a:p>
        </p:txBody>
      </p:sp>
    </p:spTree>
    <p:extLst>
      <p:ext uri="{BB962C8B-B14F-4D97-AF65-F5344CB8AC3E}">
        <p14:creationId xmlns:p14="http://schemas.microsoft.com/office/powerpoint/2010/main" val="4126475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Flyt fokus</a:t>
            </a:r>
            <a:r>
              <a:rPr lang="da-DK" baseline="0" dirty="0"/>
              <a:t> fra indhold og form til deltagernes UDBYTTE!!!!</a:t>
            </a:r>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48</a:t>
            </a:fld>
            <a:endParaRPr lang="en-US"/>
          </a:p>
        </p:txBody>
      </p:sp>
    </p:spTree>
    <p:extLst>
      <p:ext uri="{BB962C8B-B14F-4D97-AF65-F5344CB8AC3E}">
        <p14:creationId xmlns:p14="http://schemas.microsoft.com/office/powerpoint/2010/main" val="658371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2965B-9C71-B0AD-B3D3-B6CB0A9D776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41ECA79-4A8B-B588-AA01-D0B1E8A1A22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3788A94-F284-E9FB-223F-462446CFFFE4}"/>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5874609D-4530-020C-EE33-72AAC101B2EF}"/>
              </a:ext>
            </a:extLst>
          </p:cNvPr>
          <p:cNvSpPr>
            <a:spLocks noGrp="1"/>
          </p:cNvSpPr>
          <p:nvPr>
            <p:ph type="sldNum" sz="quarter" idx="10"/>
          </p:nvPr>
        </p:nvSpPr>
        <p:spPr/>
        <p:txBody>
          <a:bodyPr/>
          <a:lstStyle/>
          <a:p>
            <a:fld id="{742F3E35-D05A-0B4D-8A8D-2D341D25460C}" type="slidenum">
              <a:rPr lang="en-US" smtClean="0"/>
              <a:t>50</a:t>
            </a:fld>
            <a:endParaRPr lang="en-US"/>
          </a:p>
        </p:txBody>
      </p:sp>
    </p:spTree>
    <p:extLst>
      <p:ext uri="{BB962C8B-B14F-4D97-AF65-F5344CB8AC3E}">
        <p14:creationId xmlns:p14="http://schemas.microsoft.com/office/powerpoint/2010/main" val="250849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53</a:t>
            </a:fld>
            <a:endParaRPr lang="en-US"/>
          </a:p>
        </p:txBody>
      </p:sp>
    </p:spTree>
    <p:extLst>
      <p:ext uri="{BB962C8B-B14F-4D97-AF65-F5344CB8AC3E}">
        <p14:creationId xmlns:p14="http://schemas.microsoft.com/office/powerpoint/2010/main" val="2106173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inspirere arbejdsmiljøgruppen til at komme på forkant i arbejdsmiljøarbejdet. Fokus</a:t>
            </a:r>
            <a:r>
              <a:rPr lang="da-DK" baseline="0" dirty="0"/>
              <a:t> på det psykiske AM.</a:t>
            </a:r>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4</a:t>
            </a:fld>
            <a:endParaRPr lang="en-US"/>
          </a:p>
        </p:txBody>
      </p:sp>
    </p:spTree>
    <p:extLst>
      <p:ext uri="{BB962C8B-B14F-4D97-AF65-F5344CB8AC3E}">
        <p14:creationId xmlns:p14="http://schemas.microsoft.com/office/powerpoint/2010/main" val="4194671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56</a:t>
            </a:fld>
            <a:endParaRPr lang="en-US"/>
          </a:p>
        </p:txBody>
      </p:sp>
    </p:spTree>
    <p:extLst>
      <p:ext uri="{BB962C8B-B14F-4D97-AF65-F5344CB8AC3E}">
        <p14:creationId xmlns:p14="http://schemas.microsoft.com/office/powerpoint/2010/main" val="3609370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Kaldes </a:t>
            </a:r>
            <a:r>
              <a:rPr lang="da-DK"/>
              <a:t>også arbejdsmiljøgennemgang.</a:t>
            </a:r>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61</a:t>
            </a:fld>
            <a:endParaRPr lang="en-US"/>
          </a:p>
        </p:txBody>
      </p:sp>
    </p:spTree>
    <p:extLst>
      <p:ext uri="{BB962C8B-B14F-4D97-AF65-F5344CB8AC3E}">
        <p14:creationId xmlns:p14="http://schemas.microsoft.com/office/powerpoint/2010/main" val="139432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62</a:t>
            </a:fld>
            <a:endParaRPr lang="en-US"/>
          </a:p>
        </p:txBody>
      </p:sp>
    </p:spTree>
    <p:extLst>
      <p:ext uri="{BB962C8B-B14F-4D97-AF65-F5344CB8AC3E}">
        <p14:creationId xmlns:p14="http://schemas.microsoft.com/office/powerpoint/2010/main" val="1302790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Hjemmeblind – vi</a:t>
            </a:r>
            <a:r>
              <a:rPr lang="da-DK" baseline="0" dirty="0"/>
              <a:t> kan ikke selv se egen kultur i afdelingen</a:t>
            </a:r>
          </a:p>
          <a:p>
            <a:r>
              <a:rPr lang="da-DK" sz="1200" b="0" i="0" kern="1200" dirty="0">
                <a:solidFill>
                  <a:schemeClr val="tx1"/>
                </a:solidFill>
                <a:effectLst/>
                <a:latin typeface="+mn-lt"/>
                <a:ea typeface="+mn-ea"/>
                <a:cs typeface="+mn-cs"/>
              </a:rPr>
              <a:t>kulturen kan virke lige så usynlig som den luft vi indånder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Kulturen er indlejret i vores vaner, og vi tænker ikke over, at kulturen er integreret i den måde, vi siger godmorgen eller holder møder på.</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Det er svært at forholde sig kritisk og objektivt til egne arbejdsgange, når man har brugt masser af tid og kræfter på at forme og forbedre dem. Det ville jo være at kritisere sig selv.</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Når man selv er sovset ind i den usynlige kultur, kan det være svært at få øje på, hvor afdelingen er udfordret. Man er hjemmeblind.</a:t>
            </a:r>
          </a:p>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6</a:t>
            </a:fld>
            <a:endParaRPr lang="en-US"/>
          </a:p>
        </p:txBody>
      </p:sp>
    </p:spTree>
    <p:extLst>
      <p:ext uri="{BB962C8B-B14F-4D97-AF65-F5344CB8AC3E}">
        <p14:creationId xmlns:p14="http://schemas.microsoft.com/office/powerpoint/2010/main" val="2012720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Eksperimentet er gennemført mange gange, mange steder i USA – og her den</a:t>
            </a:r>
            <a:r>
              <a:rPr lang="da-DK" baseline="0" dirty="0"/>
              <a:t> hyppigste adfærd.</a:t>
            </a:r>
          </a:p>
          <a:p>
            <a:r>
              <a:rPr lang="da-DK" baseline="0" dirty="0"/>
              <a:t>1 frivillig og resten er skuespillere.</a:t>
            </a:r>
          </a:p>
          <a:p>
            <a:r>
              <a:rPr lang="da-DK" baseline="0" dirty="0"/>
              <a:t>Opgaven er enkelt. Den frivillige er bedt om at se på stregen til venstre og fortælle nummeret på den streg der har samme størrelse til højre.</a:t>
            </a:r>
          </a:p>
          <a:p>
            <a:r>
              <a:rPr lang="da-DK" baseline="0" dirty="0"/>
              <a:t>Skuespillerne er bedt om at matche den samme forkerte streg.</a:t>
            </a:r>
          </a:p>
          <a:p>
            <a:r>
              <a:rPr lang="da-DK" baseline="0" dirty="0"/>
              <a:t>Opsamling: Vi er sociale væsener og vi gør meget for at blive accepteret i en gruppe, selvom det betyder, at vi går i mod vores egen overbevisning. Vores ur hjerne er programmeret til at tilpasse sig og undgå udstødelse – udstødelse betød død.</a:t>
            </a:r>
            <a:endParaRPr lang="da-DK" dirty="0"/>
          </a:p>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8</a:t>
            </a:fld>
            <a:endParaRPr lang="en-US"/>
          </a:p>
        </p:txBody>
      </p:sp>
    </p:spTree>
    <p:extLst>
      <p:ext uri="{BB962C8B-B14F-4D97-AF65-F5344CB8AC3E}">
        <p14:creationId xmlns:p14="http://schemas.microsoft.com/office/powerpoint/2010/main" val="199740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42F3E35-D05A-0B4D-8A8D-2D341D25460C}" type="slidenum">
              <a:rPr lang="en-US" smtClean="0"/>
              <a:t>10</a:t>
            </a:fld>
            <a:endParaRPr lang="en-US"/>
          </a:p>
        </p:txBody>
      </p:sp>
    </p:spTree>
    <p:extLst>
      <p:ext uri="{BB962C8B-B14F-4D97-AF65-F5344CB8AC3E}">
        <p14:creationId xmlns:p14="http://schemas.microsoft.com/office/powerpoint/2010/main" val="3972925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Kig på det I når versus</a:t>
            </a:r>
            <a:r>
              <a:rPr lang="da-DK" baseline="0" dirty="0"/>
              <a:t> det I ikke når….</a:t>
            </a:r>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11</a:t>
            </a:fld>
            <a:endParaRPr lang="en-US"/>
          </a:p>
        </p:txBody>
      </p:sp>
    </p:spTree>
    <p:extLst>
      <p:ext uri="{BB962C8B-B14F-4D97-AF65-F5344CB8AC3E}">
        <p14:creationId xmlns:p14="http://schemas.microsoft.com/office/powerpoint/2010/main" val="636456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1A0E6-AC07-289B-0574-308F0068EFA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0846826-14E6-5FEA-8576-90B51FE9674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41F6EAF-56A6-D60D-F3E1-E48722DCF4A0}"/>
              </a:ext>
            </a:extLst>
          </p:cNvPr>
          <p:cNvSpPr>
            <a:spLocks noGrp="1"/>
          </p:cNvSpPr>
          <p:nvPr>
            <p:ph type="body" idx="1"/>
          </p:nvPr>
        </p:nvSpPr>
        <p:spPr/>
        <p:txBody>
          <a:bodyPr/>
          <a:lstStyle/>
          <a:p>
            <a:r>
              <a:rPr lang="da-DK" dirty="0"/>
              <a:t>Kig på det I når versus</a:t>
            </a:r>
            <a:r>
              <a:rPr lang="da-DK" baseline="0" dirty="0"/>
              <a:t> det I ikke når….</a:t>
            </a:r>
            <a:endParaRPr lang="da-DK" dirty="0"/>
          </a:p>
        </p:txBody>
      </p:sp>
      <p:sp>
        <p:nvSpPr>
          <p:cNvPr id="4" name="Pladsholder til slidenummer 3">
            <a:extLst>
              <a:ext uri="{FF2B5EF4-FFF2-40B4-BE49-F238E27FC236}">
                <a16:creationId xmlns:a16="http://schemas.microsoft.com/office/drawing/2014/main" id="{97AC8FD3-CD9A-8127-E395-97FAE87E4328}"/>
              </a:ext>
            </a:extLst>
          </p:cNvPr>
          <p:cNvSpPr>
            <a:spLocks noGrp="1"/>
          </p:cNvSpPr>
          <p:nvPr>
            <p:ph type="sldNum" sz="quarter" idx="10"/>
          </p:nvPr>
        </p:nvSpPr>
        <p:spPr/>
        <p:txBody>
          <a:bodyPr/>
          <a:lstStyle/>
          <a:p>
            <a:fld id="{742F3E35-D05A-0B4D-8A8D-2D341D25460C}" type="slidenum">
              <a:rPr lang="en-US" smtClean="0"/>
              <a:t>12</a:t>
            </a:fld>
            <a:endParaRPr lang="en-US"/>
          </a:p>
        </p:txBody>
      </p:sp>
    </p:spTree>
    <p:extLst>
      <p:ext uri="{BB962C8B-B14F-4D97-AF65-F5344CB8AC3E}">
        <p14:creationId xmlns:p14="http://schemas.microsoft.com/office/powerpoint/2010/main" val="146716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Kig på det I når versus</a:t>
            </a:r>
            <a:r>
              <a:rPr lang="da-DK" baseline="0" dirty="0"/>
              <a:t> det I ikke når….</a:t>
            </a:r>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13</a:t>
            </a:fld>
            <a:endParaRPr lang="en-US"/>
          </a:p>
        </p:txBody>
      </p:sp>
    </p:spTree>
    <p:extLst>
      <p:ext uri="{BB962C8B-B14F-4D97-AF65-F5344CB8AC3E}">
        <p14:creationId xmlns:p14="http://schemas.microsoft.com/office/powerpoint/2010/main" val="3038504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STEP%206%20:..:%20Tilretninger/Power%20Point/PUF_PP_Standard2.png"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STEP%206%20:..:%20Tilretninger/Power%20Point/PUF_PP_Standard2.pn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STEP%206%20:..:%20Tilretninger/Power%20Point/PUF_PP_Standard2.pn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60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2" name="Picture 11">
            <a:hlinkClick r:id="rId2" action="ppaction://hlinkfile"/>
          </p:cNvPr>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 Placeholder 11"/>
          <p:cNvSpPr>
            <a:spLocks noGrp="1"/>
          </p:cNvSpPr>
          <p:nvPr>
            <p:ph type="body" sz="quarter" idx="10" hasCustomPrompt="1"/>
          </p:nvPr>
        </p:nvSpPr>
        <p:spPr>
          <a:xfrm>
            <a:off x="1163140" y="1"/>
            <a:ext cx="5687615" cy="1289783"/>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anchor="ctr" anchorCtr="0">
            <a:normAutofit/>
          </a:bodyPr>
          <a:lstStyle>
            <a:lvl1pPr marL="0" indent="0">
              <a:buNone/>
              <a:defRPr sz="2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11" name="Text Placeholder 11"/>
          <p:cNvSpPr>
            <a:spLocks noGrp="1"/>
          </p:cNvSpPr>
          <p:nvPr>
            <p:ph type="body" sz="quarter" idx="11" hasCustomPrompt="1"/>
          </p:nvPr>
        </p:nvSpPr>
        <p:spPr>
          <a:xfrm>
            <a:off x="1163140" y="1289785"/>
            <a:ext cx="5687615" cy="4985886"/>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numCol="1" spcCol="720000" anchor="ctr" anchorCtr="0">
            <a:normAutofit/>
          </a:bodyPr>
          <a:lstStyle>
            <a:lvl1pPr marL="0" indent="0">
              <a:buNone/>
              <a:defRPr sz="1725" b="0" i="0" baseline="0">
                <a:solidFill>
                  <a:schemeClr val="tx1"/>
                </a:solidFill>
                <a:latin typeface="Myriad Pro" charset="0"/>
                <a:ea typeface="Myriad Pro" charset="0"/>
                <a:cs typeface="Myriad Pro" charset="0"/>
              </a:defRPr>
            </a:lvl1pPr>
          </a:lstStyle>
          <a:p>
            <a:pPr lvl="0"/>
            <a:r>
              <a:rPr lang="en-US" dirty="0"/>
              <a:t>Insert text her</a:t>
            </a:r>
          </a:p>
        </p:txBody>
      </p:sp>
    </p:spTree>
    <p:extLst>
      <p:ext uri="{BB962C8B-B14F-4D97-AF65-F5344CB8AC3E}">
        <p14:creationId xmlns:p14="http://schemas.microsoft.com/office/powerpoint/2010/main" val="1869632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398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2" name="Picture 11">
            <a:hlinkClick r:id="rId2" action="ppaction://hlinkfile"/>
          </p:cNvPr>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Placeholder 11"/>
          <p:cNvSpPr txBox="1">
            <a:spLocks/>
          </p:cNvSpPr>
          <p:nvPr userDrawn="1"/>
        </p:nvSpPr>
        <p:spPr>
          <a:xfrm>
            <a:off x="547122" y="6275672"/>
            <a:ext cx="5687615" cy="582328"/>
          </a:xfrm>
          <a:prstGeom prst="rect">
            <a:avLst/>
          </a:prstGeom>
          <a:noFill/>
          <a:ln w="12700" cap="flat" cmpd="sng" algn="ctr">
            <a:noFill/>
            <a:prstDash val="solid"/>
            <a:miter lim="800000"/>
          </a:ln>
        </p:spPr>
        <p:style>
          <a:lnRef idx="2">
            <a:schemeClr val="dk1">
              <a:shade val="50000"/>
            </a:schemeClr>
          </a:lnRef>
          <a:fillRef idx="1">
            <a:schemeClr val="dk1"/>
          </a:fillRef>
          <a:effectRef idx="0">
            <a:schemeClr val="dk1"/>
          </a:effectRef>
          <a:fontRef idx="none"/>
        </p:style>
        <p:txBody>
          <a:bodyPr lIns="0" tIns="0" rIns="0" bIns="0" anchor="ctr" anchorCtr="0">
            <a:normAutofit/>
          </a:bodyPr>
          <a:lstStyle>
            <a:lvl1pPr marL="0" indent="0" algn="l" defTabSz="914400" rtl="0" eaLnBrk="1" latinLnBrk="0" hangingPunct="1">
              <a:lnSpc>
                <a:spcPct val="90000"/>
              </a:lnSpc>
              <a:spcBef>
                <a:spcPts val="1000"/>
              </a:spcBef>
              <a:buFont typeface="Arial"/>
              <a:buNone/>
              <a:defRPr sz="1200" b="0" i="0" kern="1200" baseline="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indent="0" algn="l" defTabSz="685800" rtl="0" eaLnBrk="1" fontAlgn="auto" latinLnBrk="0" hangingPunct="1">
              <a:lnSpc>
                <a:spcPct val="90000"/>
              </a:lnSpc>
              <a:spcBef>
                <a:spcPts val="750"/>
              </a:spcBef>
              <a:spcAft>
                <a:spcPts val="0"/>
              </a:spcAft>
              <a:buClrTx/>
              <a:buSzTx/>
              <a:buFont typeface="Arial"/>
              <a:buNone/>
              <a:tabLst/>
              <a:defRPr/>
            </a:pPr>
            <a:r>
              <a:rPr lang="en-US" sz="900" dirty="0">
                <a:effectLst/>
                <a:latin typeface="Myriad Pro" charset="0"/>
              </a:rPr>
              <a:t>DIN FUNKTION</a:t>
            </a:r>
            <a:r>
              <a:rPr lang="en-US" sz="900" baseline="0" dirty="0">
                <a:effectLst/>
                <a:latin typeface="Myriad Pro" charset="0"/>
              </a:rPr>
              <a:t> I ARBEJDSMILJØGRUPPEN</a:t>
            </a:r>
            <a:endParaRPr lang="en-US" sz="900" dirty="0">
              <a:effectLst/>
              <a:latin typeface="Myriad Pro" charset="0"/>
            </a:endParaRPr>
          </a:p>
        </p:txBody>
      </p:sp>
      <p:sp>
        <p:nvSpPr>
          <p:cNvPr id="10" name="Text Placeholder 11"/>
          <p:cNvSpPr>
            <a:spLocks noGrp="1"/>
          </p:cNvSpPr>
          <p:nvPr>
            <p:ph type="body" sz="quarter" idx="10" hasCustomPrompt="1"/>
          </p:nvPr>
        </p:nvSpPr>
        <p:spPr>
          <a:xfrm>
            <a:off x="1163140" y="1"/>
            <a:ext cx="5687615" cy="1289783"/>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anchor="ctr" anchorCtr="0">
            <a:normAutofit/>
          </a:bodyPr>
          <a:lstStyle>
            <a:lvl1pPr marL="0" indent="0">
              <a:buNone/>
              <a:defRPr sz="2100" b="1" i="0">
                <a:solidFill>
                  <a:schemeClr val="bg1"/>
                </a:solidFill>
                <a:latin typeface="Myriad Pro" charset="0"/>
                <a:ea typeface="Myriad Pro" charset="0"/>
                <a:cs typeface="Myriad Pro" charset="0"/>
              </a:defRPr>
            </a:lvl1pPr>
          </a:lstStyle>
          <a:p>
            <a:pPr lvl="0"/>
            <a:r>
              <a:rPr lang="en-US" dirty="0"/>
              <a:t>CLICK TO EDIT MASTER TEXT STYLES</a:t>
            </a:r>
          </a:p>
        </p:txBody>
      </p:sp>
      <p:sp>
        <p:nvSpPr>
          <p:cNvPr id="11" name="Text Placeholder 11"/>
          <p:cNvSpPr>
            <a:spLocks noGrp="1"/>
          </p:cNvSpPr>
          <p:nvPr>
            <p:ph type="body" sz="quarter" idx="11" hasCustomPrompt="1"/>
          </p:nvPr>
        </p:nvSpPr>
        <p:spPr>
          <a:xfrm>
            <a:off x="1163140" y="1289785"/>
            <a:ext cx="5687615" cy="4985886"/>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numCol="1" spcCol="720000" anchor="ctr" anchorCtr="0">
            <a:normAutofit/>
          </a:bodyPr>
          <a:lstStyle>
            <a:lvl1pPr marL="0" indent="0">
              <a:buNone/>
              <a:defRPr sz="1725" b="0" i="0" baseline="0">
                <a:solidFill>
                  <a:schemeClr val="tx1"/>
                </a:solidFill>
                <a:latin typeface="Myriad Pro" charset="0"/>
                <a:ea typeface="Myriad Pro" charset="0"/>
                <a:cs typeface="Myriad Pro" charset="0"/>
              </a:defRPr>
            </a:lvl1pPr>
          </a:lstStyle>
          <a:p>
            <a:pPr lvl="0"/>
            <a:r>
              <a:rPr lang="en-US" dirty="0"/>
              <a:t>Insert text her</a:t>
            </a: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50670" y="6275672"/>
            <a:ext cx="1282269" cy="582328"/>
          </a:xfrm>
          <a:prstGeom prst="rect">
            <a:avLst/>
          </a:prstGeom>
        </p:spPr>
      </p:pic>
    </p:spTree>
    <p:extLst>
      <p:ext uri="{BB962C8B-B14F-4D97-AF65-F5344CB8AC3E}">
        <p14:creationId xmlns:p14="http://schemas.microsoft.com/office/powerpoint/2010/main" val="67708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367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12" name="Picture 11">
            <a:hlinkClick r:id="rId2" action="ppaction://hlinkfile"/>
          </p:cNvPr>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Placeholder 11"/>
          <p:cNvSpPr txBox="1">
            <a:spLocks/>
          </p:cNvSpPr>
          <p:nvPr userDrawn="1"/>
        </p:nvSpPr>
        <p:spPr>
          <a:xfrm>
            <a:off x="547122" y="6275672"/>
            <a:ext cx="5687615" cy="582328"/>
          </a:xfrm>
          <a:prstGeom prst="rect">
            <a:avLst/>
          </a:prstGeom>
          <a:noFill/>
          <a:ln w="12700" cap="flat" cmpd="sng" algn="ctr">
            <a:noFill/>
            <a:prstDash val="solid"/>
            <a:miter lim="800000"/>
          </a:ln>
        </p:spPr>
        <p:style>
          <a:lnRef idx="2">
            <a:schemeClr val="dk1">
              <a:shade val="50000"/>
            </a:schemeClr>
          </a:lnRef>
          <a:fillRef idx="1">
            <a:schemeClr val="dk1"/>
          </a:fillRef>
          <a:effectRef idx="0">
            <a:schemeClr val="dk1"/>
          </a:effectRef>
          <a:fontRef idx="none"/>
        </p:style>
        <p:txBody>
          <a:bodyPr lIns="0" tIns="0" rIns="0" bIns="0" anchor="ctr" anchorCtr="0">
            <a:normAutofit/>
          </a:bodyPr>
          <a:lstStyle>
            <a:lvl1pPr marL="0" indent="0" algn="l" defTabSz="914400" rtl="0" eaLnBrk="1" latinLnBrk="0" hangingPunct="1">
              <a:lnSpc>
                <a:spcPct val="90000"/>
              </a:lnSpc>
              <a:spcBef>
                <a:spcPts val="1000"/>
              </a:spcBef>
              <a:buFont typeface="Arial"/>
              <a:buNone/>
              <a:defRPr sz="1200" b="0" i="0" kern="1200" baseline="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indent="0" algn="l" defTabSz="685800" rtl="0" eaLnBrk="1" fontAlgn="auto" latinLnBrk="0" hangingPunct="1">
              <a:lnSpc>
                <a:spcPct val="90000"/>
              </a:lnSpc>
              <a:spcBef>
                <a:spcPts val="750"/>
              </a:spcBef>
              <a:spcAft>
                <a:spcPts val="0"/>
              </a:spcAft>
              <a:buClrTx/>
              <a:buSzTx/>
              <a:buFont typeface="Arial"/>
              <a:buNone/>
              <a:tabLst/>
              <a:defRPr/>
            </a:pPr>
            <a:r>
              <a:rPr lang="en-US" sz="900" dirty="0">
                <a:effectLst/>
                <a:latin typeface="Myriad Pro" charset="0"/>
              </a:rPr>
              <a:t>DIN FUNKTION</a:t>
            </a:r>
            <a:r>
              <a:rPr lang="en-US" sz="900" baseline="0" dirty="0">
                <a:effectLst/>
                <a:latin typeface="Myriad Pro" charset="0"/>
              </a:rPr>
              <a:t> I ARBEJDSMILJØGRUPPEN</a:t>
            </a:r>
            <a:endParaRPr lang="en-US" sz="900" dirty="0">
              <a:effectLst/>
              <a:latin typeface="Myriad Pro" charset="0"/>
            </a:endParaRPr>
          </a:p>
        </p:txBody>
      </p:sp>
      <p:sp>
        <p:nvSpPr>
          <p:cNvPr id="10" name="Text Placeholder 11"/>
          <p:cNvSpPr>
            <a:spLocks noGrp="1"/>
          </p:cNvSpPr>
          <p:nvPr>
            <p:ph type="body" sz="quarter" idx="10" hasCustomPrompt="1"/>
          </p:nvPr>
        </p:nvSpPr>
        <p:spPr>
          <a:xfrm>
            <a:off x="1163140" y="1"/>
            <a:ext cx="5687615" cy="1289783"/>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anchor="ctr" anchorCtr="0">
            <a:normAutofit/>
          </a:bodyPr>
          <a:lstStyle>
            <a:lvl1pPr marL="0" indent="0">
              <a:buNone/>
              <a:defRPr sz="2100" b="1" i="0">
                <a:solidFill>
                  <a:schemeClr val="bg1"/>
                </a:solidFill>
                <a:latin typeface="Myriad Pro" charset="0"/>
                <a:ea typeface="Myriad Pro" charset="0"/>
                <a:cs typeface="Myriad Pro" charset="0"/>
              </a:defRPr>
            </a:lvl1pPr>
          </a:lstStyle>
          <a:p>
            <a:pPr lvl="0"/>
            <a:r>
              <a:rPr lang="en-US" dirty="0"/>
              <a:t>CLICK TO EDIT MASTER TEXT STYLES</a:t>
            </a:r>
          </a:p>
        </p:txBody>
      </p:sp>
      <p:sp>
        <p:nvSpPr>
          <p:cNvPr id="11" name="Text Placeholder 11"/>
          <p:cNvSpPr>
            <a:spLocks noGrp="1"/>
          </p:cNvSpPr>
          <p:nvPr>
            <p:ph type="body" sz="quarter" idx="11" hasCustomPrompt="1"/>
          </p:nvPr>
        </p:nvSpPr>
        <p:spPr>
          <a:xfrm>
            <a:off x="1163140" y="1289785"/>
            <a:ext cx="5687615" cy="4985886"/>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numCol="1" spcCol="720000" anchor="ctr" anchorCtr="0">
            <a:normAutofit/>
          </a:bodyPr>
          <a:lstStyle>
            <a:lvl1pPr marL="0" indent="0">
              <a:buNone/>
              <a:defRPr sz="1725" b="0" i="0" baseline="0">
                <a:solidFill>
                  <a:schemeClr val="tx1"/>
                </a:solidFill>
                <a:latin typeface="Myriad Pro" charset="0"/>
                <a:ea typeface="Myriad Pro" charset="0"/>
                <a:cs typeface="Myriad Pro" charset="0"/>
              </a:defRPr>
            </a:lvl1pPr>
          </a:lstStyle>
          <a:p>
            <a:pPr lvl="0"/>
            <a:r>
              <a:rPr lang="en-US" dirty="0"/>
              <a:t>Insert text her</a:t>
            </a: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50670" y="6275672"/>
            <a:ext cx="1282269" cy="582328"/>
          </a:xfrm>
          <a:prstGeom prst="rect">
            <a:avLst/>
          </a:prstGeom>
        </p:spPr>
      </p:pic>
    </p:spTree>
    <p:extLst>
      <p:ext uri="{BB962C8B-B14F-4D97-AF65-F5344CB8AC3E}">
        <p14:creationId xmlns:p14="http://schemas.microsoft.com/office/powerpoint/2010/main" val="1359592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STEP%206%20:..:%20Tilretninger/Power%20Point/PUF_PP_Standard.png" TargetMode="Externa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8" name="Text Placeholder 11"/>
          <p:cNvSpPr txBox="1">
            <a:spLocks/>
          </p:cNvSpPr>
          <p:nvPr userDrawn="1"/>
        </p:nvSpPr>
        <p:spPr>
          <a:xfrm>
            <a:off x="1728193" y="2713038"/>
            <a:ext cx="5687615" cy="1431925"/>
          </a:xfrm>
          <a:prstGeom prst="rect">
            <a:avLst/>
          </a:prstGeom>
          <a:noFill/>
          <a:ln w="12700" cap="flat" cmpd="sng" algn="ctr">
            <a:noFill/>
            <a:prstDash val="solid"/>
            <a:miter lim="800000"/>
          </a:ln>
        </p:spPr>
        <p:style>
          <a:lnRef idx="2">
            <a:schemeClr val="dk1">
              <a:shade val="50000"/>
            </a:schemeClr>
          </a:lnRef>
          <a:fillRef idx="1">
            <a:schemeClr val="dk1"/>
          </a:fillRef>
          <a:effectRef idx="0">
            <a:schemeClr val="dk1"/>
          </a:effectRef>
          <a:fontRef idx="none"/>
        </p:style>
        <p:txBody>
          <a:bodyPr lIns="0" tIns="0" rIns="0" bIns="0" anchor="ctr" anchorCtr="0">
            <a:normAutofit/>
          </a:bodyPr>
          <a:lstStyle>
            <a:lvl1pPr marL="0" indent="0" algn="l" defTabSz="914400" rtl="0" eaLnBrk="1" latinLnBrk="0" hangingPunct="1">
              <a:lnSpc>
                <a:spcPct val="90000"/>
              </a:lnSpc>
              <a:spcBef>
                <a:spcPts val="1000"/>
              </a:spcBef>
              <a:buFont typeface="Arial"/>
              <a:buNone/>
              <a:defRPr sz="2800" b="1" i="0" kern="1200">
                <a:solidFill>
                  <a:schemeClr val="bg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3000" b="1" i="0" kern="1200" dirty="0">
                <a:solidFill>
                  <a:schemeClr val="bg1"/>
                </a:solidFill>
                <a:effectLst/>
                <a:latin typeface="Myriad Pro" charset="0"/>
                <a:ea typeface="Myriad Pro" charset="0"/>
                <a:cs typeface="Myriad Pro" charset="0"/>
              </a:rPr>
              <a:t>SÅDAN PÅVIRKER I </a:t>
            </a:r>
            <a:br>
              <a:rPr lang="en-US" sz="3000" b="1" i="0" kern="1200" dirty="0">
                <a:solidFill>
                  <a:schemeClr val="bg1"/>
                </a:solidFill>
                <a:effectLst/>
                <a:latin typeface="Myriad Pro" charset="0"/>
                <a:ea typeface="Myriad Pro" charset="0"/>
                <a:cs typeface="Myriad Pro" charset="0"/>
              </a:rPr>
            </a:br>
            <a:r>
              <a:rPr lang="en-US" sz="3000" b="1" i="0" kern="1200" dirty="0">
                <a:solidFill>
                  <a:schemeClr val="bg1"/>
                </a:solidFill>
                <a:effectLst/>
                <a:latin typeface="Myriad Pro" charset="0"/>
                <a:ea typeface="Myriad Pro" charset="0"/>
                <a:cs typeface="Myriad Pro" charset="0"/>
              </a:rPr>
              <a:t>HOLDNINGER OG KULTUR</a:t>
            </a:r>
          </a:p>
        </p:txBody>
      </p:sp>
      <p:pic>
        <p:nvPicPr>
          <p:cNvPr id="2" name="Picture 1">
            <a:hlinkClick r:id="rId8" action="ppaction://hlinkfile"/>
          </p:cNvPr>
          <p:cNvPicPr>
            <a:picLocks noChangeAspect="1"/>
          </p:cNvPicPr>
          <p:nvPr userDrawn="1"/>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userDrawn="1"/>
        </p:nvSpPr>
        <p:spPr>
          <a:xfrm>
            <a:off x="1240403" y="2951946"/>
            <a:ext cx="6655242" cy="954107"/>
          </a:xfrm>
          <a:prstGeom prst="rect">
            <a:avLst/>
          </a:prstGeom>
          <a:noFill/>
        </p:spPr>
        <p:txBody>
          <a:bodyPr wrap="square" rtlCol="0">
            <a:spAutoFit/>
          </a:bodyPr>
          <a:lstStyle/>
          <a:p>
            <a:pPr algn="ctr"/>
            <a:r>
              <a:rPr lang="en-US" sz="2800" b="1" kern="1200" dirty="0">
                <a:solidFill>
                  <a:schemeClr val="bg1"/>
                </a:solidFill>
                <a:effectLst/>
                <a:latin typeface="+mn-lt"/>
                <a:ea typeface="+mn-ea"/>
                <a:cs typeface="+mn-cs"/>
              </a:rPr>
              <a:t>VELKOMMEN</a:t>
            </a:r>
            <a:r>
              <a:rPr lang="en-US" sz="2800" b="1" kern="1200" baseline="0" dirty="0">
                <a:solidFill>
                  <a:schemeClr val="bg1"/>
                </a:solidFill>
                <a:effectLst/>
                <a:latin typeface="+mn-lt"/>
                <a:ea typeface="+mn-ea"/>
                <a:cs typeface="+mn-cs"/>
              </a:rPr>
              <a:t> TIL</a:t>
            </a:r>
          </a:p>
          <a:p>
            <a:pPr algn="ctr"/>
            <a:r>
              <a:rPr lang="en-US" sz="2800" b="1" kern="1200" baseline="0" dirty="0">
                <a:solidFill>
                  <a:schemeClr val="bg1"/>
                </a:solidFill>
                <a:effectLst/>
                <a:latin typeface="+mn-lt"/>
                <a:ea typeface="+mn-ea"/>
                <a:cs typeface="+mn-cs"/>
              </a:rPr>
              <a:t>DAG 2</a:t>
            </a:r>
            <a:endParaRPr lang="en-US" sz="28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3338371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13" r:id="rId3"/>
    <p:sldLayoutId id="2147483714" r:id="rId4"/>
    <p:sldLayoutId id="2147483769" r:id="rId5"/>
    <p:sldLayoutId id="2147483770"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hyperlink" Target="https://at.dk/arbejdsmiljoe/psykisk-arbejdsmiljoe/om-psykisk-arbejdsmiljoe/bekendtgoerelse-om-psykisk-arbejdsmiljoe/#33983" TargetMode="External"/><Relationship Id="rId4" Type="http://schemas.openxmlformats.org/officeDocument/2006/relationships/image" Target="../media/image26.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hyperlink" Target="https://www.amcentret.dk/blog/kan-du-spotte-stress-hos-en-kollega/" TargetMode="Externa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hyperlink" Target="https://www.godtarbejdsmiljo.dk/trivsel/stress" TargetMode="External"/><Relationship Id="rId4" Type="http://schemas.openxmlformats.org/officeDocument/2006/relationships/image" Target="../media/image51.pn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socialpaedagogen.sl.dk/arkiv/2022/01/naar-foelelser-forurener/"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hyperlink" Target="https://www.cabiweb.dk/temaer/hr-ledelse-og-personale/mobning-paa-arbejdspladsen/" TargetMode="External"/><Relationship Id="rId4" Type="http://schemas.openxmlformats.org/officeDocument/2006/relationships/image" Target="../media/image62.png"/><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hyperlink" Target="https://www.arbejdsmiljoweb.dk/trivsel/stress/pauser/dialogkort" TargetMode="Externa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vimeo.com/311671446"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82.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dk/url?sa=i&amp;rct=j&amp;q=&amp;esrc=s&amp;frm=1&amp;source=images&amp;cd=&amp;cad=rja&amp;uact=8&amp;ved=0CAcQjRxqFQoTCNnX2_PywccCFaMRcgodEVEO3Q&amp;url=http://www.medico-innovation.dk/vaerktojer/&amp;ei=3CXbVdn5GqOjyAORornoDQ&amp;psig=AFQjCNEgkgZ4purqWVFumt8VMuHW016Y2A&amp;ust=1440511820228530" TargetMode="External"/><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2.pn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39.xml.rels><?xml version="1.0" encoding="UTF-8" standalone="yes"?>
<Relationships xmlns="http://schemas.openxmlformats.org/package/2006/relationships"><Relationship Id="rId3" Type="http://schemas.openxmlformats.org/officeDocument/2006/relationships/hyperlink" Target="https://medarbejderportalen.aabenraa.dk/media/2akod4kt/wt-del-politik-for-forebyggelse-af-sygefravaer-godkendtdocx.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google.dk/url?sa=i&amp;rct=j&amp;q=&amp;esrc=s&amp;frm=1&amp;source=images&amp;cd=&amp;cad=rja&amp;uact=8&amp;ved=0ahUKEwiy_tjl6MzNAhUBjCwKHaBoDboQjRwIBw&amp;url=http://strandvejsskolen.skoleporten.dk/sp/124509/news/19?page%3D13&amp;psig=AFQjCNHtEKy4xO3CsbU9LRQzKRofH0WY6A&amp;ust=1467275329501783"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jpeg"/></Relationships>
</file>

<file path=ppt/slides/_rels/slide4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20.png"/><Relationship Id="rId7" Type="http://schemas.openxmlformats.org/officeDocument/2006/relationships/image" Target="../media/image122.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hyperlink" Target="https://www.styrpaastofferne.dk/" TargetMode="External"/><Relationship Id="rId4" Type="http://schemas.openxmlformats.org/officeDocument/2006/relationships/hyperlink" Target="https://amid.dk/viden-og-forebyggelse/fysisk-arbejdsmiljoe/kemisk-arbejdsmiljoe/hvad-kan-i-goere/saadan-haandterer-i-kemikalier-i-arbejdsmiljoee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mailto:https://at.dk/arbejdsmiljoe/kemi/vaerktoej-kemisk-risikovurdering/"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www.google.dk/url?sa=i&amp;rct=j&amp;q=&amp;esrc=s&amp;frm=1&amp;source=images&amp;cd=&amp;cad=rja&amp;uact=8&amp;ved=0CAcQjRxqFQoTCNnX2_PywccCFaMRcgodEVEO3Q&amp;url=http://www.medico-innovation.dk/vaerktojer/&amp;ei=3CXbVdn5GqOjyAORornoDQ&amp;psig=AFQjCNEgkgZ4purqWVFumt8VMuHW016Y2A&amp;ust=1440511820228530" TargetMode="External"/><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2.png"/><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list=PLnTfVqVKHYbDcjGlWBGn3GMbo3ieVctBV&amp;v=kw1m9Oc09aE"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28.jpg"/></Relationships>
</file>

<file path=ppt/slides/_rels/slide54.xml.rels><?xml version="1.0" encoding="UTF-8" standalone="yes"?>
<Relationships xmlns="http://schemas.openxmlformats.org/package/2006/relationships"><Relationship Id="rId3" Type="http://schemas.openxmlformats.org/officeDocument/2006/relationships/hyperlink" Target="https://at.dk/media/3612/kvikguide-vision-zero-sikkerhed.pdf" TargetMode="External"/><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1.png"/><Relationship Id="rId7" Type="http://schemas.openxmlformats.org/officeDocument/2006/relationships/image" Target="../media/image13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138.png"/><Relationship Id="rId5" Type="http://schemas.openxmlformats.org/officeDocument/2006/relationships/image" Target="../media/image133.png"/><Relationship Id="rId10" Type="http://schemas.openxmlformats.org/officeDocument/2006/relationships/image" Target="../media/image137.png"/><Relationship Id="rId4" Type="http://schemas.openxmlformats.org/officeDocument/2006/relationships/image" Target="../media/image132.png"/><Relationship Id="rId9" Type="http://schemas.openxmlformats.org/officeDocument/2006/relationships/image" Target="../media/image136.png"/></Relationships>
</file>

<file path=ppt/slides/_rels/slide5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s://www.sikkerdigital.dk/myndighed/iso-27001-implementering/risikostyrin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https://www.godtarbejdsmiljo.dk/arbejdsmiljoearbejdet/arbejdsulykker/analyse-af-arbejdsulykker"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at.dk/arbejdsmiljovejvisere"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63.xml.rels><?xml version="1.0" encoding="UTF-8" standalone="yes"?>
<Relationships xmlns="http://schemas.openxmlformats.org/package/2006/relationships"><Relationship Id="rId3" Type="http://schemas.openxmlformats.org/officeDocument/2006/relationships/hyperlink" Target="https://insite.sonderborg.dk/api/documents/31144/data?inline=true" TargetMode="External"/><Relationship Id="rId7"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5.png"/><Relationship Id="rId4" Type="http://schemas.openxmlformats.org/officeDocument/2006/relationships/image" Target="../media/image148.png"/></Relationships>
</file>

<file path=ppt/slides/_rels/slide64.xml.rels><?xml version="1.0" encoding="UTF-8" standalone="yes"?>
<Relationships xmlns="http://schemas.openxmlformats.org/package/2006/relationships"><Relationship Id="rId3" Type="http://schemas.openxmlformats.org/officeDocument/2006/relationships/hyperlink" Target="https://insite.sonderborg.dk/api/documents/31144/data?inline=true" TargetMode="External"/><Relationship Id="rId7"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5.png"/><Relationship Id="rId4" Type="http://schemas.openxmlformats.org/officeDocument/2006/relationships/image" Target="../media/image148.png"/></Relationships>
</file>

<file path=ppt/slides/_rels/slide6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hyperlink" Target="https://vpt.dk/psykisk-arbejdsmiljoe/kraenkende-handlinger-hoerer-ikke-til-paa-arbejdspladsen"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arbejdsmiljoweb.dk/krop-og-sundhed/muskel-og-skeletbesvaer,-msb/tag-snakken-dialogvaerktoej"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420F0-CB4E-00D2-A12E-B890ECA3ECA7}"/>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B39B8B2-44A7-D5EA-9A62-23D22479A494}"/>
              </a:ext>
            </a:extLst>
          </p:cNvPr>
          <p:cNvSpPr>
            <a:spLocks noGrp="1"/>
          </p:cNvSpPr>
          <p:nvPr>
            <p:ph type="body" sz="quarter" idx="10"/>
          </p:nvPr>
        </p:nvSpPr>
        <p:spPr/>
        <p:txBody>
          <a:bodyPr/>
          <a:lstStyle/>
          <a:p>
            <a:r>
              <a:rPr lang="da-DK" b="0" dirty="0">
                <a:latin typeface="Arial" panose="020B0604020202020204" pitchFamily="34" charset="0"/>
                <a:ea typeface="Verdana" panose="020B0604030504040204" pitchFamily="34" charset="0"/>
                <a:cs typeface="Arial" panose="020B0604020202020204" pitchFamily="34" charset="0"/>
              </a:rPr>
              <a:t>Velkommen til dag 2 </a:t>
            </a:r>
            <a:r>
              <a:rPr lang="da-DK" sz="1200" dirty="0">
                <a:latin typeface="Arial" panose="020B0604020202020204" pitchFamily="34" charset="0"/>
                <a:ea typeface="Verdana" panose="020B0604030504040204" pitchFamily="34" charset="0"/>
                <a:cs typeface="Arial" panose="020B0604020202020204" pitchFamily="34" charset="0"/>
              </a:rPr>
              <a:t>kl. 8.00 – 16.00</a:t>
            </a:r>
          </a:p>
        </p:txBody>
      </p:sp>
      <p:pic>
        <p:nvPicPr>
          <p:cNvPr id="6" name="Billede 5">
            <a:extLst>
              <a:ext uri="{FF2B5EF4-FFF2-40B4-BE49-F238E27FC236}">
                <a16:creationId xmlns:a16="http://schemas.microsoft.com/office/drawing/2014/main" id="{DD83F8AC-39BD-80B1-626B-B5963E12716D}"/>
              </a:ext>
            </a:extLst>
          </p:cNvPr>
          <p:cNvPicPr>
            <a:picLocks noChangeAspect="1"/>
          </p:cNvPicPr>
          <p:nvPr/>
        </p:nvPicPr>
        <p:blipFill>
          <a:blip r:embed="rId3"/>
          <a:stretch>
            <a:fillRect/>
          </a:stretch>
        </p:blipFill>
        <p:spPr>
          <a:xfrm>
            <a:off x="-1" y="1289784"/>
            <a:ext cx="9309511" cy="5568215"/>
          </a:xfrm>
          <a:prstGeom prst="rect">
            <a:avLst/>
          </a:prstGeom>
        </p:spPr>
      </p:pic>
    </p:spTree>
    <p:extLst>
      <p:ext uri="{BB962C8B-B14F-4D97-AF65-F5344CB8AC3E}">
        <p14:creationId xmlns:p14="http://schemas.microsoft.com/office/powerpoint/2010/main" val="2838250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2468879" y="2834638"/>
            <a:ext cx="4987637" cy="1169551"/>
          </a:xfrm>
          <a:prstGeom prst="rect">
            <a:avLst/>
          </a:prstGeom>
          <a:solidFill>
            <a:srgbClr val="5173B1"/>
          </a:solidFill>
        </p:spPr>
        <p:txBody>
          <a:bodyPr wrap="square" rtlCol="0">
            <a:spAutoFit/>
          </a:bodyPr>
          <a:lstStyle/>
          <a:p>
            <a:pPr>
              <a:spcAft>
                <a:spcPts val="600"/>
              </a:spcAft>
            </a:pPr>
            <a:endParaRPr lang="da-DK"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spcAft>
                <a:spcPts val="600"/>
              </a:spcAft>
            </a:pPr>
            <a:r>
              <a:rPr lang="da-DK" sz="2000" dirty="0">
                <a:solidFill>
                  <a:schemeClr val="bg1"/>
                </a:solidFill>
                <a:latin typeface="Arial" panose="020B0604020202020204" pitchFamily="34" charset="0"/>
                <a:ea typeface="Verdana" panose="020B0604030504040204" pitchFamily="34" charset="0"/>
                <a:cs typeface="Arial" panose="020B0604020202020204" pitchFamily="34" charset="0"/>
              </a:rPr>
              <a:t>PSYKISK ARBEJDSMILJØ (9)</a:t>
            </a:r>
          </a:p>
          <a:p>
            <a:pPr>
              <a:spcAft>
                <a:spcPts val="600"/>
              </a:spcAft>
            </a:pPr>
            <a:endParaRPr lang="da-DK"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2437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1"/>
          <p:cNvSpPr>
            <a:spLocks noGrp="1"/>
          </p:cNvSpPr>
          <p:nvPr>
            <p:ph type="body" sz="quarter" idx="10"/>
          </p:nvPr>
        </p:nvSpPr>
        <p:spPr>
          <a:xfrm>
            <a:off x="1163140" y="1"/>
            <a:ext cx="5687615" cy="1289783"/>
          </a:xfrm>
        </p:spPr>
        <p:txBody>
          <a:bodyPr>
            <a:normAutofit/>
          </a:bodyPr>
          <a:lstStyle/>
          <a:p>
            <a:r>
              <a:rPr lang="da-DK" sz="2400" b="0" dirty="0">
                <a:latin typeface="Arial" panose="020B0604020202020204" pitchFamily="34" charset="0"/>
                <a:cs typeface="Arial" panose="020B0604020202020204" pitchFamily="34" charset="0"/>
              </a:rPr>
              <a:t>Psykisk belastning</a:t>
            </a:r>
          </a:p>
        </p:txBody>
      </p:sp>
      <p:pic>
        <p:nvPicPr>
          <p:cNvPr id="2" name="Billede 1"/>
          <p:cNvPicPr>
            <a:picLocks noChangeAspect="1"/>
          </p:cNvPicPr>
          <p:nvPr/>
        </p:nvPicPr>
        <p:blipFill>
          <a:blip r:embed="rId3"/>
          <a:stretch>
            <a:fillRect/>
          </a:stretch>
        </p:blipFill>
        <p:spPr>
          <a:xfrm>
            <a:off x="299613" y="1586865"/>
            <a:ext cx="2531849" cy="2294256"/>
          </a:xfrm>
          <a:prstGeom prst="rect">
            <a:avLst/>
          </a:prstGeom>
        </p:spPr>
      </p:pic>
      <p:pic>
        <p:nvPicPr>
          <p:cNvPr id="6" name="Billede 5"/>
          <p:cNvPicPr>
            <a:picLocks noChangeAspect="1"/>
          </p:cNvPicPr>
          <p:nvPr/>
        </p:nvPicPr>
        <p:blipFill>
          <a:blip r:embed="rId4"/>
          <a:stretch>
            <a:fillRect/>
          </a:stretch>
        </p:blipFill>
        <p:spPr>
          <a:xfrm>
            <a:off x="1646449" y="3598643"/>
            <a:ext cx="2525924" cy="2479577"/>
          </a:xfrm>
          <a:prstGeom prst="rect">
            <a:avLst/>
          </a:prstGeom>
        </p:spPr>
      </p:pic>
      <p:pic>
        <p:nvPicPr>
          <p:cNvPr id="8" name="Billede 7"/>
          <p:cNvPicPr>
            <a:picLocks noChangeAspect="1"/>
          </p:cNvPicPr>
          <p:nvPr/>
        </p:nvPicPr>
        <p:blipFill>
          <a:blip r:embed="rId5"/>
          <a:stretch>
            <a:fillRect/>
          </a:stretch>
        </p:blipFill>
        <p:spPr>
          <a:xfrm>
            <a:off x="4838489" y="1465257"/>
            <a:ext cx="3228552" cy="2235620"/>
          </a:xfrm>
          <a:prstGeom prst="rect">
            <a:avLst/>
          </a:prstGeom>
        </p:spPr>
      </p:pic>
      <p:pic>
        <p:nvPicPr>
          <p:cNvPr id="9" name="Billede 8"/>
          <p:cNvPicPr>
            <a:picLocks noChangeAspect="1"/>
          </p:cNvPicPr>
          <p:nvPr/>
        </p:nvPicPr>
        <p:blipFill>
          <a:blip r:embed="rId6"/>
          <a:stretch>
            <a:fillRect/>
          </a:stretch>
        </p:blipFill>
        <p:spPr>
          <a:xfrm>
            <a:off x="5866342" y="3778780"/>
            <a:ext cx="3067685" cy="2394477"/>
          </a:xfrm>
          <a:prstGeom prst="rect">
            <a:avLst/>
          </a:prstGeom>
        </p:spPr>
      </p:pic>
      <p:sp>
        <p:nvSpPr>
          <p:cNvPr id="10" name="Tekstfelt 9"/>
          <p:cNvSpPr txBox="1"/>
          <p:nvPr/>
        </p:nvSpPr>
        <p:spPr>
          <a:xfrm>
            <a:off x="552667" y="6156123"/>
            <a:ext cx="7676933" cy="523220"/>
          </a:xfrm>
          <a:prstGeom prst="rect">
            <a:avLst/>
          </a:prstGeom>
          <a:noFill/>
        </p:spPr>
        <p:txBody>
          <a:bodyPr wrap="square" rtlCol="0">
            <a:spAutoFit/>
          </a:bodyPr>
          <a:lstStyle/>
          <a:p>
            <a:r>
              <a:rPr lang="da-DK" sz="1400" dirty="0">
                <a:latin typeface="Arial" panose="020B0604020202020204" pitchFamily="34" charset="0"/>
                <a:ea typeface="Verdana" panose="020B0604030504040204" pitchFamily="34" charset="0"/>
                <a:cs typeface="Arial" panose="020B0604020202020204" pitchFamily="34" charset="0"/>
              </a:rPr>
              <a:t>Nogen arbejdspladser producerer mere stress end andre, hvorfor?</a:t>
            </a:r>
          </a:p>
          <a:p>
            <a:r>
              <a:rPr lang="da-DK" sz="1400" dirty="0">
                <a:latin typeface="Arial" panose="020B0604020202020204" pitchFamily="34" charset="0"/>
                <a:ea typeface="Verdana" panose="020B0604030504040204" pitchFamily="34" charset="0"/>
                <a:cs typeface="Arial" panose="020B0604020202020204" pitchFamily="34" charset="0"/>
              </a:rPr>
              <a:t>I skal medvirke til at forbygge nedslidning</a:t>
            </a:r>
          </a:p>
        </p:txBody>
      </p:sp>
      <p:pic>
        <p:nvPicPr>
          <p:cNvPr id="11" name="Billede 10">
            <a:extLst>
              <a:ext uri="{FF2B5EF4-FFF2-40B4-BE49-F238E27FC236}">
                <a16:creationId xmlns:a16="http://schemas.microsoft.com/office/drawing/2014/main" id="{CA214447-23DA-A144-B6E2-7D069F979EA5}"/>
              </a:ext>
            </a:extLst>
          </p:cNvPr>
          <p:cNvPicPr>
            <a:picLocks noChangeAspect="1"/>
          </p:cNvPicPr>
          <p:nvPr/>
        </p:nvPicPr>
        <p:blipFill>
          <a:blip r:embed="rId7"/>
          <a:stretch>
            <a:fillRect/>
          </a:stretch>
        </p:blipFill>
        <p:spPr>
          <a:xfrm rot="5400000">
            <a:off x="90348" y="6235147"/>
            <a:ext cx="592202" cy="332435"/>
          </a:xfrm>
          <a:prstGeom prst="rect">
            <a:avLst/>
          </a:prstGeom>
        </p:spPr>
      </p:pic>
    </p:spTree>
    <p:extLst>
      <p:ext uri="{BB962C8B-B14F-4D97-AF65-F5344CB8AC3E}">
        <p14:creationId xmlns:p14="http://schemas.microsoft.com/office/powerpoint/2010/main" val="365925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34644-ADA1-AD39-F302-6B8AAFAFD171}"/>
            </a:ext>
          </a:extLst>
        </p:cNvPr>
        <p:cNvGrpSpPr/>
        <p:nvPr/>
      </p:nvGrpSpPr>
      <p:grpSpPr>
        <a:xfrm>
          <a:off x="0" y="0"/>
          <a:ext cx="0" cy="0"/>
          <a:chOff x="0" y="0"/>
          <a:chExt cx="0" cy="0"/>
        </a:xfrm>
      </p:grpSpPr>
      <p:pic>
        <p:nvPicPr>
          <p:cNvPr id="7" name="Billede 6">
            <a:extLst>
              <a:ext uri="{FF2B5EF4-FFF2-40B4-BE49-F238E27FC236}">
                <a16:creationId xmlns:a16="http://schemas.microsoft.com/office/drawing/2014/main" id="{8F530D16-4D9A-F821-E7BC-FFD15767E7B8}"/>
              </a:ext>
            </a:extLst>
          </p:cNvPr>
          <p:cNvPicPr>
            <a:picLocks noChangeAspect="1"/>
          </p:cNvPicPr>
          <p:nvPr/>
        </p:nvPicPr>
        <p:blipFill>
          <a:blip r:embed="rId3"/>
          <a:stretch>
            <a:fillRect/>
          </a:stretch>
        </p:blipFill>
        <p:spPr>
          <a:xfrm>
            <a:off x="1043221" y="2046626"/>
            <a:ext cx="6767279" cy="4068424"/>
          </a:xfrm>
          <a:prstGeom prst="rect">
            <a:avLst/>
          </a:prstGeom>
        </p:spPr>
      </p:pic>
      <p:sp>
        <p:nvSpPr>
          <p:cNvPr id="12" name="Tekstfelt 11">
            <a:extLst>
              <a:ext uri="{FF2B5EF4-FFF2-40B4-BE49-F238E27FC236}">
                <a16:creationId xmlns:a16="http://schemas.microsoft.com/office/drawing/2014/main" id="{2AC840DE-B9FA-4CF5-E386-B0F0461BFCD9}"/>
              </a:ext>
            </a:extLst>
          </p:cNvPr>
          <p:cNvSpPr txBox="1"/>
          <p:nvPr/>
        </p:nvSpPr>
        <p:spPr>
          <a:xfrm>
            <a:off x="6009685" y="4320397"/>
            <a:ext cx="1432560" cy="307777"/>
          </a:xfrm>
          <a:prstGeom prst="rect">
            <a:avLst/>
          </a:prstGeom>
          <a:noFill/>
        </p:spPr>
        <p:txBody>
          <a:bodyPr wrap="square">
            <a:spAutoFit/>
          </a:bodyPr>
          <a:lstStyle/>
          <a:p>
            <a:r>
              <a:rPr lang="da-DK" sz="1400" b="1" i="0" dirty="0">
                <a:solidFill>
                  <a:srgbClr val="1E1E1E"/>
                </a:solidFill>
                <a:effectLst/>
                <a:latin typeface="Arial" panose="020B0604020202020204" pitchFamily="34" charset="0"/>
                <a:cs typeface="Arial" panose="020B0604020202020204" pitchFamily="34" charset="0"/>
              </a:rPr>
              <a:t>forebyggelse</a:t>
            </a:r>
            <a:endParaRPr lang="da-DK" sz="1400" dirty="0">
              <a:latin typeface="Arial" panose="020B0604020202020204" pitchFamily="34" charset="0"/>
              <a:cs typeface="Arial" panose="020B0604020202020204" pitchFamily="34" charset="0"/>
            </a:endParaRPr>
          </a:p>
        </p:txBody>
      </p:sp>
      <p:sp>
        <p:nvSpPr>
          <p:cNvPr id="13" name="Tekstfelt 12">
            <a:extLst>
              <a:ext uri="{FF2B5EF4-FFF2-40B4-BE49-F238E27FC236}">
                <a16:creationId xmlns:a16="http://schemas.microsoft.com/office/drawing/2014/main" id="{B8195A72-D07E-531F-CF59-988856B75AEE}"/>
              </a:ext>
            </a:extLst>
          </p:cNvPr>
          <p:cNvSpPr txBox="1"/>
          <p:nvPr/>
        </p:nvSpPr>
        <p:spPr>
          <a:xfrm>
            <a:off x="1675448" y="4366205"/>
            <a:ext cx="1432560" cy="307777"/>
          </a:xfrm>
          <a:prstGeom prst="rect">
            <a:avLst/>
          </a:prstGeom>
          <a:noFill/>
        </p:spPr>
        <p:txBody>
          <a:bodyPr wrap="square">
            <a:spAutoFit/>
          </a:bodyPr>
          <a:lstStyle/>
          <a:p>
            <a:r>
              <a:rPr lang="da-DK" sz="1400" b="1" i="0" dirty="0">
                <a:solidFill>
                  <a:srgbClr val="1E1E1E"/>
                </a:solidFill>
                <a:effectLst/>
                <a:latin typeface="Arial" panose="020B0604020202020204" pitchFamily="34" charset="0"/>
                <a:cs typeface="Arial" panose="020B0604020202020204" pitchFamily="34" charset="0"/>
              </a:rPr>
              <a:t>Påvirkning</a:t>
            </a:r>
            <a:endParaRPr lang="da-DK" sz="1400" dirty="0">
              <a:latin typeface="Arial" panose="020B0604020202020204" pitchFamily="34" charset="0"/>
              <a:cs typeface="Arial" panose="020B0604020202020204" pitchFamily="34" charset="0"/>
            </a:endParaRPr>
          </a:p>
        </p:txBody>
      </p:sp>
      <p:sp>
        <p:nvSpPr>
          <p:cNvPr id="15" name="Tekstfelt 14">
            <a:extLst>
              <a:ext uri="{FF2B5EF4-FFF2-40B4-BE49-F238E27FC236}">
                <a16:creationId xmlns:a16="http://schemas.microsoft.com/office/drawing/2014/main" id="{51D2AB2D-2182-A604-7300-716DBD296196}"/>
              </a:ext>
            </a:extLst>
          </p:cNvPr>
          <p:cNvSpPr txBox="1"/>
          <p:nvPr/>
        </p:nvSpPr>
        <p:spPr>
          <a:xfrm>
            <a:off x="493859" y="1554861"/>
            <a:ext cx="8321040" cy="553998"/>
          </a:xfrm>
          <a:prstGeom prst="rect">
            <a:avLst/>
          </a:prstGeom>
          <a:noFill/>
        </p:spPr>
        <p:txBody>
          <a:bodyPr wrap="square">
            <a:spAutoFit/>
          </a:bodyPr>
          <a:lstStyle/>
          <a:p>
            <a:r>
              <a:rPr lang="da-DK" b="0" i="0" dirty="0">
                <a:solidFill>
                  <a:srgbClr val="1E1E1E"/>
                </a:solidFill>
                <a:effectLst/>
                <a:latin typeface="Arial" panose="020B0604020202020204" pitchFamily="34" charset="0"/>
                <a:cs typeface="Arial" panose="020B0604020202020204" pitchFamily="34" charset="0"/>
              </a:rPr>
              <a:t>Balance mellem forekomsten af en påvirkning og arbejdspladsens forebyggelse</a:t>
            </a:r>
          </a:p>
          <a:p>
            <a:pPr algn="ctr"/>
            <a:r>
              <a:rPr lang="da-DK" sz="1200" dirty="0">
                <a:solidFill>
                  <a:srgbClr val="1E1E1E"/>
                </a:solidFill>
                <a:latin typeface="Arial" panose="020B0604020202020204" pitchFamily="34" charset="0"/>
                <a:cs typeface="Arial" panose="020B0604020202020204" pitchFamily="34" charset="0"/>
              </a:rPr>
              <a:t>- Risikovurdering -</a:t>
            </a:r>
            <a:endParaRPr lang="da-DK" sz="1200" dirty="0">
              <a:latin typeface="Arial" panose="020B0604020202020204" pitchFamily="34" charset="0"/>
              <a:cs typeface="Arial" panose="020B0604020202020204" pitchFamily="34" charset="0"/>
            </a:endParaRPr>
          </a:p>
        </p:txBody>
      </p:sp>
      <p:sp>
        <p:nvSpPr>
          <p:cNvPr id="17" name="Tekstfelt 16">
            <a:extLst>
              <a:ext uri="{FF2B5EF4-FFF2-40B4-BE49-F238E27FC236}">
                <a16:creationId xmlns:a16="http://schemas.microsoft.com/office/drawing/2014/main" id="{F5AE442D-4941-2287-93CC-B2C4A2DAA48F}"/>
              </a:ext>
            </a:extLst>
          </p:cNvPr>
          <p:cNvSpPr txBox="1"/>
          <p:nvPr/>
        </p:nvSpPr>
        <p:spPr>
          <a:xfrm>
            <a:off x="1866900" y="6293216"/>
            <a:ext cx="5752398" cy="307777"/>
          </a:xfrm>
          <a:prstGeom prst="rect">
            <a:avLst/>
          </a:prstGeom>
          <a:noFill/>
        </p:spPr>
        <p:txBody>
          <a:bodyPr wrap="square">
            <a:spAutoFit/>
          </a:bodyPr>
          <a:lstStyle/>
          <a:p>
            <a:r>
              <a:rPr lang="da-DK" sz="1400" b="0" i="0" dirty="0">
                <a:solidFill>
                  <a:srgbClr val="1E1E1E"/>
                </a:solidFill>
                <a:effectLst/>
                <a:latin typeface="Arial" panose="020B0604020202020204" pitchFamily="34" charset="0"/>
                <a:cs typeface="Arial" panose="020B0604020202020204" pitchFamily="34" charset="0"/>
              </a:rPr>
              <a:t>Arbejdsgiver er </a:t>
            </a:r>
            <a:r>
              <a:rPr lang="da-DK" sz="1400" b="1" i="0" dirty="0">
                <a:solidFill>
                  <a:srgbClr val="1E1E1E"/>
                </a:solidFill>
                <a:effectLst/>
                <a:latin typeface="Arial" panose="020B0604020202020204" pitchFamily="34" charset="0"/>
                <a:cs typeface="Arial" panose="020B0604020202020204" pitchFamily="34" charset="0"/>
              </a:rPr>
              <a:t>forpligtet</a:t>
            </a:r>
            <a:r>
              <a:rPr lang="da-DK" sz="1400" b="0" i="0" dirty="0">
                <a:solidFill>
                  <a:srgbClr val="1E1E1E"/>
                </a:solidFill>
                <a:effectLst/>
                <a:latin typeface="Arial" panose="020B0604020202020204" pitchFamily="34" charset="0"/>
                <a:cs typeface="Arial" panose="020B0604020202020204" pitchFamily="34" charset="0"/>
              </a:rPr>
              <a:t> til at forebygge dårligt psykisk arbejdsmiljø.</a:t>
            </a:r>
            <a:endParaRPr lang="da-DK" sz="1400" dirty="0">
              <a:latin typeface="Arial" panose="020B0604020202020204" pitchFamily="34" charset="0"/>
              <a:cs typeface="Arial" panose="020B0604020202020204" pitchFamily="34" charset="0"/>
            </a:endParaRPr>
          </a:p>
        </p:txBody>
      </p:sp>
      <p:pic>
        <p:nvPicPr>
          <p:cNvPr id="19" name="Billede 18">
            <a:extLst>
              <a:ext uri="{FF2B5EF4-FFF2-40B4-BE49-F238E27FC236}">
                <a16:creationId xmlns:a16="http://schemas.microsoft.com/office/drawing/2014/main" id="{05D6AF2D-C858-9E12-F2C5-75ED1371502B}"/>
              </a:ext>
            </a:extLst>
          </p:cNvPr>
          <p:cNvPicPr>
            <a:picLocks noChangeAspect="1"/>
          </p:cNvPicPr>
          <p:nvPr/>
        </p:nvPicPr>
        <p:blipFill>
          <a:blip r:embed="rId4"/>
          <a:stretch>
            <a:fillRect/>
          </a:stretch>
        </p:blipFill>
        <p:spPr>
          <a:xfrm>
            <a:off x="1333500" y="3621912"/>
            <a:ext cx="1774508" cy="160640"/>
          </a:xfrm>
          <a:prstGeom prst="rect">
            <a:avLst/>
          </a:prstGeom>
        </p:spPr>
      </p:pic>
      <p:pic>
        <p:nvPicPr>
          <p:cNvPr id="21" name="Billede 20">
            <a:extLst>
              <a:ext uri="{FF2B5EF4-FFF2-40B4-BE49-F238E27FC236}">
                <a16:creationId xmlns:a16="http://schemas.microsoft.com/office/drawing/2014/main" id="{F809A0BD-9D00-37CE-74B2-32DCA3851E3D}"/>
              </a:ext>
            </a:extLst>
          </p:cNvPr>
          <p:cNvPicPr>
            <a:picLocks noChangeAspect="1"/>
          </p:cNvPicPr>
          <p:nvPr/>
        </p:nvPicPr>
        <p:blipFill>
          <a:blip r:embed="rId5"/>
          <a:stretch>
            <a:fillRect/>
          </a:stretch>
        </p:blipFill>
        <p:spPr>
          <a:xfrm>
            <a:off x="1116331" y="3817303"/>
            <a:ext cx="2385060" cy="144549"/>
          </a:xfrm>
          <a:prstGeom prst="rect">
            <a:avLst/>
          </a:prstGeom>
        </p:spPr>
      </p:pic>
      <p:pic>
        <p:nvPicPr>
          <p:cNvPr id="23" name="Billede 22">
            <a:extLst>
              <a:ext uri="{FF2B5EF4-FFF2-40B4-BE49-F238E27FC236}">
                <a16:creationId xmlns:a16="http://schemas.microsoft.com/office/drawing/2014/main" id="{56171A13-050C-C24C-2BCE-18CD8B28E9AF}"/>
              </a:ext>
            </a:extLst>
          </p:cNvPr>
          <p:cNvPicPr>
            <a:picLocks noChangeAspect="1"/>
          </p:cNvPicPr>
          <p:nvPr/>
        </p:nvPicPr>
        <p:blipFill>
          <a:blip r:embed="rId6"/>
          <a:stretch>
            <a:fillRect/>
          </a:stretch>
        </p:blipFill>
        <p:spPr>
          <a:xfrm>
            <a:off x="1005184" y="3425171"/>
            <a:ext cx="2775945" cy="147265"/>
          </a:xfrm>
          <a:prstGeom prst="rect">
            <a:avLst/>
          </a:prstGeom>
        </p:spPr>
      </p:pic>
      <p:pic>
        <p:nvPicPr>
          <p:cNvPr id="27" name="Billede 26">
            <a:extLst>
              <a:ext uri="{FF2B5EF4-FFF2-40B4-BE49-F238E27FC236}">
                <a16:creationId xmlns:a16="http://schemas.microsoft.com/office/drawing/2014/main" id="{166D2AD5-D4B4-506B-F995-D761A21E4EE3}"/>
              </a:ext>
            </a:extLst>
          </p:cNvPr>
          <p:cNvPicPr>
            <a:picLocks noChangeAspect="1"/>
          </p:cNvPicPr>
          <p:nvPr/>
        </p:nvPicPr>
        <p:blipFill>
          <a:blip r:embed="rId7"/>
          <a:stretch>
            <a:fillRect/>
          </a:stretch>
        </p:blipFill>
        <p:spPr>
          <a:xfrm>
            <a:off x="1116331" y="3217183"/>
            <a:ext cx="2553652" cy="146709"/>
          </a:xfrm>
          <a:prstGeom prst="rect">
            <a:avLst/>
          </a:prstGeom>
        </p:spPr>
      </p:pic>
      <p:pic>
        <p:nvPicPr>
          <p:cNvPr id="29" name="Billede 28">
            <a:extLst>
              <a:ext uri="{FF2B5EF4-FFF2-40B4-BE49-F238E27FC236}">
                <a16:creationId xmlns:a16="http://schemas.microsoft.com/office/drawing/2014/main" id="{FFE5E6F1-D7E1-DC29-8A20-DD782FE6BEFC}"/>
              </a:ext>
            </a:extLst>
          </p:cNvPr>
          <p:cNvPicPr>
            <a:picLocks noChangeAspect="1"/>
          </p:cNvPicPr>
          <p:nvPr/>
        </p:nvPicPr>
        <p:blipFill>
          <a:blip r:embed="rId8"/>
          <a:stretch>
            <a:fillRect/>
          </a:stretch>
        </p:blipFill>
        <p:spPr>
          <a:xfrm>
            <a:off x="731520" y="4013194"/>
            <a:ext cx="3411853" cy="133644"/>
          </a:xfrm>
          <a:prstGeom prst="rect">
            <a:avLst/>
          </a:prstGeom>
        </p:spPr>
      </p:pic>
      <p:sp>
        <p:nvSpPr>
          <p:cNvPr id="30" name="Tekstfelt 29">
            <a:extLst>
              <a:ext uri="{FF2B5EF4-FFF2-40B4-BE49-F238E27FC236}">
                <a16:creationId xmlns:a16="http://schemas.microsoft.com/office/drawing/2014/main" id="{EEE27C39-2519-63A1-5044-CA9FB3BC612B}"/>
              </a:ext>
            </a:extLst>
          </p:cNvPr>
          <p:cNvSpPr txBox="1"/>
          <p:nvPr/>
        </p:nvSpPr>
        <p:spPr>
          <a:xfrm rot="20657741">
            <a:off x="168990" y="3826352"/>
            <a:ext cx="1158240" cy="230832"/>
          </a:xfrm>
          <a:prstGeom prst="rect">
            <a:avLst/>
          </a:prstGeom>
          <a:noFill/>
        </p:spPr>
        <p:txBody>
          <a:bodyPr wrap="square" rtlCol="0">
            <a:spAutoFit/>
          </a:bodyPr>
          <a:lstStyle/>
          <a:p>
            <a:r>
              <a:rPr lang="da-DK" sz="900" dirty="0">
                <a:solidFill>
                  <a:srgbClr val="4472C4"/>
                </a:solidFill>
                <a:latin typeface="Arial" panose="020B0604020202020204" pitchFamily="34" charset="0"/>
                <a:cs typeface="Arial" panose="020B0604020202020204" pitchFamily="34" charset="0"/>
              </a:rPr>
              <a:t>Kollegaer</a:t>
            </a:r>
          </a:p>
        </p:txBody>
      </p:sp>
      <p:pic>
        <p:nvPicPr>
          <p:cNvPr id="31" name="Billede 30">
            <a:extLst>
              <a:ext uri="{FF2B5EF4-FFF2-40B4-BE49-F238E27FC236}">
                <a16:creationId xmlns:a16="http://schemas.microsoft.com/office/drawing/2014/main" id="{42F69A2C-D716-95A8-0B92-53A5A916803E}"/>
              </a:ext>
            </a:extLst>
          </p:cNvPr>
          <p:cNvPicPr>
            <a:picLocks noChangeAspect="1"/>
          </p:cNvPicPr>
          <p:nvPr/>
        </p:nvPicPr>
        <p:blipFill>
          <a:blip r:embed="rId9"/>
          <a:stretch>
            <a:fillRect/>
          </a:stretch>
        </p:blipFill>
        <p:spPr>
          <a:xfrm>
            <a:off x="748110" y="5151899"/>
            <a:ext cx="2406456" cy="622359"/>
          </a:xfrm>
          <a:prstGeom prst="rect">
            <a:avLst/>
          </a:prstGeom>
          <a:ln w="31750">
            <a:solidFill>
              <a:srgbClr val="C00000"/>
            </a:solidFill>
          </a:ln>
        </p:spPr>
      </p:pic>
      <p:sp>
        <p:nvSpPr>
          <p:cNvPr id="32" name="Pladsholder til tekst 1">
            <a:extLst>
              <a:ext uri="{FF2B5EF4-FFF2-40B4-BE49-F238E27FC236}">
                <a16:creationId xmlns:a16="http://schemas.microsoft.com/office/drawing/2014/main" id="{BCAF2A15-AD06-1103-C4C3-5B0DD242E237}"/>
              </a:ext>
            </a:extLst>
          </p:cNvPr>
          <p:cNvSpPr>
            <a:spLocks noGrp="1"/>
          </p:cNvSpPr>
          <p:nvPr>
            <p:ph type="body" sz="quarter" idx="10"/>
          </p:nvPr>
        </p:nvSpPr>
        <p:spPr>
          <a:xfrm>
            <a:off x="1163140" y="1"/>
            <a:ext cx="5687615" cy="1289783"/>
          </a:xfrm>
        </p:spPr>
        <p:txBody>
          <a:bodyPr/>
          <a:lstStyle/>
          <a:p>
            <a:r>
              <a:rPr lang="da-DK" sz="2400" b="0" dirty="0">
                <a:latin typeface="Arial" panose="020B0604020202020204" pitchFamily="34" charset="0"/>
                <a:cs typeface="Arial" panose="020B0604020202020204" pitchFamily="34" charset="0"/>
              </a:rPr>
              <a:t>Bekendtgørelse om psykisk arbejdsmiljø</a:t>
            </a:r>
            <a:r>
              <a:rPr lang="da-DK" b="0" dirty="0"/>
              <a:t> </a:t>
            </a:r>
            <a:r>
              <a:rPr lang="da-DK" sz="1200" b="0" dirty="0">
                <a:latin typeface="Arial" panose="020B0604020202020204" pitchFamily="34" charset="0"/>
                <a:cs typeface="Arial" panose="020B0604020202020204" pitchFamily="34" charset="0"/>
              </a:rPr>
              <a:t>nr. 1406</a:t>
            </a:r>
          </a:p>
        </p:txBody>
      </p:sp>
      <p:pic>
        <p:nvPicPr>
          <p:cNvPr id="35" name="Billede 34">
            <a:hlinkClick r:id="rId10"/>
            <a:extLst>
              <a:ext uri="{FF2B5EF4-FFF2-40B4-BE49-F238E27FC236}">
                <a16:creationId xmlns:a16="http://schemas.microsoft.com/office/drawing/2014/main" id="{8F293CDF-7B9B-A715-9888-F6C9A0CC0148}"/>
              </a:ext>
            </a:extLst>
          </p:cNvPr>
          <p:cNvPicPr>
            <a:picLocks noChangeAspect="1"/>
          </p:cNvPicPr>
          <p:nvPr/>
        </p:nvPicPr>
        <p:blipFill>
          <a:blip r:embed="rId11"/>
          <a:stretch>
            <a:fillRect/>
          </a:stretch>
        </p:blipFill>
        <p:spPr>
          <a:xfrm>
            <a:off x="6868940" y="5379706"/>
            <a:ext cx="1945958" cy="364142"/>
          </a:xfrm>
          <a:prstGeom prst="rect">
            <a:avLst/>
          </a:prstGeom>
        </p:spPr>
      </p:pic>
      <p:pic>
        <p:nvPicPr>
          <p:cNvPr id="37" name="Billede 36">
            <a:extLst>
              <a:ext uri="{FF2B5EF4-FFF2-40B4-BE49-F238E27FC236}">
                <a16:creationId xmlns:a16="http://schemas.microsoft.com/office/drawing/2014/main" id="{9DA46425-1718-D610-B5BC-EFF2597B4F02}"/>
              </a:ext>
            </a:extLst>
          </p:cNvPr>
          <p:cNvPicPr>
            <a:picLocks noChangeAspect="1"/>
          </p:cNvPicPr>
          <p:nvPr/>
        </p:nvPicPr>
        <p:blipFill>
          <a:blip r:embed="rId12"/>
          <a:stretch>
            <a:fillRect/>
          </a:stretch>
        </p:blipFill>
        <p:spPr>
          <a:xfrm>
            <a:off x="6882175" y="5841349"/>
            <a:ext cx="1932724" cy="252864"/>
          </a:xfrm>
          <a:prstGeom prst="rect">
            <a:avLst/>
          </a:prstGeom>
        </p:spPr>
      </p:pic>
      <p:sp>
        <p:nvSpPr>
          <p:cNvPr id="38" name="Tekstfelt 37">
            <a:extLst>
              <a:ext uri="{FF2B5EF4-FFF2-40B4-BE49-F238E27FC236}">
                <a16:creationId xmlns:a16="http://schemas.microsoft.com/office/drawing/2014/main" id="{660440B4-A274-6B13-08A6-1B77257F8366}"/>
              </a:ext>
            </a:extLst>
          </p:cNvPr>
          <p:cNvSpPr txBox="1"/>
          <p:nvPr/>
        </p:nvSpPr>
        <p:spPr>
          <a:xfrm>
            <a:off x="7126094" y="5125390"/>
            <a:ext cx="1688804" cy="246221"/>
          </a:xfrm>
          <a:prstGeom prst="rect">
            <a:avLst/>
          </a:prstGeom>
          <a:noFill/>
        </p:spPr>
        <p:txBody>
          <a:bodyPr wrap="square" rtlCol="0">
            <a:spAutoFit/>
          </a:bodyPr>
          <a:lstStyle/>
          <a:p>
            <a:r>
              <a:rPr lang="da-DK" sz="1000" dirty="0">
                <a:latin typeface="Arial" panose="020B0604020202020204" pitchFamily="34" charset="0"/>
                <a:cs typeface="Arial" panose="020B0604020202020204" pitchFamily="34" charset="0"/>
              </a:rPr>
              <a:t>Læs mere her (klik)</a:t>
            </a:r>
          </a:p>
        </p:txBody>
      </p:sp>
      <p:pic>
        <p:nvPicPr>
          <p:cNvPr id="39" name="Billede 38">
            <a:extLst>
              <a:ext uri="{FF2B5EF4-FFF2-40B4-BE49-F238E27FC236}">
                <a16:creationId xmlns:a16="http://schemas.microsoft.com/office/drawing/2014/main" id="{750585A5-1F82-2815-3B89-1B90AEE72707}"/>
              </a:ext>
            </a:extLst>
          </p:cNvPr>
          <p:cNvPicPr>
            <a:picLocks noChangeAspect="1"/>
          </p:cNvPicPr>
          <p:nvPr/>
        </p:nvPicPr>
        <p:blipFill>
          <a:blip r:embed="rId13"/>
          <a:stretch>
            <a:fillRect/>
          </a:stretch>
        </p:blipFill>
        <p:spPr>
          <a:xfrm rot="5400000">
            <a:off x="140004" y="5311939"/>
            <a:ext cx="592202" cy="332435"/>
          </a:xfrm>
          <a:prstGeom prst="rect">
            <a:avLst/>
          </a:prstGeom>
        </p:spPr>
      </p:pic>
      <p:pic>
        <p:nvPicPr>
          <p:cNvPr id="40" name="Billede 39">
            <a:extLst>
              <a:ext uri="{FF2B5EF4-FFF2-40B4-BE49-F238E27FC236}">
                <a16:creationId xmlns:a16="http://schemas.microsoft.com/office/drawing/2014/main" id="{71062C1C-5AA3-25F3-9CCA-7F127B4434DC}"/>
              </a:ext>
            </a:extLst>
          </p:cNvPr>
          <p:cNvPicPr>
            <a:picLocks noChangeAspect="1"/>
          </p:cNvPicPr>
          <p:nvPr/>
        </p:nvPicPr>
        <p:blipFill>
          <a:blip r:embed="rId13"/>
          <a:stretch>
            <a:fillRect/>
          </a:stretch>
        </p:blipFill>
        <p:spPr>
          <a:xfrm rot="5400000">
            <a:off x="1394819" y="6317275"/>
            <a:ext cx="592202" cy="332435"/>
          </a:xfrm>
          <a:prstGeom prst="rect">
            <a:avLst/>
          </a:prstGeom>
        </p:spPr>
      </p:pic>
    </p:spTree>
    <p:extLst>
      <p:ext uri="{BB962C8B-B14F-4D97-AF65-F5344CB8AC3E}">
        <p14:creationId xmlns:p14="http://schemas.microsoft.com/office/powerpoint/2010/main" val="420371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2" presetClass="entr" presetSubtype="4"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additive="base">
                                        <p:cTn id="44" dur="500" fill="hold"/>
                                        <p:tgtEl>
                                          <p:spTgt spid="39"/>
                                        </p:tgtEl>
                                        <p:attrNameLst>
                                          <p:attrName>ppt_x</p:attrName>
                                        </p:attrNameLst>
                                      </p:cBhvr>
                                      <p:tavLst>
                                        <p:tav tm="0">
                                          <p:val>
                                            <p:strVal val="#ppt_x"/>
                                          </p:val>
                                        </p:tav>
                                        <p:tav tm="100000">
                                          <p:val>
                                            <p:strVal val="#ppt_x"/>
                                          </p:val>
                                        </p:tav>
                                      </p:tavLst>
                                    </p:anim>
                                    <p:anim calcmode="lin" valueType="num">
                                      <p:cBhvr additive="base">
                                        <p:cTn id="45"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additive="base">
                                        <p:cTn id="50" dur="500" fill="hold"/>
                                        <p:tgtEl>
                                          <p:spTgt spid="40"/>
                                        </p:tgtEl>
                                        <p:attrNameLst>
                                          <p:attrName>ppt_x</p:attrName>
                                        </p:attrNameLst>
                                      </p:cBhvr>
                                      <p:tavLst>
                                        <p:tav tm="0">
                                          <p:val>
                                            <p:strVal val="#ppt_x"/>
                                          </p:val>
                                        </p:tav>
                                        <p:tav tm="100000">
                                          <p:val>
                                            <p:strVal val="#ppt_x"/>
                                          </p:val>
                                        </p:tav>
                                      </p:tavLst>
                                    </p:anim>
                                    <p:anim calcmode="lin" valueType="num">
                                      <p:cBhvr additive="base">
                                        <p:cTn id="51" dur="500" fill="hold"/>
                                        <p:tgtEl>
                                          <p:spTgt spid="40"/>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ppt_x"/>
                                          </p:val>
                                        </p:tav>
                                        <p:tav tm="100000">
                                          <p:val>
                                            <p:strVal val="#ppt_x"/>
                                          </p:val>
                                        </p:tav>
                                      </p:tavLst>
                                    </p:anim>
                                    <p:anim calcmode="lin" valueType="num">
                                      <p:cBhvr additive="base">
                                        <p:cTn id="5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8"/>
                                        </p:tgtEl>
                                        <p:attrNameLst>
                                          <p:attrName>style.visibility</p:attrName>
                                        </p:attrNameLst>
                                      </p:cBhvr>
                                      <p:to>
                                        <p:strVal val="visible"/>
                                      </p:to>
                                    </p:set>
                                    <p:anim calcmode="lin" valueType="num">
                                      <p:cBhvr additive="base">
                                        <p:cTn id="60" dur="500" fill="hold"/>
                                        <p:tgtEl>
                                          <p:spTgt spid="38"/>
                                        </p:tgtEl>
                                        <p:attrNameLst>
                                          <p:attrName>ppt_x</p:attrName>
                                        </p:attrNameLst>
                                      </p:cBhvr>
                                      <p:tavLst>
                                        <p:tav tm="0">
                                          <p:val>
                                            <p:strVal val="#ppt_x"/>
                                          </p:val>
                                        </p:tav>
                                        <p:tav tm="100000">
                                          <p:val>
                                            <p:strVal val="#ppt_x"/>
                                          </p:val>
                                        </p:tav>
                                      </p:tavLst>
                                    </p:anim>
                                    <p:anim calcmode="lin" valueType="num">
                                      <p:cBhvr additive="base">
                                        <p:cTn id="61" dur="500" fill="hold"/>
                                        <p:tgtEl>
                                          <p:spTgt spid="38"/>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additive="base">
                                        <p:cTn id="64" dur="500" fill="hold"/>
                                        <p:tgtEl>
                                          <p:spTgt spid="35"/>
                                        </p:tgtEl>
                                        <p:attrNameLst>
                                          <p:attrName>ppt_x</p:attrName>
                                        </p:attrNameLst>
                                      </p:cBhvr>
                                      <p:tavLst>
                                        <p:tav tm="0">
                                          <p:val>
                                            <p:strVal val="#ppt_x"/>
                                          </p:val>
                                        </p:tav>
                                        <p:tav tm="100000">
                                          <p:val>
                                            <p:strVal val="#ppt_x"/>
                                          </p:val>
                                        </p:tav>
                                      </p:tavLst>
                                    </p:anim>
                                    <p:anim calcmode="lin" valueType="num">
                                      <p:cBhvr additive="base">
                                        <p:cTn id="65" dur="500" fill="hold"/>
                                        <p:tgtEl>
                                          <p:spTgt spid="35"/>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additive="base">
                                        <p:cTn id="68" dur="500" fill="hold"/>
                                        <p:tgtEl>
                                          <p:spTgt spid="37"/>
                                        </p:tgtEl>
                                        <p:attrNameLst>
                                          <p:attrName>ppt_x</p:attrName>
                                        </p:attrNameLst>
                                      </p:cBhvr>
                                      <p:tavLst>
                                        <p:tav tm="0">
                                          <p:val>
                                            <p:strVal val="#ppt_x"/>
                                          </p:val>
                                        </p:tav>
                                        <p:tav tm="100000">
                                          <p:val>
                                            <p:strVal val="#ppt_x"/>
                                          </p:val>
                                        </p:tav>
                                      </p:tavLst>
                                    </p:anim>
                                    <p:anim calcmode="lin" valueType="num">
                                      <p:cBhvr additive="base">
                                        <p:cTn id="6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1"/>
          </p:nvPr>
        </p:nvSpPr>
        <p:spPr>
          <a:xfrm>
            <a:off x="1696540" y="1393825"/>
            <a:ext cx="6609260" cy="4985886"/>
          </a:xfrm>
        </p:spPr>
        <p:txBody>
          <a:bodyPr/>
          <a:lstStyle/>
          <a:p>
            <a:r>
              <a:rPr lang="da-DK" sz="2400" dirty="0">
                <a:latin typeface="Arial" panose="020B0604020202020204" pitchFamily="34" charset="0"/>
                <a:ea typeface="Verdana" panose="020B0604030504040204" pitchFamily="34" charset="0"/>
                <a:cs typeface="Arial" panose="020B0604020202020204" pitchFamily="34" charset="0"/>
              </a:rPr>
              <a:t>Hvordan arbejder/har I arbejdet med det psykiske arbejdsmiljø?</a:t>
            </a:r>
          </a:p>
          <a:p>
            <a:endParaRPr lang="da-DK" dirty="0"/>
          </a:p>
        </p:txBody>
      </p:sp>
      <p:pic>
        <p:nvPicPr>
          <p:cNvPr id="4" name="Billede 3"/>
          <p:cNvPicPr>
            <a:picLocks noChangeAspect="1"/>
          </p:cNvPicPr>
          <p:nvPr/>
        </p:nvPicPr>
        <p:blipFill>
          <a:blip r:embed="rId3"/>
          <a:stretch>
            <a:fillRect/>
          </a:stretch>
        </p:blipFill>
        <p:spPr>
          <a:xfrm>
            <a:off x="149023" y="1393825"/>
            <a:ext cx="1019175" cy="1581150"/>
          </a:xfrm>
          <a:prstGeom prst="rect">
            <a:avLst/>
          </a:prstGeom>
        </p:spPr>
      </p:pic>
    </p:spTree>
    <p:extLst>
      <p:ext uri="{BB962C8B-B14F-4D97-AF65-F5344CB8AC3E}">
        <p14:creationId xmlns:p14="http://schemas.microsoft.com/office/powerpoint/2010/main" val="254182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19F653C8-9AEB-38CD-FCCD-15C76ECD498B}"/>
              </a:ext>
            </a:extLst>
          </p:cNvPr>
          <p:cNvSpPr/>
          <p:nvPr/>
        </p:nvSpPr>
        <p:spPr>
          <a:xfrm>
            <a:off x="245327" y="5767042"/>
            <a:ext cx="4841761" cy="92702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a-DK"/>
          </a:p>
        </p:txBody>
      </p:sp>
      <p:sp>
        <p:nvSpPr>
          <p:cNvPr id="2" name="Pladsholder til tekst 1"/>
          <p:cNvSpPr>
            <a:spLocks noGrp="1"/>
          </p:cNvSpPr>
          <p:nvPr>
            <p:ph type="body" sz="quarter" idx="10"/>
          </p:nvPr>
        </p:nvSpPr>
        <p:spPr>
          <a:xfrm>
            <a:off x="1163140" y="-33866"/>
            <a:ext cx="5687615" cy="1289783"/>
          </a:xfrm>
        </p:spPr>
        <p:txBody>
          <a:bodyPr>
            <a:normAutofit/>
          </a:bodyPr>
          <a:lstStyle/>
          <a:p>
            <a:r>
              <a:rPr lang="da-DK" sz="2400" b="0" dirty="0">
                <a:latin typeface="Arial" panose="020B0604020202020204" pitchFamily="34" charset="0"/>
                <a:cs typeface="Arial" panose="020B0604020202020204" pitchFamily="34" charset="0"/>
              </a:rPr>
              <a:t>Menneskets biologi</a:t>
            </a:r>
          </a:p>
        </p:txBody>
      </p:sp>
      <p:pic>
        <p:nvPicPr>
          <p:cNvPr id="4" name="Billede 3"/>
          <p:cNvPicPr>
            <a:picLocks noChangeAspect="1"/>
          </p:cNvPicPr>
          <p:nvPr/>
        </p:nvPicPr>
        <p:blipFill>
          <a:blip r:embed="rId3"/>
          <a:stretch>
            <a:fillRect/>
          </a:stretch>
        </p:blipFill>
        <p:spPr>
          <a:xfrm>
            <a:off x="408720" y="1662546"/>
            <a:ext cx="2910213" cy="2042657"/>
          </a:xfrm>
          <a:prstGeom prst="rect">
            <a:avLst/>
          </a:prstGeom>
        </p:spPr>
      </p:pic>
      <p:pic>
        <p:nvPicPr>
          <p:cNvPr id="5" name="Billede 4"/>
          <p:cNvPicPr>
            <a:picLocks noChangeAspect="1"/>
          </p:cNvPicPr>
          <p:nvPr/>
        </p:nvPicPr>
        <p:blipFill>
          <a:blip r:embed="rId4"/>
          <a:stretch>
            <a:fillRect/>
          </a:stretch>
        </p:blipFill>
        <p:spPr>
          <a:xfrm>
            <a:off x="5174827" y="4198373"/>
            <a:ext cx="3569897" cy="2285554"/>
          </a:xfrm>
          <a:prstGeom prst="rect">
            <a:avLst/>
          </a:prstGeom>
        </p:spPr>
      </p:pic>
      <p:sp>
        <p:nvSpPr>
          <p:cNvPr id="9" name="Rektangel 8"/>
          <p:cNvSpPr/>
          <p:nvPr/>
        </p:nvSpPr>
        <p:spPr>
          <a:xfrm>
            <a:off x="350531" y="3735717"/>
            <a:ext cx="3992869" cy="1908215"/>
          </a:xfrm>
          <a:prstGeom prst="rect">
            <a:avLst/>
          </a:prstGeom>
        </p:spPr>
        <p:txBody>
          <a:bodyPr wrap="square">
            <a:spAutoFit/>
          </a:bodyPr>
          <a:lstStyle/>
          <a:p>
            <a:r>
              <a:rPr lang="da-DK" sz="1400" dirty="0">
                <a:latin typeface="Arial" panose="020B0604020202020204" pitchFamily="34" charset="0"/>
                <a:ea typeface="Verdana" panose="020B0604030504040204" pitchFamily="34" charset="0"/>
                <a:cs typeface="Arial" panose="020B0604020202020204" pitchFamily="34" charset="0"/>
              </a:rPr>
              <a:t>Ved langvarig påvirkning skruer hjernen</a:t>
            </a:r>
          </a:p>
          <a:p>
            <a:r>
              <a:rPr lang="da-DK" sz="1400" dirty="0">
                <a:latin typeface="Arial" panose="020B0604020202020204" pitchFamily="34" charset="0"/>
                <a:ea typeface="Verdana" panose="020B0604030504040204" pitchFamily="34" charset="0"/>
                <a:cs typeface="Arial" panose="020B0604020202020204" pitchFamily="34" charset="0"/>
              </a:rPr>
              <a:t>ned for sig selv;</a:t>
            </a:r>
          </a:p>
          <a:p>
            <a:endParaRPr lang="da-DK" sz="1000" dirty="0">
              <a:latin typeface="Arial" panose="020B0604020202020204" pitchFamily="34" charset="0"/>
              <a:ea typeface="Verdana" panose="020B0604030504040204" pitchFamily="34" charset="0"/>
              <a:cs typeface="Arial" panose="020B0604020202020204" pitchFamily="34" charset="0"/>
            </a:endParaRPr>
          </a:p>
          <a:p>
            <a:pPr marL="285750" indent="-285750">
              <a:buFontTx/>
              <a:buChar char="-"/>
            </a:pPr>
            <a:r>
              <a:rPr lang="da-DK" sz="1400" dirty="0">
                <a:solidFill>
                  <a:srgbClr val="000000"/>
                </a:solidFill>
                <a:latin typeface="Arial" panose="020B0604020202020204" pitchFamily="34" charset="0"/>
                <a:ea typeface="Verdana" panose="020B0604030504040204" pitchFamily="34" charset="0"/>
                <a:cs typeface="Arial" panose="020B0604020202020204" pitchFamily="34" charset="0"/>
              </a:rPr>
              <a:t>mister overblik</a:t>
            </a:r>
          </a:p>
          <a:p>
            <a:pPr marL="285750" indent="-285750">
              <a:buFontTx/>
              <a:buChar char="-"/>
            </a:pPr>
            <a:r>
              <a:rPr lang="da-DK" sz="1400" dirty="0">
                <a:solidFill>
                  <a:srgbClr val="000000"/>
                </a:solidFill>
                <a:latin typeface="Arial" panose="020B0604020202020204" pitchFamily="34" charset="0"/>
                <a:ea typeface="Verdana" panose="020B0604030504040204" pitchFamily="34" charset="0"/>
                <a:cs typeface="Arial" panose="020B0604020202020204" pitchFamily="34" charset="0"/>
              </a:rPr>
              <a:t>glemmer ting</a:t>
            </a:r>
          </a:p>
          <a:p>
            <a:pPr marL="285750" indent="-285750">
              <a:buFontTx/>
              <a:buChar char="-"/>
            </a:pPr>
            <a:r>
              <a:rPr lang="da-DK" sz="1400" dirty="0">
                <a:solidFill>
                  <a:srgbClr val="000000"/>
                </a:solidFill>
                <a:latin typeface="Arial" panose="020B0604020202020204" pitchFamily="34" charset="0"/>
                <a:ea typeface="Verdana" panose="020B0604030504040204" pitchFamily="34" charset="0"/>
                <a:cs typeface="Arial" panose="020B0604020202020204" pitchFamily="34" charset="0"/>
              </a:rPr>
              <a:t>har svært ved at huske</a:t>
            </a:r>
          </a:p>
          <a:p>
            <a:endParaRPr lang="da-DK" sz="1000" dirty="0">
              <a:solidFill>
                <a:srgbClr val="000000"/>
              </a:solidFill>
              <a:latin typeface="Arial" panose="020B0604020202020204" pitchFamily="34" charset="0"/>
              <a:ea typeface="Verdana" panose="020B0604030504040204" pitchFamily="34" charset="0"/>
              <a:cs typeface="Arial" panose="020B0604020202020204" pitchFamily="34" charset="0"/>
            </a:endParaRPr>
          </a:p>
          <a:p>
            <a:r>
              <a:rPr lang="da-DK" sz="1400" dirty="0">
                <a:latin typeface="Arial" panose="020B0604020202020204" pitchFamily="34" charset="0"/>
                <a:ea typeface="Verdana" panose="020B0604030504040204" pitchFamily="34" charset="0"/>
                <a:cs typeface="Arial" panose="020B0604020202020204" pitchFamily="34" charset="0"/>
              </a:rPr>
              <a:t>Ved </a:t>
            </a:r>
            <a:r>
              <a:rPr lang="da-DK" sz="1400" b="1" dirty="0">
                <a:latin typeface="Arial" panose="020B0604020202020204" pitchFamily="34" charset="0"/>
                <a:ea typeface="Verdana" panose="020B0604030504040204" pitchFamily="34" charset="0"/>
                <a:cs typeface="Arial" panose="020B0604020202020204" pitchFamily="34" charset="0"/>
              </a:rPr>
              <a:t>meget</a:t>
            </a:r>
            <a:r>
              <a:rPr lang="da-DK" sz="1400" dirty="0">
                <a:latin typeface="Arial" panose="020B0604020202020204" pitchFamily="34" charset="0"/>
                <a:ea typeface="Verdana" panose="020B0604030504040204" pitchFamily="34" charset="0"/>
                <a:cs typeface="Arial" panose="020B0604020202020204" pitchFamily="34" charset="0"/>
              </a:rPr>
              <a:t> lang periode eller gentagelser</a:t>
            </a:r>
          </a:p>
          <a:p>
            <a:r>
              <a:rPr lang="da-DK" sz="1400" b="1" dirty="0">
                <a:solidFill>
                  <a:srgbClr val="C00000"/>
                </a:solidFill>
                <a:latin typeface="Arial" panose="020B0604020202020204" pitchFamily="34" charset="0"/>
                <a:ea typeface="Verdana" panose="020B0604030504040204" pitchFamily="34" charset="0"/>
                <a:cs typeface="Arial" panose="020B0604020202020204" pitchFamily="34" charset="0"/>
              </a:rPr>
              <a:t>Risiko: Depression og angst</a:t>
            </a:r>
            <a:endParaRPr lang="da-DK" sz="1400" dirty="0">
              <a:latin typeface="Arial" panose="020B0604020202020204" pitchFamily="34" charset="0"/>
              <a:ea typeface="Verdana" panose="020B0604030504040204" pitchFamily="34" charset="0"/>
              <a:cs typeface="Arial" panose="020B0604020202020204" pitchFamily="34" charset="0"/>
            </a:endParaRPr>
          </a:p>
        </p:txBody>
      </p:sp>
      <p:sp>
        <p:nvSpPr>
          <p:cNvPr id="10" name="Rektangel 9"/>
          <p:cNvSpPr/>
          <p:nvPr/>
        </p:nvSpPr>
        <p:spPr>
          <a:xfrm>
            <a:off x="5087088" y="3905636"/>
            <a:ext cx="3901476" cy="307777"/>
          </a:xfrm>
          <a:prstGeom prst="rect">
            <a:avLst/>
          </a:prstGeom>
        </p:spPr>
        <p:txBody>
          <a:bodyPr wrap="square">
            <a:spAutoFit/>
          </a:bodyPr>
          <a:lstStyle/>
          <a:p>
            <a:r>
              <a:rPr lang="da-DK" sz="1400" dirty="0">
                <a:latin typeface="Arial" panose="020B0604020202020204" pitchFamily="34" charset="0"/>
                <a:ea typeface="Verdana" panose="020B0604030504040204" pitchFamily="34" charset="0"/>
                <a:cs typeface="Arial" panose="020B0604020202020204" pitchFamily="34" charset="0"/>
              </a:rPr>
              <a:t>Kortere perioder skærper vores hjerne</a:t>
            </a:r>
          </a:p>
        </p:txBody>
      </p:sp>
      <p:pic>
        <p:nvPicPr>
          <p:cNvPr id="3" name="Billede 2"/>
          <p:cNvPicPr>
            <a:picLocks noChangeAspect="1"/>
          </p:cNvPicPr>
          <p:nvPr/>
        </p:nvPicPr>
        <p:blipFill>
          <a:blip r:embed="rId5"/>
          <a:stretch>
            <a:fillRect/>
          </a:stretch>
        </p:blipFill>
        <p:spPr>
          <a:xfrm>
            <a:off x="6526667" y="1814339"/>
            <a:ext cx="1719188" cy="1460199"/>
          </a:xfrm>
          <a:prstGeom prst="rect">
            <a:avLst/>
          </a:prstGeom>
        </p:spPr>
      </p:pic>
      <p:sp>
        <p:nvSpPr>
          <p:cNvPr id="7" name="Ellipse 6"/>
          <p:cNvSpPr/>
          <p:nvPr/>
        </p:nvSpPr>
        <p:spPr>
          <a:xfrm>
            <a:off x="5602778" y="2092544"/>
            <a:ext cx="250259" cy="755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Højrepil 7"/>
          <p:cNvSpPr/>
          <p:nvPr/>
        </p:nvSpPr>
        <p:spPr>
          <a:xfrm>
            <a:off x="3817087" y="1850677"/>
            <a:ext cx="2540001" cy="13875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a:latin typeface="Arial" panose="020B0604020202020204" pitchFamily="34" charset="0"/>
                <a:ea typeface="Verdana" panose="020B0604030504040204" pitchFamily="34" charset="0"/>
                <a:cs typeface="Arial" panose="020B0604020202020204" pitchFamily="34" charset="0"/>
              </a:rPr>
              <a:t>Amygdala</a:t>
            </a:r>
            <a:r>
              <a:rPr lang="da-DK" sz="1400" dirty="0">
                <a:latin typeface="Arial" panose="020B0604020202020204" pitchFamily="34" charset="0"/>
                <a:ea typeface="Verdana" panose="020B0604030504040204" pitchFamily="34" charset="0"/>
                <a:cs typeface="Arial" panose="020B0604020202020204" pitchFamily="34" charset="0"/>
              </a:rPr>
              <a:t> udløser </a:t>
            </a:r>
            <a:r>
              <a:rPr lang="da-DK" sz="1400" dirty="0" err="1">
                <a:latin typeface="Arial" panose="020B0604020202020204" pitchFamily="34" charset="0"/>
                <a:ea typeface="Verdana" panose="020B0604030504040204" pitchFamily="34" charset="0"/>
                <a:cs typeface="Arial" panose="020B0604020202020204" pitchFamily="34" charset="0"/>
              </a:rPr>
              <a:t>stresshormornerne</a:t>
            </a:r>
            <a:r>
              <a:rPr lang="da-DK" sz="1400" dirty="0">
                <a:latin typeface="Arial" panose="020B0604020202020204" pitchFamily="34" charset="0"/>
                <a:ea typeface="Verdana" panose="020B0604030504040204" pitchFamily="34" charset="0"/>
                <a:cs typeface="Arial" panose="020B0604020202020204" pitchFamily="34" charset="0"/>
              </a:rPr>
              <a:t> adrenalin og </a:t>
            </a:r>
            <a:r>
              <a:rPr lang="da-DK" sz="1400" dirty="0" err="1">
                <a:latin typeface="Arial" panose="020B0604020202020204" pitchFamily="34" charset="0"/>
                <a:ea typeface="Verdana" panose="020B0604030504040204" pitchFamily="34" charset="0"/>
                <a:cs typeface="Arial" panose="020B0604020202020204" pitchFamily="34" charset="0"/>
              </a:rPr>
              <a:t>kortisol</a:t>
            </a:r>
            <a:r>
              <a:rPr lang="da-DK" sz="1400" dirty="0">
                <a:latin typeface="Arial" panose="020B0604020202020204" pitchFamily="34" charset="0"/>
                <a:ea typeface="Verdana" panose="020B0604030504040204" pitchFamily="34" charset="0"/>
                <a:cs typeface="Arial" panose="020B0604020202020204" pitchFamily="34" charset="0"/>
              </a:rPr>
              <a:t> </a:t>
            </a:r>
          </a:p>
        </p:txBody>
      </p:sp>
      <p:sp>
        <p:nvSpPr>
          <p:cNvPr id="12" name="Rektangel 11"/>
          <p:cNvSpPr/>
          <p:nvPr/>
        </p:nvSpPr>
        <p:spPr>
          <a:xfrm>
            <a:off x="6604000" y="2006535"/>
            <a:ext cx="330200" cy="161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p:cNvSpPr/>
          <p:nvPr/>
        </p:nvSpPr>
        <p:spPr>
          <a:xfrm>
            <a:off x="8255889" y="2006535"/>
            <a:ext cx="330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p:cNvSpPr/>
          <p:nvPr/>
        </p:nvSpPr>
        <p:spPr>
          <a:xfrm>
            <a:off x="1045509" y="5861223"/>
            <a:ext cx="4060355" cy="523220"/>
          </a:xfrm>
          <a:prstGeom prst="rect">
            <a:avLst/>
          </a:prstGeom>
        </p:spPr>
        <p:txBody>
          <a:bodyPr wrap="square">
            <a:spAutoFit/>
          </a:bodyPr>
          <a:lstStyle/>
          <a:p>
            <a:r>
              <a:rPr lang="da-DK" sz="1400" dirty="0">
                <a:latin typeface="Arial" panose="020B0604020202020204" pitchFamily="34" charset="0"/>
                <a:ea typeface="Verdana" panose="020B0604030504040204" pitchFamily="34" charset="0"/>
                <a:cs typeface="Arial" panose="020B0604020202020204" pitchFamily="34" charset="0"/>
              </a:rPr>
              <a:t>Serotonin i hjernen = motorolie i en motor</a:t>
            </a:r>
          </a:p>
          <a:p>
            <a:r>
              <a:rPr lang="da-DK" sz="1400" dirty="0">
                <a:latin typeface="Arial" panose="020B0604020202020204" pitchFamily="34" charset="0"/>
                <a:ea typeface="Verdana" panose="020B0604030504040204" pitchFamily="34" charset="0"/>
                <a:cs typeface="Arial" panose="020B0604020202020204" pitchFamily="34" charset="0"/>
              </a:rPr>
              <a:t>udløses af positive omgivelser og/eller relationer</a:t>
            </a:r>
          </a:p>
        </p:txBody>
      </p:sp>
      <p:pic>
        <p:nvPicPr>
          <p:cNvPr id="11" name="Billede 10"/>
          <p:cNvPicPr>
            <a:picLocks noChangeAspect="1"/>
          </p:cNvPicPr>
          <p:nvPr/>
        </p:nvPicPr>
        <p:blipFill>
          <a:blip r:embed="rId6"/>
          <a:stretch>
            <a:fillRect/>
          </a:stretch>
        </p:blipFill>
        <p:spPr>
          <a:xfrm>
            <a:off x="320981" y="5830709"/>
            <a:ext cx="743303" cy="799692"/>
          </a:xfrm>
          <a:prstGeom prst="rect">
            <a:avLst/>
          </a:prstGeom>
        </p:spPr>
      </p:pic>
      <p:sp>
        <p:nvSpPr>
          <p:cNvPr id="15" name="Tekstfelt 14">
            <a:extLst>
              <a:ext uri="{FF2B5EF4-FFF2-40B4-BE49-F238E27FC236}">
                <a16:creationId xmlns:a16="http://schemas.microsoft.com/office/drawing/2014/main" id="{A0B8FDD0-553A-D61C-FBB6-90790FB5ACAC}"/>
              </a:ext>
            </a:extLst>
          </p:cNvPr>
          <p:cNvSpPr txBox="1"/>
          <p:nvPr/>
        </p:nvSpPr>
        <p:spPr>
          <a:xfrm>
            <a:off x="6479545" y="3341419"/>
            <a:ext cx="3552688" cy="307777"/>
          </a:xfrm>
          <a:prstGeom prst="rect">
            <a:avLst/>
          </a:prstGeom>
          <a:noFill/>
        </p:spPr>
        <p:txBody>
          <a:bodyPr wrap="square" rtlCol="0">
            <a:spAutoFit/>
          </a:bodyPr>
          <a:lstStyle/>
          <a:p>
            <a:r>
              <a:rPr lang="da-DK" sz="1400" dirty="0">
                <a:latin typeface="Arial" panose="020B0604020202020204" pitchFamily="34" charset="0"/>
                <a:ea typeface="Verdana" panose="020B0604030504040204" pitchFamily="34" charset="0"/>
                <a:cs typeface="Arial" panose="020B0604020202020204" pitchFamily="34" charset="0"/>
              </a:rPr>
              <a:t>Psyken elsker punktummer</a:t>
            </a:r>
          </a:p>
        </p:txBody>
      </p:sp>
      <p:pic>
        <p:nvPicPr>
          <p:cNvPr id="16" name="Billede 15">
            <a:extLst>
              <a:ext uri="{FF2B5EF4-FFF2-40B4-BE49-F238E27FC236}">
                <a16:creationId xmlns:a16="http://schemas.microsoft.com/office/drawing/2014/main" id="{A48C9DF2-7671-B4C2-0074-F4F2D5236FE1}"/>
              </a:ext>
            </a:extLst>
          </p:cNvPr>
          <p:cNvPicPr>
            <a:picLocks noChangeAspect="1"/>
          </p:cNvPicPr>
          <p:nvPr/>
        </p:nvPicPr>
        <p:blipFill>
          <a:blip r:embed="rId7"/>
          <a:stretch>
            <a:fillRect/>
          </a:stretch>
        </p:blipFill>
        <p:spPr>
          <a:xfrm rot="5400000">
            <a:off x="6017226" y="3299039"/>
            <a:ext cx="592202" cy="332435"/>
          </a:xfrm>
          <a:prstGeom prst="rect">
            <a:avLst/>
          </a:prstGeom>
        </p:spPr>
      </p:pic>
    </p:spTree>
    <p:extLst>
      <p:ext uri="{BB962C8B-B14F-4D97-AF65-F5344CB8AC3E}">
        <p14:creationId xmlns:p14="http://schemas.microsoft.com/office/powerpoint/2010/main" val="336118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fade">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fade">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fade">
                                      <p:cBhvr>
                                        <p:cTn id="37" dur="500"/>
                                        <p:tgtEl>
                                          <p:spTgt spid="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fade">
                                      <p:cBhvr>
                                        <p:cTn id="42" dur="500"/>
                                        <p:tgtEl>
                                          <p:spTgt spid="9">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9">
                                            <p:txEl>
                                              <p:pRg st="8" end="8"/>
                                            </p:txEl>
                                          </p:spTgt>
                                        </p:tgtEl>
                                        <p:attrNameLst>
                                          <p:attrName>style.visibility</p:attrName>
                                        </p:attrNameLst>
                                      </p:cBhvr>
                                      <p:to>
                                        <p:strVal val="visible"/>
                                      </p:to>
                                    </p:set>
                                    <p:animEffect transition="in" filter="fade">
                                      <p:cBhvr>
                                        <p:cTn id="45" dur="500"/>
                                        <p:tgtEl>
                                          <p:spTgt spid="9">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500" fill="hold"/>
                                        <p:tgtEl>
                                          <p:spTgt spid="11"/>
                                        </p:tgtEl>
                                        <p:attrNameLst>
                                          <p:attrName>ppt_x</p:attrName>
                                        </p:attrNameLst>
                                      </p:cBhvr>
                                      <p:tavLst>
                                        <p:tav tm="0">
                                          <p:val>
                                            <p:strVal val="#ppt_x"/>
                                          </p:val>
                                        </p:tav>
                                        <p:tav tm="100000">
                                          <p:val>
                                            <p:strVal val="#ppt_x"/>
                                          </p:val>
                                        </p:tav>
                                      </p:tavLst>
                                    </p:anim>
                                    <p:anim calcmode="lin" valueType="num">
                                      <p:cBhvr additive="base">
                                        <p:cTn id="63" dur="500" fill="hold"/>
                                        <p:tgtEl>
                                          <p:spTgt spid="11"/>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additive="base">
                                        <p:cTn id="66" dur="500" fill="hold"/>
                                        <p:tgtEl>
                                          <p:spTgt spid="6"/>
                                        </p:tgtEl>
                                        <p:attrNameLst>
                                          <p:attrName>ppt_x</p:attrName>
                                        </p:attrNameLst>
                                      </p:cBhvr>
                                      <p:tavLst>
                                        <p:tav tm="0">
                                          <p:val>
                                            <p:strVal val="#ppt_x"/>
                                          </p:val>
                                        </p:tav>
                                        <p:tav tm="100000">
                                          <p:val>
                                            <p:strVal val="#ppt_x"/>
                                          </p:val>
                                        </p:tav>
                                      </p:tavLst>
                                    </p:anim>
                                    <p:anim calcmode="lin" valueType="num">
                                      <p:cBhvr additive="base">
                                        <p:cTn id="6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fill="hold"/>
                                        <p:tgtEl>
                                          <p:spTgt spid="15"/>
                                        </p:tgtEl>
                                        <p:attrNameLst>
                                          <p:attrName>ppt_x</p:attrName>
                                        </p:attrNameLst>
                                      </p:cBhvr>
                                      <p:tavLst>
                                        <p:tav tm="0">
                                          <p:val>
                                            <p:strVal val="#ppt_x"/>
                                          </p:val>
                                        </p:tav>
                                        <p:tav tm="100000">
                                          <p:val>
                                            <p:strVal val="#ppt_x"/>
                                          </p:val>
                                        </p:tav>
                                      </p:tavLst>
                                    </p:anim>
                                    <p:anim calcmode="lin" valueType="num">
                                      <p:cBhvr additive="base">
                                        <p:cTn id="73" dur="500" fill="hold"/>
                                        <p:tgtEl>
                                          <p:spTgt spid="15"/>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fill="hold"/>
                                        <p:tgtEl>
                                          <p:spTgt spid="16"/>
                                        </p:tgtEl>
                                        <p:attrNameLst>
                                          <p:attrName>ppt_x</p:attrName>
                                        </p:attrNameLst>
                                      </p:cBhvr>
                                      <p:tavLst>
                                        <p:tav tm="0">
                                          <p:val>
                                            <p:strVal val="#ppt_x"/>
                                          </p:val>
                                        </p:tav>
                                        <p:tav tm="100000">
                                          <p:val>
                                            <p:strVal val="#ppt_x"/>
                                          </p:val>
                                        </p:tav>
                                      </p:tavLst>
                                    </p:anim>
                                    <p:anim calcmode="lin" valueType="num">
                                      <p:cBhvr additive="base">
                                        <p:cTn id="7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8" grpId="0" animBg="1"/>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normAutofit/>
          </a:bodyPr>
          <a:lstStyle/>
          <a:p>
            <a:r>
              <a:rPr lang="da-DK" sz="2400" b="0" dirty="0">
                <a:latin typeface="Arial" panose="020B0604020202020204" pitchFamily="34" charset="0"/>
                <a:cs typeface="Arial" panose="020B0604020202020204" pitchFamily="34" charset="0"/>
              </a:rPr>
              <a:t>Spot stress hos en kollega</a:t>
            </a:r>
          </a:p>
        </p:txBody>
      </p:sp>
      <p:sp>
        <p:nvSpPr>
          <p:cNvPr id="4" name="Tekstfelt 3"/>
          <p:cNvSpPr txBox="1"/>
          <p:nvPr/>
        </p:nvSpPr>
        <p:spPr>
          <a:xfrm>
            <a:off x="303212" y="1419058"/>
            <a:ext cx="4618772" cy="523220"/>
          </a:xfrm>
          <a:prstGeom prst="rect">
            <a:avLst/>
          </a:prstGeom>
          <a:noFill/>
        </p:spPr>
        <p:txBody>
          <a:bodyPr wrap="square" rtlCol="0">
            <a:spAutoFit/>
          </a:bodyPr>
          <a:lstStyle/>
          <a:p>
            <a:r>
              <a:rPr lang="da-DK" sz="1400"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Tidlig opsporing = hurtig indsats = mindre belastning = bedre løsning af kerneopgaven</a:t>
            </a:r>
          </a:p>
        </p:txBody>
      </p:sp>
      <p:pic>
        <p:nvPicPr>
          <p:cNvPr id="13" name="Billede 12">
            <a:hlinkClick r:id="rId2"/>
          </p:cNvPr>
          <p:cNvPicPr>
            <a:picLocks noChangeAspect="1"/>
          </p:cNvPicPr>
          <p:nvPr/>
        </p:nvPicPr>
        <p:blipFill>
          <a:blip r:embed="rId3"/>
          <a:stretch>
            <a:fillRect/>
          </a:stretch>
        </p:blipFill>
        <p:spPr>
          <a:xfrm>
            <a:off x="7216195" y="1391476"/>
            <a:ext cx="1783127" cy="260039"/>
          </a:xfrm>
          <a:prstGeom prst="rect">
            <a:avLst/>
          </a:prstGeom>
        </p:spPr>
      </p:pic>
      <p:pic>
        <p:nvPicPr>
          <p:cNvPr id="17" name="Billede 16"/>
          <p:cNvPicPr>
            <a:picLocks noChangeAspect="1"/>
          </p:cNvPicPr>
          <p:nvPr/>
        </p:nvPicPr>
        <p:blipFill>
          <a:blip r:embed="rId4"/>
          <a:stretch>
            <a:fillRect/>
          </a:stretch>
        </p:blipFill>
        <p:spPr>
          <a:xfrm>
            <a:off x="303212" y="2241021"/>
            <a:ext cx="1762655" cy="1214898"/>
          </a:xfrm>
          <a:prstGeom prst="rect">
            <a:avLst/>
          </a:prstGeom>
        </p:spPr>
      </p:pic>
      <p:pic>
        <p:nvPicPr>
          <p:cNvPr id="18" name="Billede 17"/>
          <p:cNvPicPr>
            <a:picLocks noChangeAspect="1"/>
          </p:cNvPicPr>
          <p:nvPr/>
        </p:nvPicPr>
        <p:blipFill>
          <a:blip r:embed="rId5"/>
          <a:stretch>
            <a:fillRect/>
          </a:stretch>
        </p:blipFill>
        <p:spPr>
          <a:xfrm>
            <a:off x="4281650" y="2039475"/>
            <a:ext cx="1060817" cy="1060817"/>
          </a:xfrm>
          <a:prstGeom prst="rect">
            <a:avLst/>
          </a:prstGeom>
        </p:spPr>
      </p:pic>
      <p:sp>
        <p:nvSpPr>
          <p:cNvPr id="19" name="Rektangel 18"/>
          <p:cNvSpPr/>
          <p:nvPr/>
        </p:nvSpPr>
        <p:spPr>
          <a:xfrm>
            <a:off x="3775039" y="3017010"/>
            <a:ext cx="2038504" cy="400110"/>
          </a:xfrm>
          <a:prstGeom prst="rect">
            <a:avLst/>
          </a:prstGeom>
        </p:spPr>
        <p:txBody>
          <a:bodyPr wrap="square">
            <a:spAutoFit/>
          </a:bodyPr>
          <a:lstStyle/>
          <a:p>
            <a:pPr algn="ctr"/>
            <a:r>
              <a:rPr lang="da-DK" sz="1000" dirty="0">
                <a:latin typeface="Arial" panose="020B0604020202020204" pitchFamily="34" charset="0"/>
                <a:ea typeface="Verdana" panose="020B0604030504040204" pitchFamily="34" charset="0"/>
                <a:cs typeface="Arial" panose="020B0604020202020204" pitchFamily="34" charset="0"/>
              </a:rPr>
              <a:t>Manglende samarbejdsvilje og konfliktoptrappende</a:t>
            </a:r>
          </a:p>
        </p:txBody>
      </p:sp>
      <p:pic>
        <p:nvPicPr>
          <p:cNvPr id="20" name="Billede 19"/>
          <p:cNvPicPr>
            <a:picLocks noChangeAspect="1"/>
          </p:cNvPicPr>
          <p:nvPr/>
        </p:nvPicPr>
        <p:blipFill>
          <a:blip r:embed="rId6"/>
          <a:stretch>
            <a:fillRect/>
          </a:stretch>
        </p:blipFill>
        <p:spPr>
          <a:xfrm>
            <a:off x="6119388" y="2529273"/>
            <a:ext cx="1096807" cy="1204187"/>
          </a:xfrm>
          <a:prstGeom prst="rect">
            <a:avLst/>
          </a:prstGeom>
        </p:spPr>
      </p:pic>
      <p:pic>
        <p:nvPicPr>
          <p:cNvPr id="21" name="Billede 20"/>
          <p:cNvPicPr>
            <a:picLocks noChangeAspect="1"/>
          </p:cNvPicPr>
          <p:nvPr/>
        </p:nvPicPr>
        <p:blipFill>
          <a:blip r:embed="rId7"/>
          <a:stretch>
            <a:fillRect/>
          </a:stretch>
        </p:blipFill>
        <p:spPr>
          <a:xfrm>
            <a:off x="5889726" y="4905267"/>
            <a:ext cx="724591" cy="1364390"/>
          </a:xfrm>
          <a:prstGeom prst="rect">
            <a:avLst/>
          </a:prstGeom>
        </p:spPr>
      </p:pic>
      <p:sp>
        <p:nvSpPr>
          <p:cNvPr id="22" name="Rektangel 21"/>
          <p:cNvSpPr/>
          <p:nvPr/>
        </p:nvSpPr>
        <p:spPr>
          <a:xfrm>
            <a:off x="232305" y="6227961"/>
            <a:ext cx="1877638" cy="400110"/>
          </a:xfrm>
          <a:prstGeom prst="rect">
            <a:avLst/>
          </a:prstGeom>
        </p:spPr>
        <p:txBody>
          <a:bodyPr wrap="square">
            <a:spAutoFit/>
          </a:bodyPr>
          <a:lstStyle/>
          <a:p>
            <a:pPr algn="ctr"/>
            <a:r>
              <a:rPr lang="da-DK" sz="1000" dirty="0">
                <a:latin typeface="Arial" panose="020B0604020202020204" pitchFamily="34" charset="0"/>
                <a:ea typeface="Verdana" panose="020B0604030504040204" pitchFamily="34" charset="0"/>
                <a:cs typeface="Arial" panose="020B0604020202020204" pitchFamily="34" charset="0"/>
              </a:rPr>
              <a:t>Manglende engagement og overskud</a:t>
            </a:r>
          </a:p>
        </p:txBody>
      </p:sp>
      <p:sp>
        <p:nvSpPr>
          <p:cNvPr id="23" name="Rektangel 22"/>
          <p:cNvSpPr/>
          <p:nvPr/>
        </p:nvSpPr>
        <p:spPr>
          <a:xfrm>
            <a:off x="5428586" y="6235816"/>
            <a:ext cx="1646869" cy="246221"/>
          </a:xfrm>
          <a:prstGeom prst="rect">
            <a:avLst/>
          </a:prstGeom>
        </p:spPr>
        <p:txBody>
          <a:bodyPr wrap="square">
            <a:spAutoFit/>
          </a:bodyPr>
          <a:lstStyle/>
          <a:p>
            <a:pPr algn="ctr"/>
            <a:r>
              <a:rPr lang="da-DK" sz="1000" dirty="0">
                <a:latin typeface="Arial" panose="020B0604020202020204" pitchFamily="34" charset="0"/>
                <a:ea typeface="Verdana" panose="020B0604030504040204" pitchFamily="34" charset="0"/>
                <a:cs typeface="Arial" panose="020B0604020202020204" pitchFamily="34" charset="0"/>
              </a:rPr>
              <a:t>Mister hurtigt overblik</a:t>
            </a:r>
          </a:p>
        </p:txBody>
      </p:sp>
      <p:sp>
        <p:nvSpPr>
          <p:cNvPr id="25" name="Rektangel 24"/>
          <p:cNvSpPr/>
          <p:nvPr/>
        </p:nvSpPr>
        <p:spPr>
          <a:xfrm>
            <a:off x="3860281" y="6412524"/>
            <a:ext cx="1646869" cy="246221"/>
          </a:xfrm>
          <a:prstGeom prst="rect">
            <a:avLst/>
          </a:prstGeom>
        </p:spPr>
        <p:txBody>
          <a:bodyPr wrap="square">
            <a:spAutoFit/>
          </a:bodyPr>
          <a:lstStyle/>
          <a:p>
            <a:pPr algn="ctr"/>
            <a:r>
              <a:rPr lang="da-DK" sz="1000" dirty="0">
                <a:latin typeface="Arial" panose="020B0604020202020204" pitchFamily="34" charset="0"/>
                <a:ea typeface="Verdana" panose="020B0604030504040204" pitchFamily="34" charset="0"/>
                <a:cs typeface="Arial" panose="020B0604020202020204" pitchFamily="34" charset="0"/>
              </a:rPr>
              <a:t>Øget tendens til brok</a:t>
            </a:r>
          </a:p>
        </p:txBody>
      </p:sp>
      <p:pic>
        <p:nvPicPr>
          <p:cNvPr id="26" name="Billede 25"/>
          <p:cNvPicPr>
            <a:picLocks noChangeAspect="1"/>
          </p:cNvPicPr>
          <p:nvPr/>
        </p:nvPicPr>
        <p:blipFill>
          <a:blip r:embed="rId8"/>
          <a:stretch>
            <a:fillRect/>
          </a:stretch>
        </p:blipFill>
        <p:spPr>
          <a:xfrm>
            <a:off x="6896103" y="3944877"/>
            <a:ext cx="1260638" cy="1101467"/>
          </a:xfrm>
          <a:prstGeom prst="rect">
            <a:avLst/>
          </a:prstGeom>
        </p:spPr>
      </p:pic>
      <p:sp>
        <p:nvSpPr>
          <p:cNvPr id="27" name="Rektangel 26"/>
          <p:cNvSpPr/>
          <p:nvPr/>
        </p:nvSpPr>
        <p:spPr>
          <a:xfrm>
            <a:off x="6718522" y="5012995"/>
            <a:ext cx="1646869" cy="246221"/>
          </a:xfrm>
          <a:prstGeom prst="rect">
            <a:avLst/>
          </a:prstGeom>
        </p:spPr>
        <p:txBody>
          <a:bodyPr wrap="square">
            <a:spAutoFit/>
          </a:bodyPr>
          <a:lstStyle/>
          <a:p>
            <a:pPr algn="ctr"/>
            <a:r>
              <a:rPr lang="da-DK" sz="1000" dirty="0">
                <a:latin typeface="Arial" panose="020B0604020202020204" pitchFamily="34" charset="0"/>
                <a:ea typeface="Verdana" panose="020B0604030504040204" pitchFamily="34" charset="0"/>
                <a:cs typeface="Arial" panose="020B0604020202020204" pitchFamily="34" charset="0"/>
              </a:rPr>
              <a:t>Højt sygefravær</a:t>
            </a:r>
          </a:p>
        </p:txBody>
      </p:sp>
      <p:pic>
        <p:nvPicPr>
          <p:cNvPr id="28" name="Billede 27"/>
          <p:cNvPicPr>
            <a:picLocks noChangeAspect="1"/>
          </p:cNvPicPr>
          <p:nvPr/>
        </p:nvPicPr>
        <p:blipFill>
          <a:blip r:embed="rId9"/>
          <a:stretch>
            <a:fillRect/>
          </a:stretch>
        </p:blipFill>
        <p:spPr>
          <a:xfrm>
            <a:off x="2666211" y="5054716"/>
            <a:ext cx="571500" cy="1181100"/>
          </a:xfrm>
          <a:prstGeom prst="rect">
            <a:avLst/>
          </a:prstGeom>
        </p:spPr>
      </p:pic>
      <p:pic>
        <p:nvPicPr>
          <p:cNvPr id="29" name="Billede 28"/>
          <p:cNvPicPr>
            <a:picLocks noChangeAspect="1"/>
          </p:cNvPicPr>
          <p:nvPr/>
        </p:nvPicPr>
        <p:blipFill>
          <a:blip r:embed="rId10"/>
          <a:stretch>
            <a:fillRect/>
          </a:stretch>
        </p:blipFill>
        <p:spPr>
          <a:xfrm>
            <a:off x="3187951" y="5474727"/>
            <a:ext cx="536713" cy="1073425"/>
          </a:xfrm>
          <a:prstGeom prst="rect">
            <a:avLst/>
          </a:prstGeom>
        </p:spPr>
      </p:pic>
      <p:pic>
        <p:nvPicPr>
          <p:cNvPr id="30" name="Billede 29"/>
          <p:cNvPicPr>
            <a:picLocks noChangeAspect="1"/>
          </p:cNvPicPr>
          <p:nvPr/>
        </p:nvPicPr>
        <p:blipFill>
          <a:blip r:embed="rId11"/>
          <a:stretch>
            <a:fillRect/>
          </a:stretch>
        </p:blipFill>
        <p:spPr>
          <a:xfrm>
            <a:off x="4262010" y="5211382"/>
            <a:ext cx="844521" cy="1270655"/>
          </a:xfrm>
          <a:prstGeom prst="rect">
            <a:avLst/>
          </a:prstGeom>
        </p:spPr>
      </p:pic>
      <p:sp>
        <p:nvSpPr>
          <p:cNvPr id="31" name="Rektangel 30"/>
          <p:cNvSpPr/>
          <p:nvPr/>
        </p:nvSpPr>
        <p:spPr>
          <a:xfrm>
            <a:off x="2097777" y="6229391"/>
            <a:ext cx="1646869" cy="246221"/>
          </a:xfrm>
          <a:prstGeom prst="rect">
            <a:avLst/>
          </a:prstGeom>
        </p:spPr>
        <p:txBody>
          <a:bodyPr wrap="square">
            <a:spAutoFit/>
          </a:bodyPr>
          <a:lstStyle/>
          <a:p>
            <a:pPr algn="ctr"/>
            <a:r>
              <a:rPr lang="da-DK" sz="1000" dirty="0">
                <a:latin typeface="Arial" panose="020B0604020202020204" pitchFamily="34" charset="0"/>
                <a:ea typeface="Verdana" panose="020B0604030504040204" pitchFamily="34" charset="0"/>
                <a:cs typeface="Arial" panose="020B0604020202020204" pitchFamily="34" charset="0"/>
              </a:rPr>
              <a:t>Misbrug</a:t>
            </a:r>
          </a:p>
        </p:txBody>
      </p:sp>
      <p:sp>
        <p:nvSpPr>
          <p:cNvPr id="32" name="Rektangel 31"/>
          <p:cNvSpPr/>
          <p:nvPr/>
        </p:nvSpPr>
        <p:spPr>
          <a:xfrm>
            <a:off x="5697049" y="3701080"/>
            <a:ext cx="1990615" cy="246221"/>
          </a:xfrm>
          <a:prstGeom prst="rect">
            <a:avLst/>
          </a:prstGeom>
        </p:spPr>
        <p:txBody>
          <a:bodyPr wrap="square">
            <a:spAutoFit/>
          </a:bodyPr>
          <a:lstStyle/>
          <a:p>
            <a:pPr algn="ctr"/>
            <a:r>
              <a:rPr lang="da-DK" sz="1000" dirty="0">
                <a:latin typeface="Arial" panose="020B0604020202020204" pitchFamily="34" charset="0"/>
                <a:ea typeface="Verdana" panose="020B0604030504040204" pitchFamily="34" charset="0"/>
                <a:cs typeface="Arial" panose="020B0604020202020204" pitchFamily="34" charset="0"/>
              </a:rPr>
              <a:t>Manglende arbejdsglæde</a:t>
            </a:r>
          </a:p>
        </p:txBody>
      </p:sp>
      <p:pic>
        <p:nvPicPr>
          <p:cNvPr id="33" name="Billede 32"/>
          <p:cNvPicPr>
            <a:picLocks noChangeAspect="1"/>
          </p:cNvPicPr>
          <p:nvPr/>
        </p:nvPicPr>
        <p:blipFill>
          <a:blip r:embed="rId12"/>
          <a:stretch>
            <a:fillRect/>
          </a:stretch>
        </p:blipFill>
        <p:spPr>
          <a:xfrm>
            <a:off x="829779" y="5046344"/>
            <a:ext cx="527067" cy="1249345"/>
          </a:xfrm>
          <a:prstGeom prst="rect">
            <a:avLst/>
          </a:prstGeom>
        </p:spPr>
      </p:pic>
      <p:cxnSp>
        <p:nvCxnSpPr>
          <p:cNvPr id="35" name="Lige pilforbindelse 34"/>
          <p:cNvCxnSpPr/>
          <p:nvPr/>
        </p:nvCxnSpPr>
        <p:spPr>
          <a:xfrm>
            <a:off x="2048934" y="2831536"/>
            <a:ext cx="2108200"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36" name="Lige pilforbindelse 35"/>
          <p:cNvCxnSpPr/>
          <p:nvPr/>
        </p:nvCxnSpPr>
        <p:spPr>
          <a:xfrm>
            <a:off x="2040467" y="3196490"/>
            <a:ext cx="3823859" cy="40739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39" name="Lige pilforbindelse 38"/>
          <p:cNvCxnSpPr/>
          <p:nvPr/>
        </p:nvCxnSpPr>
        <p:spPr>
          <a:xfrm>
            <a:off x="2023534" y="3438986"/>
            <a:ext cx="4637120" cy="107528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42" name="Lige pilforbindelse 41"/>
          <p:cNvCxnSpPr/>
          <p:nvPr/>
        </p:nvCxnSpPr>
        <p:spPr>
          <a:xfrm>
            <a:off x="1704972" y="3445264"/>
            <a:ext cx="4222887" cy="172019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44" name="Lige pilforbindelse 43"/>
          <p:cNvCxnSpPr/>
          <p:nvPr/>
        </p:nvCxnSpPr>
        <p:spPr>
          <a:xfrm>
            <a:off x="1445516" y="3449041"/>
            <a:ext cx="2981055" cy="175546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46" name="Lige pilforbindelse 45"/>
          <p:cNvCxnSpPr/>
          <p:nvPr/>
        </p:nvCxnSpPr>
        <p:spPr>
          <a:xfrm>
            <a:off x="1129511" y="3438986"/>
            <a:ext cx="0" cy="163797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50" name="Lige pilforbindelse 49"/>
          <p:cNvCxnSpPr/>
          <p:nvPr/>
        </p:nvCxnSpPr>
        <p:spPr>
          <a:xfrm>
            <a:off x="1261534" y="3455919"/>
            <a:ext cx="1507066" cy="162104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53" name="Højrepil 52"/>
          <p:cNvSpPr/>
          <p:nvPr/>
        </p:nvSpPr>
        <p:spPr>
          <a:xfrm>
            <a:off x="5585940" y="1324607"/>
            <a:ext cx="1568305" cy="3937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2" name="Rektangel 51"/>
          <p:cNvSpPr/>
          <p:nvPr/>
        </p:nvSpPr>
        <p:spPr>
          <a:xfrm>
            <a:off x="5304370" y="1391476"/>
            <a:ext cx="1990615" cy="246221"/>
          </a:xfrm>
          <a:prstGeom prst="rect">
            <a:avLst/>
          </a:prstGeom>
        </p:spPr>
        <p:txBody>
          <a:bodyPr wrap="square">
            <a:spAutoFit/>
          </a:bodyPr>
          <a:lstStyle/>
          <a:p>
            <a:pPr algn="ctr"/>
            <a:r>
              <a:rPr lang="da-DK" sz="1000" dirty="0">
                <a:solidFill>
                  <a:schemeClr val="bg1"/>
                </a:solidFill>
                <a:latin typeface="Arial" panose="020B0604020202020204" pitchFamily="34" charset="0"/>
                <a:ea typeface="Verdana" panose="020B0604030504040204" pitchFamily="34" charset="0"/>
                <a:cs typeface="Arial" panose="020B0604020202020204" pitchFamily="34" charset="0"/>
              </a:rPr>
              <a:t>Klik her for mere info</a:t>
            </a:r>
          </a:p>
        </p:txBody>
      </p:sp>
    </p:spTree>
    <p:extLst>
      <p:ext uri="{BB962C8B-B14F-4D97-AF65-F5344CB8AC3E}">
        <p14:creationId xmlns:p14="http://schemas.microsoft.com/office/powerpoint/2010/main" val="263022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ppt_x"/>
                                          </p:val>
                                        </p:tav>
                                        <p:tav tm="100000">
                                          <p:val>
                                            <p:strVal val="#ppt_x"/>
                                          </p:val>
                                        </p:tav>
                                      </p:tavLst>
                                    </p:anim>
                                    <p:anim calcmode="lin" valueType="num">
                                      <p:cBhvr additive="base">
                                        <p:cTn id="22" dur="500" fill="hold"/>
                                        <p:tgtEl>
                                          <p:spTgt spid="3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500" fill="hold"/>
                                        <p:tgtEl>
                                          <p:spTgt spid="44"/>
                                        </p:tgtEl>
                                        <p:attrNameLst>
                                          <p:attrName>ppt_x</p:attrName>
                                        </p:attrNameLst>
                                      </p:cBhvr>
                                      <p:tavLst>
                                        <p:tav tm="0">
                                          <p:val>
                                            <p:strVal val="#ppt_x"/>
                                          </p:val>
                                        </p:tav>
                                        <p:tav tm="100000">
                                          <p:val>
                                            <p:strVal val="#ppt_x"/>
                                          </p:val>
                                        </p:tav>
                                      </p:tavLst>
                                    </p:anim>
                                    <p:anim calcmode="lin" valueType="num">
                                      <p:cBhvr additive="base">
                                        <p:cTn id="64" dur="500" fill="hold"/>
                                        <p:tgtEl>
                                          <p:spTgt spid="44"/>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50"/>
                                        </p:tgtEl>
                                        <p:attrNameLst>
                                          <p:attrName>style.visibility</p:attrName>
                                        </p:attrNameLst>
                                      </p:cBhvr>
                                      <p:to>
                                        <p:strVal val="visible"/>
                                      </p:to>
                                    </p:set>
                                    <p:anim calcmode="lin" valueType="num">
                                      <p:cBhvr additive="base">
                                        <p:cTn id="77" dur="500" fill="hold"/>
                                        <p:tgtEl>
                                          <p:spTgt spid="50"/>
                                        </p:tgtEl>
                                        <p:attrNameLst>
                                          <p:attrName>ppt_x</p:attrName>
                                        </p:attrNameLst>
                                      </p:cBhvr>
                                      <p:tavLst>
                                        <p:tav tm="0">
                                          <p:val>
                                            <p:strVal val="#ppt_x"/>
                                          </p:val>
                                        </p:tav>
                                        <p:tav tm="100000">
                                          <p:val>
                                            <p:strVal val="#ppt_x"/>
                                          </p:val>
                                        </p:tav>
                                      </p:tavLst>
                                    </p:anim>
                                    <p:anim calcmode="lin" valueType="num">
                                      <p:cBhvr additive="base">
                                        <p:cTn id="78" dur="500" fill="hold"/>
                                        <p:tgtEl>
                                          <p:spTgt spid="50"/>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8"/>
                                        </p:tgtEl>
                                        <p:attrNameLst>
                                          <p:attrName>style.visibility</p:attrName>
                                        </p:attrNameLst>
                                      </p:cBhvr>
                                      <p:to>
                                        <p:strVal val="visible"/>
                                      </p:to>
                                    </p:set>
                                    <p:anim calcmode="lin" valueType="num">
                                      <p:cBhvr additive="base">
                                        <p:cTn id="81" dur="500" fill="hold"/>
                                        <p:tgtEl>
                                          <p:spTgt spid="28"/>
                                        </p:tgtEl>
                                        <p:attrNameLst>
                                          <p:attrName>ppt_x</p:attrName>
                                        </p:attrNameLst>
                                      </p:cBhvr>
                                      <p:tavLst>
                                        <p:tav tm="0">
                                          <p:val>
                                            <p:strVal val="#ppt_x"/>
                                          </p:val>
                                        </p:tav>
                                        <p:tav tm="100000">
                                          <p:val>
                                            <p:strVal val="#ppt_x"/>
                                          </p:val>
                                        </p:tav>
                                      </p:tavLst>
                                    </p:anim>
                                    <p:anim calcmode="lin" valueType="num">
                                      <p:cBhvr additive="base">
                                        <p:cTn id="82" dur="500" fill="hold"/>
                                        <p:tgtEl>
                                          <p:spTgt spid="28"/>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additive="base">
                                        <p:cTn id="85" dur="500" fill="hold"/>
                                        <p:tgtEl>
                                          <p:spTgt spid="29"/>
                                        </p:tgtEl>
                                        <p:attrNameLst>
                                          <p:attrName>ppt_x</p:attrName>
                                        </p:attrNameLst>
                                      </p:cBhvr>
                                      <p:tavLst>
                                        <p:tav tm="0">
                                          <p:val>
                                            <p:strVal val="#ppt_x"/>
                                          </p:val>
                                        </p:tav>
                                        <p:tav tm="100000">
                                          <p:val>
                                            <p:strVal val="#ppt_x"/>
                                          </p:val>
                                        </p:tav>
                                      </p:tavLst>
                                    </p:anim>
                                    <p:anim calcmode="lin" valueType="num">
                                      <p:cBhvr additive="base">
                                        <p:cTn id="86" dur="500" fill="hold"/>
                                        <p:tgtEl>
                                          <p:spTgt spid="29"/>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46"/>
                                        </p:tgtEl>
                                        <p:attrNameLst>
                                          <p:attrName>style.visibility</p:attrName>
                                        </p:attrNameLst>
                                      </p:cBhvr>
                                      <p:to>
                                        <p:strVal val="visible"/>
                                      </p:to>
                                    </p:set>
                                    <p:anim calcmode="lin" valueType="num">
                                      <p:cBhvr additive="base">
                                        <p:cTn id="95" dur="500" fill="hold"/>
                                        <p:tgtEl>
                                          <p:spTgt spid="46"/>
                                        </p:tgtEl>
                                        <p:attrNameLst>
                                          <p:attrName>ppt_x</p:attrName>
                                        </p:attrNameLst>
                                      </p:cBhvr>
                                      <p:tavLst>
                                        <p:tav tm="0">
                                          <p:val>
                                            <p:strVal val="#ppt_x"/>
                                          </p:val>
                                        </p:tav>
                                        <p:tav tm="100000">
                                          <p:val>
                                            <p:strVal val="#ppt_x"/>
                                          </p:val>
                                        </p:tav>
                                      </p:tavLst>
                                    </p:anim>
                                    <p:anim calcmode="lin" valueType="num">
                                      <p:cBhvr additive="base">
                                        <p:cTn id="96" dur="500" fill="hold"/>
                                        <p:tgtEl>
                                          <p:spTgt spid="46"/>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3"/>
                                        </p:tgtEl>
                                        <p:attrNameLst>
                                          <p:attrName>style.visibility</p:attrName>
                                        </p:attrNameLst>
                                      </p:cBhvr>
                                      <p:to>
                                        <p:strVal val="visible"/>
                                      </p:to>
                                    </p:set>
                                    <p:anim calcmode="lin" valueType="num">
                                      <p:cBhvr additive="base">
                                        <p:cTn id="99" dur="500" fill="hold"/>
                                        <p:tgtEl>
                                          <p:spTgt spid="33"/>
                                        </p:tgtEl>
                                        <p:attrNameLst>
                                          <p:attrName>ppt_x</p:attrName>
                                        </p:attrNameLst>
                                      </p:cBhvr>
                                      <p:tavLst>
                                        <p:tav tm="0">
                                          <p:val>
                                            <p:strVal val="#ppt_x"/>
                                          </p:val>
                                        </p:tav>
                                        <p:tav tm="100000">
                                          <p:val>
                                            <p:strVal val="#ppt_x"/>
                                          </p:val>
                                        </p:tav>
                                      </p:tavLst>
                                    </p:anim>
                                    <p:anim calcmode="lin" valueType="num">
                                      <p:cBhvr additive="base">
                                        <p:cTn id="100" dur="500" fill="hold"/>
                                        <p:tgtEl>
                                          <p:spTgt spid="33"/>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anim calcmode="lin" valueType="num">
                                      <p:cBhvr additive="base">
                                        <p:cTn id="103" dur="500" fill="hold"/>
                                        <p:tgtEl>
                                          <p:spTgt spid="22"/>
                                        </p:tgtEl>
                                        <p:attrNameLst>
                                          <p:attrName>ppt_x</p:attrName>
                                        </p:attrNameLst>
                                      </p:cBhvr>
                                      <p:tavLst>
                                        <p:tav tm="0">
                                          <p:val>
                                            <p:strVal val="#ppt_x"/>
                                          </p:val>
                                        </p:tav>
                                        <p:tav tm="100000">
                                          <p:val>
                                            <p:strVal val="#ppt_x"/>
                                          </p:val>
                                        </p:tav>
                                      </p:tavLst>
                                    </p:anim>
                                    <p:anim calcmode="lin" valueType="num">
                                      <p:cBhvr additive="base">
                                        <p:cTn id="10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fade">
                                      <p:cBhvr>
                                        <p:cTn id="109" dur="500"/>
                                        <p:tgtEl>
                                          <p:spTgt spid="5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3"/>
                                        </p:tgtEl>
                                        <p:attrNameLst>
                                          <p:attrName>style.visibility</p:attrName>
                                        </p:attrNameLst>
                                      </p:cBhvr>
                                      <p:to>
                                        <p:strVal val="visible"/>
                                      </p:to>
                                    </p:set>
                                    <p:animEffect transition="in" filter="fade">
                                      <p:cBhvr>
                                        <p:cTn id="1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P spid="25" grpId="0"/>
      <p:bldP spid="27" grpId="0"/>
      <p:bldP spid="31" grpId="0"/>
      <p:bldP spid="32" grpId="0"/>
      <p:bldP spid="53" grpId="0" animBg="1"/>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5DF56437-4F7C-35CA-1D12-3221BCC42ED3}"/>
              </a:ext>
            </a:extLst>
          </p:cNvPr>
          <p:cNvPicPr>
            <a:picLocks noChangeAspect="1"/>
          </p:cNvPicPr>
          <p:nvPr/>
        </p:nvPicPr>
        <p:blipFill>
          <a:blip r:embed="rId2"/>
          <a:stretch>
            <a:fillRect/>
          </a:stretch>
        </p:blipFill>
        <p:spPr>
          <a:xfrm>
            <a:off x="48994" y="1737694"/>
            <a:ext cx="581025" cy="542925"/>
          </a:xfrm>
          <a:prstGeom prst="rect">
            <a:avLst/>
          </a:prstGeom>
        </p:spPr>
      </p:pic>
      <p:pic>
        <p:nvPicPr>
          <p:cNvPr id="15" name="Billede 14">
            <a:extLst>
              <a:ext uri="{FF2B5EF4-FFF2-40B4-BE49-F238E27FC236}">
                <a16:creationId xmlns:a16="http://schemas.microsoft.com/office/drawing/2014/main" id="{39323321-5681-AB0A-395F-A9331275615A}"/>
              </a:ext>
            </a:extLst>
          </p:cNvPr>
          <p:cNvPicPr>
            <a:picLocks noChangeAspect="1"/>
          </p:cNvPicPr>
          <p:nvPr/>
        </p:nvPicPr>
        <p:blipFill>
          <a:blip r:embed="rId3"/>
          <a:stretch>
            <a:fillRect/>
          </a:stretch>
        </p:blipFill>
        <p:spPr>
          <a:xfrm>
            <a:off x="53381" y="2924175"/>
            <a:ext cx="504825" cy="504825"/>
          </a:xfrm>
          <a:prstGeom prst="rect">
            <a:avLst/>
          </a:prstGeom>
        </p:spPr>
      </p:pic>
      <p:pic>
        <p:nvPicPr>
          <p:cNvPr id="17" name="Billede 16">
            <a:extLst>
              <a:ext uri="{FF2B5EF4-FFF2-40B4-BE49-F238E27FC236}">
                <a16:creationId xmlns:a16="http://schemas.microsoft.com/office/drawing/2014/main" id="{6E88B4A2-BE13-5380-6BE8-2FC20AF3D8C9}"/>
              </a:ext>
            </a:extLst>
          </p:cNvPr>
          <p:cNvPicPr>
            <a:picLocks noChangeAspect="1"/>
          </p:cNvPicPr>
          <p:nvPr/>
        </p:nvPicPr>
        <p:blipFill>
          <a:blip r:embed="rId4"/>
          <a:stretch>
            <a:fillRect/>
          </a:stretch>
        </p:blipFill>
        <p:spPr>
          <a:xfrm>
            <a:off x="62906" y="4234626"/>
            <a:ext cx="495300" cy="514350"/>
          </a:xfrm>
          <a:prstGeom prst="rect">
            <a:avLst/>
          </a:prstGeom>
        </p:spPr>
      </p:pic>
      <p:sp>
        <p:nvSpPr>
          <p:cNvPr id="2" name="Pladsholder til tekst 1"/>
          <p:cNvSpPr>
            <a:spLocks noGrp="1"/>
          </p:cNvSpPr>
          <p:nvPr>
            <p:ph type="body" sz="quarter" idx="10"/>
          </p:nvPr>
        </p:nvSpPr>
        <p:spPr/>
        <p:txBody>
          <a:bodyPr>
            <a:normAutofit/>
          </a:bodyPr>
          <a:lstStyle/>
          <a:p>
            <a:r>
              <a:rPr lang="da-DK" sz="2400" b="0" dirty="0">
                <a:latin typeface="Arial" panose="020B0604020202020204" pitchFamily="34" charset="0"/>
                <a:cs typeface="Arial" panose="020B0604020202020204" pitchFamily="34" charset="0"/>
              </a:rPr>
              <a:t>Stress triggere opdelt i 3 kategorier</a:t>
            </a:r>
          </a:p>
        </p:txBody>
      </p:sp>
      <p:sp>
        <p:nvSpPr>
          <p:cNvPr id="3" name="Pladsholder til tekst 2"/>
          <p:cNvSpPr>
            <a:spLocks noGrp="1"/>
          </p:cNvSpPr>
          <p:nvPr>
            <p:ph type="body" sz="quarter" idx="11"/>
          </p:nvPr>
        </p:nvSpPr>
        <p:spPr>
          <a:xfrm>
            <a:off x="558206" y="1854277"/>
            <a:ext cx="8873067" cy="4650071"/>
          </a:xfrm>
        </p:spPr>
        <p:txBody>
          <a:bodyPr>
            <a:normAutofit fontScale="92500" lnSpcReduction="20000"/>
          </a:bodyPr>
          <a:lstStyle/>
          <a:p>
            <a:r>
              <a:rPr lang="da-DK" sz="1900" b="1" dirty="0">
                <a:latin typeface="Arial" panose="020B0604020202020204" pitchFamily="34" charset="0"/>
                <a:ea typeface="Verdana" panose="020B0604030504040204" pitchFamily="34" charset="0"/>
                <a:cs typeface="Arial" panose="020B0604020202020204" pitchFamily="34" charset="0"/>
              </a:rPr>
              <a:t>Moralsk stress</a:t>
            </a:r>
          </a:p>
          <a:p>
            <a:r>
              <a:rPr lang="da-DK" sz="1900" dirty="0">
                <a:latin typeface="Arial" panose="020B0604020202020204" pitchFamily="34" charset="0"/>
                <a:ea typeface="Verdana" panose="020B0604030504040204" pitchFamily="34" charset="0"/>
                <a:cs typeface="Arial" panose="020B0604020202020204" pitchFamily="34" charset="0"/>
              </a:rPr>
              <a:t>– når man ved at man kan gøre det bedre</a:t>
            </a:r>
          </a:p>
          <a:p>
            <a:endParaRPr lang="da-DK" sz="1900" dirty="0">
              <a:latin typeface="Arial" panose="020B0604020202020204" pitchFamily="34" charset="0"/>
              <a:ea typeface="Verdana" panose="020B0604030504040204" pitchFamily="34" charset="0"/>
              <a:cs typeface="Arial" panose="020B0604020202020204" pitchFamily="34" charset="0"/>
            </a:endParaRPr>
          </a:p>
          <a:p>
            <a:endParaRPr lang="da-DK" sz="2000" dirty="0">
              <a:latin typeface="Arial" panose="020B0604020202020204" pitchFamily="34" charset="0"/>
              <a:ea typeface="Verdana" panose="020B0604030504040204" pitchFamily="34" charset="0"/>
              <a:cs typeface="Arial" panose="020B0604020202020204" pitchFamily="34" charset="0"/>
            </a:endParaRPr>
          </a:p>
          <a:p>
            <a:r>
              <a:rPr lang="da-DK" sz="1900" b="1" dirty="0">
                <a:latin typeface="Arial" panose="020B0604020202020204" pitchFamily="34" charset="0"/>
                <a:ea typeface="Verdana" panose="020B0604030504040204" pitchFamily="34" charset="0"/>
                <a:cs typeface="Arial" panose="020B0604020202020204" pitchFamily="34" charset="0"/>
              </a:rPr>
              <a:t>Organisatorisk stress</a:t>
            </a:r>
          </a:p>
          <a:p>
            <a:r>
              <a:rPr lang="da-DK" sz="1900" dirty="0">
                <a:latin typeface="Arial" panose="020B0604020202020204" pitchFamily="34" charset="0"/>
                <a:ea typeface="Verdana" panose="020B0604030504040204" pitchFamily="34" charset="0"/>
                <a:cs typeface="Arial" panose="020B0604020202020204" pitchFamily="34" charset="0"/>
              </a:rPr>
              <a:t>– arbejdet er organiseret således at der er for stor afstand mellem</a:t>
            </a:r>
          </a:p>
          <a:p>
            <a:pPr>
              <a:spcBef>
                <a:spcPts val="0"/>
              </a:spcBef>
            </a:pPr>
            <a:r>
              <a:rPr lang="da-DK" sz="1900" dirty="0">
                <a:latin typeface="Arial" panose="020B0604020202020204" pitchFamily="34" charset="0"/>
                <a:ea typeface="Verdana" panose="020B0604030504040204" pitchFamily="34" charset="0"/>
                <a:cs typeface="Arial" panose="020B0604020202020204" pitchFamily="34" charset="0"/>
              </a:rPr>
              <a:t>   det der er muligt for mig og min faglighed</a:t>
            </a:r>
          </a:p>
          <a:p>
            <a:endParaRPr lang="da-DK" sz="2000" dirty="0">
              <a:latin typeface="Arial" panose="020B0604020202020204" pitchFamily="34" charset="0"/>
              <a:ea typeface="Verdana" panose="020B0604030504040204" pitchFamily="34" charset="0"/>
              <a:cs typeface="Arial" panose="020B0604020202020204" pitchFamily="34" charset="0"/>
            </a:endParaRPr>
          </a:p>
          <a:p>
            <a:endParaRPr lang="da-DK" sz="2000" dirty="0">
              <a:latin typeface="Arial" panose="020B0604020202020204" pitchFamily="34" charset="0"/>
              <a:ea typeface="Verdana" panose="020B0604030504040204" pitchFamily="34" charset="0"/>
              <a:cs typeface="Arial" panose="020B0604020202020204" pitchFamily="34" charset="0"/>
            </a:endParaRPr>
          </a:p>
          <a:p>
            <a:r>
              <a:rPr lang="da-DK" sz="1900" b="1" dirty="0">
                <a:latin typeface="Arial" panose="020B0604020202020204" pitchFamily="34" charset="0"/>
                <a:ea typeface="Verdana" panose="020B0604030504040204" pitchFamily="34" charset="0"/>
                <a:cs typeface="Arial" panose="020B0604020202020204" pitchFamily="34" charset="0"/>
              </a:rPr>
              <a:t>Relationel stress</a:t>
            </a:r>
            <a:endParaRPr lang="da-DK" sz="1900" dirty="0">
              <a:latin typeface="Arial" panose="020B0604020202020204" pitchFamily="34" charset="0"/>
              <a:ea typeface="Verdana" panose="020B0604030504040204" pitchFamily="34" charset="0"/>
              <a:cs typeface="Arial" panose="020B0604020202020204" pitchFamily="34" charset="0"/>
            </a:endParaRPr>
          </a:p>
          <a:p>
            <a:r>
              <a:rPr lang="da-DK" sz="1900" dirty="0">
                <a:latin typeface="Arial" panose="020B0604020202020204" pitchFamily="34" charset="0"/>
                <a:ea typeface="Verdana" panose="020B0604030504040204" pitchFamily="34" charset="0"/>
                <a:cs typeface="Arial" panose="020B0604020202020204" pitchFamily="34" charset="0"/>
              </a:rPr>
              <a:t>– det der sker i relationen mellem mennesker</a:t>
            </a:r>
          </a:p>
          <a:p>
            <a:r>
              <a:rPr lang="da-DK" sz="1200" dirty="0">
                <a:latin typeface="Arial" panose="020B0604020202020204" pitchFamily="34" charset="0"/>
                <a:ea typeface="Verdana" panose="020B0604030504040204" pitchFamily="34" charset="0"/>
                <a:cs typeface="Arial" panose="020B0604020202020204" pitchFamily="34" charset="0"/>
              </a:rPr>
              <a:t>    </a:t>
            </a:r>
            <a:r>
              <a:rPr lang="da-DK" sz="1300" i="1" dirty="0">
                <a:latin typeface="Arial" panose="020B0604020202020204" pitchFamily="34" charset="0"/>
                <a:ea typeface="Verdana" panose="020B0604030504040204" pitchFamily="34" charset="0"/>
                <a:cs typeface="Arial" panose="020B0604020202020204" pitchFamily="34" charset="0"/>
              </a:rPr>
              <a:t>(er hovedårsagen til stress ikke travlhed)</a:t>
            </a:r>
          </a:p>
          <a:p>
            <a:endParaRPr lang="da-DK" sz="1200" i="1" dirty="0">
              <a:latin typeface="Arial" panose="020B0604020202020204" pitchFamily="34" charset="0"/>
              <a:ea typeface="Verdana" panose="020B0604030504040204" pitchFamily="34" charset="0"/>
              <a:cs typeface="Arial" panose="020B0604020202020204" pitchFamily="34" charset="0"/>
            </a:endParaRPr>
          </a:p>
          <a:p>
            <a:endParaRPr lang="da-DK" sz="1200" i="1" dirty="0">
              <a:latin typeface="Arial" panose="020B0604020202020204" pitchFamily="34" charset="0"/>
              <a:ea typeface="Verdana" panose="020B0604030504040204" pitchFamily="34" charset="0"/>
              <a:cs typeface="Arial" panose="020B0604020202020204" pitchFamily="34" charset="0"/>
            </a:endParaRPr>
          </a:p>
          <a:p>
            <a:r>
              <a:rPr lang="da-DK" sz="1900" dirty="0">
                <a:latin typeface="Arial" panose="020B0604020202020204" pitchFamily="34" charset="0"/>
                <a:ea typeface="Verdana" panose="020B0604030504040204" pitchFamily="34" charset="0"/>
                <a:cs typeface="Arial" panose="020B0604020202020204" pitchFamily="34" charset="0"/>
              </a:rPr>
              <a:t> </a:t>
            </a:r>
            <a:r>
              <a:rPr lang="da-DK" sz="1900" b="1" dirty="0">
                <a:latin typeface="Arial" panose="020B0604020202020204" pitchFamily="34" charset="0"/>
                <a:ea typeface="Verdana" panose="020B0604030504040204" pitchFamily="34" charset="0"/>
                <a:cs typeface="Arial" panose="020B0604020202020204" pitchFamily="34" charset="0"/>
              </a:rPr>
              <a:t>Viden</a:t>
            </a:r>
          </a:p>
          <a:p>
            <a:r>
              <a:rPr lang="da-DK" sz="1900" dirty="0">
                <a:latin typeface="Arial" panose="020B0604020202020204" pitchFamily="34" charset="0"/>
                <a:ea typeface="Verdana" panose="020B0604030504040204" pitchFamily="34" charset="0"/>
                <a:cs typeface="Arial" panose="020B0604020202020204" pitchFamily="34" charset="0"/>
              </a:rPr>
              <a:t> - til at forebygge/handle på ”stress” på arbejdspladsen klik </a:t>
            </a:r>
            <a:r>
              <a:rPr lang="da-DK" sz="1900" dirty="0">
                <a:latin typeface="Arial" panose="020B0604020202020204" pitchFamily="34" charset="0"/>
                <a:ea typeface="Verdana" panose="020B0604030504040204" pitchFamily="34" charset="0"/>
                <a:cs typeface="Arial" panose="020B0604020202020204" pitchFamily="34" charset="0"/>
                <a:hlinkClick r:id="rId5"/>
              </a:rPr>
              <a:t>her</a:t>
            </a:r>
            <a:r>
              <a:rPr lang="da-DK" sz="1900" dirty="0">
                <a:latin typeface="Arial" panose="020B0604020202020204" pitchFamily="34" charset="0"/>
                <a:ea typeface="Verdana" panose="020B0604030504040204" pitchFamily="34" charset="0"/>
                <a:cs typeface="Arial" panose="020B0604020202020204" pitchFamily="34" charset="0"/>
              </a:rPr>
              <a:t>.</a:t>
            </a:r>
            <a:endParaRPr lang="da-DK" sz="1900" dirty="0">
              <a:latin typeface="Arial" panose="020B0604020202020204" pitchFamily="34" charset="0"/>
              <a:cs typeface="Arial" panose="020B0604020202020204" pitchFamily="34" charset="0"/>
            </a:endParaRPr>
          </a:p>
        </p:txBody>
      </p:sp>
      <p:pic>
        <p:nvPicPr>
          <p:cNvPr id="5" name="Billede 4"/>
          <p:cNvPicPr>
            <a:picLocks noChangeAspect="1"/>
          </p:cNvPicPr>
          <p:nvPr/>
        </p:nvPicPr>
        <p:blipFill>
          <a:blip r:embed="rId6"/>
          <a:stretch>
            <a:fillRect/>
          </a:stretch>
        </p:blipFill>
        <p:spPr>
          <a:xfrm>
            <a:off x="4840227" y="1737694"/>
            <a:ext cx="1807895" cy="940994"/>
          </a:xfrm>
          <a:prstGeom prst="rect">
            <a:avLst/>
          </a:prstGeom>
        </p:spPr>
      </p:pic>
      <p:pic>
        <p:nvPicPr>
          <p:cNvPr id="12" name="Billede 11"/>
          <p:cNvPicPr>
            <a:picLocks noChangeAspect="1"/>
          </p:cNvPicPr>
          <p:nvPr/>
        </p:nvPicPr>
        <p:blipFill>
          <a:blip r:embed="rId7"/>
          <a:stretch>
            <a:fillRect/>
          </a:stretch>
        </p:blipFill>
        <p:spPr>
          <a:xfrm>
            <a:off x="5375989" y="4491801"/>
            <a:ext cx="2333920" cy="887376"/>
          </a:xfrm>
          <a:prstGeom prst="rect">
            <a:avLst/>
          </a:prstGeom>
        </p:spPr>
      </p:pic>
      <p:pic>
        <p:nvPicPr>
          <p:cNvPr id="7" name="Billede 6">
            <a:extLst>
              <a:ext uri="{FF2B5EF4-FFF2-40B4-BE49-F238E27FC236}">
                <a16:creationId xmlns:a16="http://schemas.microsoft.com/office/drawing/2014/main" id="{9F2F0A46-C005-163C-3E57-93D02CB01DB6}"/>
              </a:ext>
            </a:extLst>
          </p:cNvPr>
          <p:cNvPicPr>
            <a:picLocks noChangeAspect="1"/>
          </p:cNvPicPr>
          <p:nvPr/>
        </p:nvPicPr>
        <p:blipFill>
          <a:blip r:embed="rId8"/>
          <a:stretch>
            <a:fillRect/>
          </a:stretch>
        </p:blipFill>
        <p:spPr>
          <a:xfrm>
            <a:off x="6728673" y="1685539"/>
            <a:ext cx="1962473" cy="1045303"/>
          </a:xfrm>
          <a:prstGeom prst="rect">
            <a:avLst/>
          </a:prstGeom>
        </p:spPr>
      </p:pic>
      <p:pic>
        <p:nvPicPr>
          <p:cNvPr id="13" name="Billede 12">
            <a:extLst>
              <a:ext uri="{FF2B5EF4-FFF2-40B4-BE49-F238E27FC236}">
                <a16:creationId xmlns:a16="http://schemas.microsoft.com/office/drawing/2014/main" id="{AC0E60EC-E785-15D7-783F-B89D55FFBC50}"/>
              </a:ext>
            </a:extLst>
          </p:cNvPr>
          <p:cNvPicPr>
            <a:picLocks noChangeAspect="1"/>
          </p:cNvPicPr>
          <p:nvPr/>
        </p:nvPicPr>
        <p:blipFill>
          <a:blip r:embed="rId9"/>
          <a:stretch>
            <a:fillRect/>
          </a:stretch>
        </p:blipFill>
        <p:spPr>
          <a:xfrm>
            <a:off x="7239214" y="3051845"/>
            <a:ext cx="1783714" cy="1103197"/>
          </a:xfrm>
          <a:prstGeom prst="rect">
            <a:avLst/>
          </a:prstGeom>
        </p:spPr>
      </p:pic>
    </p:spTree>
    <p:extLst>
      <p:ext uri="{BB962C8B-B14F-4D97-AF65-F5344CB8AC3E}">
        <p14:creationId xmlns:p14="http://schemas.microsoft.com/office/powerpoint/2010/main" val="25588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 calcmode="lin" valueType="num">
                                      <p:cBhvr additive="base">
                                        <p:cTn id="46"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4" end="14"/>
                                            </p:txEl>
                                          </p:spTgt>
                                        </p:tgtEl>
                                        <p:attrNameLst>
                                          <p:attrName>style.visibility</p:attrName>
                                        </p:attrNameLst>
                                      </p:cBhvr>
                                      <p:to>
                                        <p:strVal val="visible"/>
                                      </p:to>
                                    </p:set>
                                    <p:animEffect transition="in" filter="fade">
                                      <p:cBhvr>
                                        <p:cTn id="52" dur="500"/>
                                        <p:tgtEl>
                                          <p:spTgt spid="3">
                                            <p:txEl>
                                              <p:pRg st="14" end="14"/>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animEffect transition="in" filter="fade">
                                      <p:cBhvr>
                                        <p:cTn id="55"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lede 16"/>
          <p:cNvPicPr>
            <a:picLocks noChangeAspect="1"/>
          </p:cNvPicPr>
          <p:nvPr/>
        </p:nvPicPr>
        <p:blipFill>
          <a:blip r:embed="rId3"/>
          <a:stretch>
            <a:fillRect/>
          </a:stretch>
        </p:blipFill>
        <p:spPr>
          <a:xfrm>
            <a:off x="14284" y="1297096"/>
            <a:ext cx="1148856" cy="1095003"/>
          </a:xfrm>
          <a:prstGeom prst="rect">
            <a:avLst/>
          </a:prstGeom>
        </p:spPr>
      </p:pic>
      <p:sp>
        <p:nvSpPr>
          <p:cNvPr id="2" name="Pladsholder til tekst 1"/>
          <p:cNvSpPr>
            <a:spLocks noGrp="1"/>
          </p:cNvSpPr>
          <p:nvPr>
            <p:ph type="body" sz="quarter" idx="10"/>
          </p:nvPr>
        </p:nvSpPr>
        <p:spPr/>
        <p:txBody>
          <a:bodyPr>
            <a:normAutofit/>
          </a:bodyPr>
          <a:lstStyle/>
          <a:p>
            <a:r>
              <a:rPr lang="da-DK" sz="2400" b="0" dirty="0">
                <a:latin typeface="Arial" panose="020B0604020202020204" pitchFamily="34" charset="0"/>
                <a:cs typeface="Arial" panose="020B0604020202020204" pitchFamily="34" charset="0"/>
              </a:rPr>
              <a:t>Eksempler inden for de 3 kategorier</a:t>
            </a:r>
          </a:p>
        </p:txBody>
      </p:sp>
      <p:pic>
        <p:nvPicPr>
          <p:cNvPr id="4" name="Billede 3"/>
          <p:cNvPicPr>
            <a:picLocks noChangeAspect="1"/>
          </p:cNvPicPr>
          <p:nvPr/>
        </p:nvPicPr>
        <p:blipFill>
          <a:blip r:embed="rId4"/>
          <a:stretch>
            <a:fillRect/>
          </a:stretch>
        </p:blipFill>
        <p:spPr>
          <a:xfrm>
            <a:off x="4244372" y="2728599"/>
            <a:ext cx="923038" cy="2608864"/>
          </a:xfrm>
          <a:prstGeom prst="rect">
            <a:avLst/>
          </a:prstGeom>
        </p:spPr>
      </p:pic>
      <p:sp>
        <p:nvSpPr>
          <p:cNvPr id="5" name="Venstrepil 4"/>
          <p:cNvSpPr/>
          <p:nvPr/>
        </p:nvSpPr>
        <p:spPr bwMode="auto">
          <a:xfrm rot="20147751">
            <a:off x="5053183" y="1475562"/>
            <a:ext cx="3668115" cy="3180626"/>
          </a:xfrm>
          <a:prstGeom prst="leftArrow">
            <a:avLst/>
          </a:prstGeom>
          <a:solidFill>
            <a:srgbClr val="6699FF"/>
          </a:solidFill>
          <a:ln w="9525" cap="flat" cmpd="sng" algn="ctr">
            <a:solidFill>
              <a:srgbClr val="6699FF"/>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801688" marR="0" indent="-801688" algn="ctr" defTabSz="914400" rtl="0" eaLnBrk="1" fontAlgn="base" latinLnBrk="0" hangingPunct="1">
              <a:lnSpc>
                <a:spcPct val="100000"/>
              </a:lnSpc>
              <a:spcBef>
                <a:spcPct val="20000"/>
              </a:spcBef>
              <a:spcAft>
                <a:spcPct val="0"/>
              </a:spcAft>
              <a:buClrTx/>
              <a:buSzTx/>
              <a:buFontTx/>
              <a:buNone/>
              <a:tabLst/>
            </a:pPr>
            <a:endParaRPr kumimoji="0" lang="da-DK" sz="14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6" name="Tekstfelt 1"/>
          <p:cNvSpPr txBox="1"/>
          <p:nvPr/>
        </p:nvSpPr>
        <p:spPr>
          <a:xfrm rot="20185546">
            <a:off x="5746509" y="2073783"/>
            <a:ext cx="3534530" cy="1508105"/>
          </a:xfrm>
          <a:prstGeom prst="rect">
            <a:avLst/>
          </a:prstGeom>
          <a:noFill/>
        </p:spPr>
        <p:txBody>
          <a:bodyPr wrap="square" rtlCol="0">
            <a:spAutoFit/>
          </a:bodyPr>
          <a:lstStyle/>
          <a:p>
            <a:pPr algn="l" fontAlgn="base">
              <a:spcBef>
                <a:spcPts val="335"/>
              </a:spcBef>
              <a:spcAft>
                <a:spcPts val="0"/>
              </a:spcAft>
            </a:pPr>
            <a:r>
              <a:rPr lang="da-DK" sz="1200" b="1" dirty="0">
                <a:latin typeface="Arial" panose="020B0604020202020204" pitchFamily="34" charset="0"/>
                <a:ea typeface="Verdana" panose="020B0604030504040204" pitchFamily="34" charset="0"/>
                <a:cs typeface="Arial" panose="020B0604020202020204" pitchFamily="34" charset="0"/>
              </a:rPr>
              <a:t>Uddybning af Organisatoriske</a:t>
            </a:r>
            <a:r>
              <a:rPr lang="da-DK" sz="1200" b="1" dirty="0">
                <a:effectLst/>
                <a:latin typeface="Arial" panose="020B0604020202020204" pitchFamily="34" charset="0"/>
                <a:ea typeface="Verdana" panose="020B0604030504040204" pitchFamily="34" charset="0"/>
                <a:cs typeface="Arial" panose="020B0604020202020204" pitchFamily="34" charset="0"/>
              </a:rPr>
              <a:t> </a:t>
            </a:r>
            <a:r>
              <a:rPr lang="da-DK" sz="1200" dirty="0">
                <a:effectLst/>
                <a:latin typeface="Arial" panose="020B0604020202020204" pitchFamily="34" charset="0"/>
                <a:ea typeface="Verdana" panose="020B0604030504040204" pitchFamily="34" charset="0"/>
                <a:cs typeface="Arial" panose="020B0604020202020204" pitchFamily="34" charset="0"/>
              </a:rPr>
              <a:t>påvirkninger</a:t>
            </a:r>
          </a:p>
          <a:p>
            <a:pPr marL="171450" lvl="0" indent="-171450" algn="l">
              <a:buFont typeface="Arial" panose="020B0604020202020204" pitchFamily="34" charset="0"/>
              <a:buChar char="•"/>
            </a:pPr>
            <a:r>
              <a:rPr lang="da-DK" sz="1000" dirty="0">
                <a:latin typeface="Arial" panose="020B0604020202020204" pitchFamily="34" charset="0"/>
                <a:ea typeface="Verdana" panose="020B0604030504040204" pitchFamily="34" charset="0"/>
                <a:cs typeface="Arial" panose="020B0604020202020204" pitchFamily="34" charset="0"/>
              </a:rPr>
              <a:t>Arbejdsmængde</a:t>
            </a:r>
          </a:p>
          <a:p>
            <a:pPr marL="171450" lvl="0" indent="-171450" algn="l">
              <a:buFont typeface="Arial" panose="020B0604020202020204" pitchFamily="34" charset="0"/>
              <a:buChar char="•"/>
            </a:pPr>
            <a:r>
              <a:rPr lang="da-DK" sz="1000" dirty="0">
                <a:latin typeface="Arial" panose="020B0604020202020204" pitchFamily="34" charset="0"/>
                <a:ea typeface="Verdana" panose="020B0604030504040204" pitchFamily="34" charset="0"/>
                <a:cs typeface="Arial" panose="020B0604020202020204" pitchFamily="34" charset="0"/>
              </a:rPr>
              <a:t>Tidspres</a:t>
            </a:r>
          </a:p>
          <a:p>
            <a:pPr marL="171450" lvl="0" indent="-171450" algn="l">
              <a:buFont typeface="Arial" panose="020B0604020202020204" pitchFamily="34" charset="0"/>
              <a:buChar char="•"/>
            </a:pPr>
            <a:r>
              <a:rPr lang="da-DK" sz="1000" dirty="0">
                <a:latin typeface="Arial" panose="020B0604020202020204" pitchFamily="34" charset="0"/>
                <a:ea typeface="Verdana" panose="020B0604030504040204" pitchFamily="34" charset="0"/>
                <a:cs typeface="Arial" panose="020B0604020202020204" pitchFamily="34" charset="0"/>
              </a:rPr>
              <a:t>Modstridende krav</a:t>
            </a:r>
          </a:p>
          <a:p>
            <a:pPr marL="171450" lvl="0" indent="-171450" algn="l">
              <a:buFont typeface="Arial" panose="020B0604020202020204" pitchFamily="34" charset="0"/>
              <a:buChar char="•"/>
            </a:pPr>
            <a:r>
              <a:rPr lang="da-DK" sz="1000" dirty="0">
                <a:latin typeface="Arial" panose="020B0604020202020204" pitchFamily="34" charset="0"/>
                <a:ea typeface="Verdana" panose="020B0604030504040204" pitchFamily="34" charset="0"/>
                <a:cs typeface="Arial" panose="020B0604020202020204" pitchFamily="34" charset="0"/>
              </a:rPr>
              <a:t>Indflydelse på eget arbejde</a:t>
            </a:r>
          </a:p>
          <a:p>
            <a:pPr marL="171450" lvl="0" indent="-171450" algn="l">
              <a:buFont typeface="Arial" panose="020B0604020202020204" pitchFamily="34" charset="0"/>
              <a:buChar char="•"/>
            </a:pPr>
            <a:r>
              <a:rPr lang="da-DK" sz="1000" dirty="0">
                <a:latin typeface="Arial" panose="020B0604020202020204" pitchFamily="34" charset="0"/>
                <a:ea typeface="Verdana" panose="020B0604030504040204" pitchFamily="34" charset="0"/>
                <a:cs typeface="Arial" panose="020B0604020202020204" pitchFamily="34" charset="0"/>
              </a:rPr>
              <a:t>Høje følelsesmæssige krav</a:t>
            </a:r>
          </a:p>
          <a:p>
            <a:pPr marL="171450" lvl="0" indent="-171450" algn="l">
              <a:buFont typeface="Arial" panose="020B0604020202020204" pitchFamily="34" charset="0"/>
              <a:buChar char="•"/>
            </a:pPr>
            <a:r>
              <a:rPr lang="da-DK" sz="1000" dirty="0">
                <a:latin typeface="Arial" panose="020B0604020202020204" pitchFamily="34" charset="0"/>
                <a:ea typeface="Verdana" panose="020B0604030504040204" pitchFamily="34" charset="0"/>
                <a:cs typeface="Arial" panose="020B0604020202020204" pitchFamily="34" charset="0"/>
              </a:rPr>
              <a:t>Skiftende arbejdstider</a:t>
            </a:r>
          </a:p>
          <a:p>
            <a:pPr marL="171450" lvl="0" indent="-171450" algn="l">
              <a:buFont typeface="Arial" panose="020B0604020202020204" pitchFamily="34" charset="0"/>
              <a:buChar char="•"/>
            </a:pPr>
            <a:r>
              <a:rPr lang="da-DK" sz="1000" dirty="0">
                <a:latin typeface="Arial" panose="020B0604020202020204" pitchFamily="34" charset="0"/>
                <a:ea typeface="Verdana" panose="020B0604030504040204" pitchFamily="34" charset="0"/>
                <a:cs typeface="Arial" panose="020B0604020202020204" pitchFamily="34" charset="0"/>
              </a:rPr>
              <a:t>Natarbejde</a:t>
            </a:r>
          </a:p>
          <a:p>
            <a:pPr marL="171450" lvl="0" indent="-171450" algn="l">
              <a:buFont typeface="Arial" panose="020B0604020202020204" pitchFamily="34" charset="0"/>
              <a:buChar char="•"/>
            </a:pPr>
            <a:r>
              <a:rPr lang="da-DK" sz="1000" dirty="0">
                <a:effectLst/>
                <a:latin typeface="Arial" panose="020B0604020202020204" pitchFamily="34" charset="0"/>
                <a:ea typeface="Verdana" panose="020B0604030504040204" pitchFamily="34" charset="0"/>
                <a:cs typeface="Arial" panose="020B0604020202020204" pitchFamily="34" charset="0"/>
              </a:rPr>
              <a:t>Belønning</a:t>
            </a:r>
          </a:p>
        </p:txBody>
      </p:sp>
      <p:sp>
        <p:nvSpPr>
          <p:cNvPr id="7" name="Venstrepil 6"/>
          <p:cNvSpPr/>
          <p:nvPr/>
        </p:nvSpPr>
        <p:spPr bwMode="auto">
          <a:xfrm rot="11785717">
            <a:off x="783157" y="1869527"/>
            <a:ext cx="3668115" cy="2863539"/>
          </a:xfrm>
          <a:prstGeom prst="leftArrow">
            <a:avLst/>
          </a:prstGeom>
          <a:solidFill>
            <a:srgbClr val="6699FF"/>
          </a:solidFill>
          <a:ln w="9525" cap="flat" cmpd="sng" algn="ctr">
            <a:solidFill>
              <a:srgbClr val="6699FF"/>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801688" marR="0" indent="-801688" algn="ctr" defTabSz="914400" rtl="0" eaLnBrk="1" fontAlgn="base" latinLnBrk="0" hangingPunct="1">
              <a:lnSpc>
                <a:spcPct val="100000"/>
              </a:lnSpc>
              <a:spcBef>
                <a:spcPct val="20000"/>
              </a:spcBef>
              <a:spcAft>
                <a:spcPct val="0"/>
              </a:spcAft>
              <a:buClrTx/>
              <a:buSzTx/>
              <a:buFontTx/>
              <a:buNone/>
              <a:tabLst/>
            </a:pPr>
            <a:endParaRPr kumimoji="0" lang="da-DK" sz="14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8" name="Tekstfelt 1"/>
          <p:cNvSpPr txBox="1"/>
          <p:nvPr/>
        </p:nvSpPr>
        <p:spPr>
          <a:xfrm rot="962522">
            <a:off x="867681" y="2551724"/>
            <a:ext cx="3084533" cy="1384995"/>
          </a:xfrm>
          <a:prstGeom prst="rect">
            <a:avLst/>
          </a:prstGeom>
          <a:noFill/>
        </p:spPr>
        <p:txBody>
          <a:bodyPr wrap="square" rtlCol="0">
            <a:spAutoFit/>
          </a:bodyPr>
          <a:lstStyle/>
          <a:p>
            <a:pPr algn="l" fontAlgn="base">
              <a:spcBef>
                <a:spcPts val="335"/>
              </a:spcBef>
              <a:spcAft>
                <a:spcPts val="0"/>
              </a:spcAft>
            </a:pPr>
            <a:r>
              <a:rPr lang="da-DK" sz="1200" b="1" dirty="0">
                <a:latin typeface="Arial" panose="020B0604020202020204" pitchFamily="34" charset="0"/>
                <a:ea typeface="Verdana" panose="020B0604030504040204" pitchFamily="34" charset="0"/>
                <a:cs typeface="Arial" panose="020B0604020202020204" pitchFamily="34" charset="0"/>
              </a:rPr>
              <a:t>Uddybning af relationelle </a:t>
            </a:r>
            <a:r>
              <a:rPr lang="da-DK" sz="1200" dirty="0">
                <a:latin typeface="Arial" panose="020B0604020202020204" pitchFamily="34" charset="0"/>
                <a:ea typeface="Verdana" panose="020B0604030504040204" pitchFamily="34" charset="0"/>
                <a:cs typeface="Arial" panose="020B0604020202020204" pitchFamily="34" charset="0"/>
              </a:rPr>
              <a:t>påvirkninger</a:t>
            </a:r>
            <a:r>
              <a:rPr lang="da-DK" sz="1200" b="1" dirty="0">
                <a:effectLst/>
                <a:latin typeface="Arial" panose="020B0604020202020204" pitchFamily="34" charset="0"/>
                <a:ea typeface="Verdana" panose="020B0604030504040204" pitchFamily="34" charset="0"/>
                <a:cs typeface="Arial" panose="020B0604020202020204" pitchFamily="34" charset="0"/>
              </a:rPr>
              <a:t> </a:t>
            </a:r>
          </a:p>
          <a:p>
            <a:pPr marL="171450" indent="-171450" algn="l" fontAlgn="base">
              <a:spcAft>
                <a:spcPts val="0"/>
              </a:spcAft>
              <a:buFont typeface="Arial" panose="020B0604020202020204" pitchFamily="34" charset="0"/>
              <a:buChar char="•"/>
            </a:pPr>
            <a:r>
              <a:rPr lang="da-DK" sz="1000" dirty="0">
                <a:latin typeface="Arial" panose="020B0604020202020204" pitchFamily="34" charset="0"/>
                <a:ea typeface="Verdana" panose="020B0604030504040204" pitchFamily="34" charset="0"/>
                <a:cs typeface="Arial" panose="020B0604020202020204" pitchFamily="34" charset="0"/>
              </a:rPr>
              <a:t>Traumatiske hændelser </a:t>
            </a:r>
          </a:p>
          <a:p>
            <a:pPr marL="171450" indent="-171450" algn="l" fontAlgn="base">
              <a:spcAft>
                <a:spcPts val="0"/>
              </a:spcAft>
              <a:buFont typeface="Arial" panose="020B0604020202020204" pitchFamily="34" charset="0"/>
              <a:buChar char="•"/>
            </a:pPr>
            <a:r>
              <a:rPr lang="da-DK" sz="1000" dirty="0">
                <a:latin typeface="Arial" panose="020B0604020202020204" pitchFamily="34" charset="0"/>
                <a:ea typeface="Verdana" panose="020B0604030504040204" pitchFamily="34" charset="0"/>
                <a:cs typeface="Arial" panose="020B0604020202020204" pitchFamily="34" charset="0"/>
              </a:rPr>
              <a:t>Krænkende hændelser </a:t>
            </a:r>
            <a:r>
              <a:rPr lang="da-DK" sz="900" dirty="0">
                <a:latin typeface="Arial" panose="020B0604020202020204" pitchFamily="34" charset="0"/>
                <a:ea typeface="Verdana" panose="020B0604030504040204" pitchFamily="34" charset="0"/>
                <a:cs typeface="Arial" panose="020B0604020202020204" pitchFamily="34" charset="0"/>
              </a:rPr>
              <a:t>– mobning og chikane </a:t>
            </a:r>
          </a:p>
          <a:p>
            <a:pPr marL="171450" indent="-171450" algn="l" fontAlgn="base">
              <a:spcAft>
                <a:spcPts val="0"/>
              </a:spcAft>
              <a:buFont typeface="Arial" panose="020B0604020202020204" pitchFamily="34" charset="0"/>
              <a:buChar char="•"/>
            </a:pPr>
            <a:r>
              <a:rPr lang="da-DK" sz="1000" dirty="0">
                <a:latin typeface="Arial" panose="020B0604020202020204" pitchFamily="34" charset="0"/>
                <a:ea typeface="Verdana" panose="020B0604030504040204" pitchFamily="34" charset="0"/>
                <a:cs typeface="Arial" panose="020B0604020202020204" pitchFamily="34" charset="0"/>
              </a:rPr>
              <a:t>Vold i og uden for arbejdstid </a:t>
            </a:r>
            <a:r>
              <a:rPr lang="da-DK" sz="900" dirty="0">
                <a:latin typeface="Arial" panose="020B0604020202020204" pitchFamily="34" charset="0"/>
                <a:ea typeface="Verdana" panose="020B0604030504040204" pitchFamily="34" charset="0"/>
                <a:cs typeface="Arial" panose="020B0604020202020204" pitchFamily="34" charset="0"/>
              </a:rPr>
              <a:t>– psykisk og fysisk </a:t>
            </a:r>
          </a:p>
          <a:p>
            <a:pPr marL="171450" indent="-171450" algn="l" fontAlgn="base">
              <a:spcAft>
                <a:spcPts val="0"/>
              </a:spcAft>
              <a:buFont typeface="Arial" panose="020B0604020202020204" pitchFamily="34" charset="0"/>
              <a:buChar char="•"/>
            </a:pPr>
            <a:r>
              <a:rPr lang="da-DK" sz="1000" dirty="0">
                <a:latin typeface="Arial" panose="020B0604020202020204" pitchFamily="34" charset="0"/>
                <a:ea typeface="Verdana" panose="020B0604030504040204" pitchFamily="34" charset="0"/>
                <a:cs typeface="Arial" panose="020B0604020202020204" pitchFamily="34" charset="0"/>
              </a:rPr>
              <a:t>Trusler/ros</a:t>
            </a:r>
          </a:p>
          <a:p>
            <a:pPr marL="171450" indent="-171450" algn="l" fontAlgn="base">
              <a:spcAft>
                <a:spcPts val="0"/>
              </a:spcAft>
              <a:buFont typeface="Arial" panose="020B0604020202020204" pitchFamily="34" charset="0"/>
              <a:buChar char="•"/>
            </a:pPr>
            <a:r>
              <a:rPr lang="da-DK" sz="1000" dirty="0">
                <a:latin typeface="Arial" panose="020B0604020202020204" pitchFamily="34" charset="0"/>
                <a:ea typeface="Verdana" panose="020B0604030504040204" pitchFamily="34" charset="0"/>
                <a:cs typeface="Arial" panose="020B0604020202020204" pitchFamily="34" charset="0"/>
              </a:rPr>
              <a:t>Godt forhold til kollegaer og borgere</a:t>
            </a:r>
          </a:p>
          <a:p>
            <a:pPr marL="171450" indent="-171450" algn="l" fontAlgn="base">
              <a:spcAft>
                <a:spcPts val="0"/>
              </a:spcAft>
              <a:buFont typeface="Arial" panose="020B0604020202020204" pitchFamily="34" charset="0"/>
              <a:buChar char="•"/>
            </a:pPr>
            <a:r>
              <a:rPr lang="da-DK" sz="1000" dirty="0">
                <a:latin typeface="Arial" panose="020B0604020202020204" pitchFamily="34" charset="0"/>
                <a:ea typeface="Verdana" panose="020B0604030504040204" pitchFamily="34" charset="0"/>
                <a:cs typeface="Arial" panose="020B0604020202020204" pitchFamily="34" charset="0"/>
              </a:rPr>
              <a:t>Gøre hinanden gode via samarbejde</a:t>
            </a:r>
          </a:p>
          <a:p>
            <a:pPr marL="171450" indent="-171450" algn="l" fontAlgn="base">
              <a:spcAft>
                <a:spcPts val="0"/>
              </a:spcAft>
              <a:buFont typeface="Arial" panose="020B0604020202020204" pitchFamily="34" charset="0"/>
              <a:buChar char="•"/>
            </a:pPr>
            <a:r>
              <a:rPr lang="da-DK" sz="1000" dirty="0">
                <a:latin typeface="Arial" panose="020B0604020202020204" pitchFamily="34" charset="0"/>
                <a:ea typeface="Verdana" panose="020B0604030504040204" pitchFamily="34" charset="0"/>
                <a:cs typeface="Arial" panose="020B0604020202020204" pitchFamily="34" charset="0"/>
              </a:rPr>
              <a:t>God modtagelse og introduktion</a:t>
            </a:r>
            <a:r>
              <a:rPr lang="da-DK" sz="1200" dirty="0">
                <a:latin typeface="Arial" panose="020B0604020202020204" pitchFamily="34" charset="0"/>
                <a:ea typeface="Verdana" panose="020B0604030504040204" pitchFamily="34" charset="0"/>
                <a:cs typeface="Arial" panose="020B0604020202020204" pitchFamily="34" charset="0"/>
              </a:rPr>
              <a:t> </a:t>
            </a:r>
            <a:endParaRPr lang="da-DK" sz="1200" b="1" dirty="0">
              <a:effectLst/>
              <a:latin typeface="Arial" panose="020B0604020202020204" pitchFamily="34" charset="0"/>
              <a:ea typeface="Verdana" panose="020B0604030504040204" pitchFamily="34" charset="0"/>
              <a:cs typeface="Arial" panose="020B0604020202020204" pitchFamily="34" charset="0"/>
            </a:endParaRPr>
          </a:p>
        </p:txBody>
      </p:sp>
      <p:sp>
        <p:nvSpPr>
          <p:cNvPr id="9" name="Tekstfelt 1"/>
          <p:cNvSpPr txBox="1"/>
          <p:nvPr/>
        </p:nvSpPr>
        <p:spPr>
          <a:xfrm>
            <a:off x="5286154" y="4141593"/>
            <a:ext cx="3350229" cy="276999"/>
          </a:xfrm>
          <a:prstGeom prst="rect">
            <a:avLst/>
          </a:prstGeom>
          <a:noFill/>
        </p:spPr>
        <p:txBody>
          <a:bodyPr wrap="square" rtlCol="0">
            <a:spAutoFit/>
          </a:bodyPr>
          <a:lstStyle/>
          <a:p>
            <a:pPr marL="171450" indent="-171450" algn="l" fontAlgn="base">
              <a:spcBef>
                <a:spcPts val="335"/>
              </a:spcBef>
              <a:spcAft>
                <a:spcPts val="0"/>
              </a:spcAft>
              <a:buFont typeface="Arial" panose="020B0604020202020204" pitchFamily="34" charset="0"/>
              <a:buChar char="•"/>
            </a:pPr>
            <a:r>
              <a:rPr lang="da-DK" sz="1200" b="1" dirty="0">
                <a:effectLst/>
                <a:latin typeface="Arial" panose="020B0604020202020204" pitchFamily="34" charset="0"/>
                <a:ea typeface="Verdana" panose="020B0604030504040204" pitchFamily="34" charset="0"/>
                <a:cs typeface="Arial" panose="020B0604020202020204" pitchFamily="34" charset="0"/>
              </a:rPr>
              <a:t>Arbejdspladsens rammer og vilkår</a:t>
            </a:r>
            <a:endParaRPr lang="da-DK" sz="800" i="1" dirty="0">
              <a:effectLst/>
              <a:latin typeface="Arial" panose="020B0604020202020204" pitchFamily="34" charset="0"/>
              <a:ea typeface="Verdana" panose="020B0604030504040204" pitchFamily="34" charset="0"/>
              <a:cs typeface="Arial" panose="020B0604020202020204" pitchFamily="34" charset="0"/>
            </a:endParaRPr>
          </a:p>
        </p:txBody>
      </p:sp>
      <p:sp>
        <p:nvSpPr>
          <p:cNvPr id="10" name="Tekstfelt 1"/>
          <p:cNvSpPr txBox="1"/>
          <p:nvPr/>
        </p:nvSpPr>
        <p:spPr>
          <a:xfrm>
            <a:off x="775663" y="4081888"/>
            <a:ext cx="3707904" cy="430887"/>
          </a:xfrm>
          <a:prstGeom prst="rect">
            <a:avLst/>
          </a:prstGeom>
          <a:noFill/>
        </p:spPr>
        <p:txBody>
          <a:bodyPr wrap="square" rtlCol="0">
            <a:spAutoFit/>
          </a:bodyPr>
          <a:lstStyle/>
          <a:p>
            <a:pPr marL="171450" indent="-171450" algn="l" fontAlgn="base">
              <a:spcBef>
                <a:spcPts val="335"/>
              </a:spcBef>
              <a:spcAft>
                <a:spcPts val="0"/>
              </a:spcAft>
              <a:buFont typeface="Arial" panose="020B0604020202020204" pitchFamily="34" charset="0"/>
              <a:buChar char="•"/>
            </a:pPr>
            <a:r>
              <a:rPr lang="da-DK" sz="1200" b="1" dirty="0">
                <a:effectLst/>
                <a:latin typeface="Arial" panose="020B0604020202020204" pitchFamily="34" charset="0"/>
                <a:ea typeface="Verdana" panose="020B0604030504040204" pitchFamily="34" charset="0"/>
                <a:cs typeface="Arial" panose="020B0604020202020204" pitchFamily="34" charset="0"/>
              </a:rPr>
              <a:t>Vi påvirker hinanden</a:t>
            </a:r>
          </a:p>
          <a:p>
            <a:pPr algn="l" fontAlgn="base">
              <a:spcAft>
                <a:spcPts val="0"/>
              </a:spcAft>
            </a:pPr>
            <a:r>
              <a:rPr lang="da-DK" sz="1000" i="1" dirty="0">
                <a:latin typeface="Arial" panose="020B0604020202020204" pitchFamily="34" charset="0"/>
                <a:ea typeface="Verdana" panose="020B0604030504040204" pitchFamily="34" charset="0"/>
                <a:cs typeface="Arial" panose="020B0604020202020204" pitchFamily="34" charset="0"/>
              </a:rPr>
              <a:t>    - Relationer, det der sker imellem mennesker</a:t>
            </a:r>
            <a:endParaRPr lang="da-DK" sz="1000" i="1" dirty="0">
              <a:effectLst/>
              <a:latin typeface="Arial" panose="020B0604020202020204" pitchFamily="34" charset="0"/>
              <a:ea typeface="Verdana" panose="020B0604030504040204" pitchFamily="34" charset="0"/>
              <a:cs typeface="Arial" panose="020B0604020202020204" pitchFamily="34" charset="0"/>
            </a:endParaRPr>
          </a:p>
        </p:txBody>
      </p:sp>
      <p:sp>
        <p:nvSpPr>
          <p:cNvPr id="11" name="Tekstfelt 1"/>
          <p:cNvSpPr txBox="1"/>
          <p:nvPr/>
        </p:nvSpPr>
        <p:spPr>
          <a:xfrm>
            <a:off x="5296336" y="4807527"/>
            <a:ext cx="3436406" cy="276999"/>
          </a:xfrm>
          <a:prstGeom prst="rect">
            <a:avLst/>
          </a:prstGeom>
          <a:noFill/>
        </p:spPr>
        <p:txBody>
          <a:bodyPr wrap="square" rtlCol="0">
            <a:spAutoFit/>
          </a:bodyPr>
          <a:lstStyle/>
          <a:p>
            <a:pPr marL="171450" indent="-171450" algn="l" fontAlgn="base">
              <a:spcBef>
                <a:spcPts val="335"/>
              </a:spcBef>
              <a:spcAft>
                <a:spcPts val="0"/>
              </a:spcAft>
              <a:buFont typeface="Arial" panose="020B0604020202020204" pitchFamily="34" charset="0"/>
              <a:buChar char="•"/>
            </a:pPr>
            <a:r>
              <a:rPr lang="da-DK" sz="1200" b="1" dirty="0">
                <a:latin typeface="Arial" panose="020B0604020202020204" pitchFamily="34" charset="0"/>
                <a:ea typeface="Verdana" panose="020B0604030504040204" pitchFamily="34" charset="0"/>
                <a:cs typeface="Arial" panose="020B0604020202020204" pitchFamily="34" charset="0"/>
              </a:rPr>
              <a:t>A</a:t>
            </a:r>
            <a:r>
              <a:rPr lang="da-DK" sz="1200" b="1" dirty="0">
                <a:effectLst/>
                <a:latin typeface="Arial" panose="020B0604020202020204" pitchFamily="34" charset="0"/>
                <a:ea typeface="Verdana" panose="020B0604030504040204" pitchFamily="34" charset="0"/>
                <a:cs typeface="Arial" panose="020B0604020202020204" pitchFamily="34" charset="0"/>
              </a:rPr>
              <a:t>fstemme rammer og vilkår </a:t>
            </a:r>
          </a:p>
        </p:txBody>
      </p:sp>
      <p:sp>
        <p:nvSpPr>
          <p:cNvPr id="12" name="Tekstfelt 1"/>
          <p:cNvSpPr txBox="1"/>
          <p:nvPr/>
        </p:nvSpPr>
        <p:spPr>
          <a:xfrm>
            <a:off x="775663" y="4953050"/>
            <a:ext cx="3732877" cy="461665"/>
          </a:xfrm>
          <a:prstGeom prst="rect">
            <a:avLst/>
          </a:prstGeom>
          <a:noFill/>
        </p:spPr>
        <p:txBody>
          <a:bodyPr wrap="square" rtlCol="0">
            <a:spAutoFit/>
          </a:bodyPr>
          <a:lstStyle/>
          <a:p>
            <a:pPr marL="171450" indent="-171450" algn="l" fontAlgn="base">
              <a:spcBef>
                <a:spcPts val="335"/>
              </a:spcBef>
              <a:spcAft>
                <a:spcPts val="0"/>
              </a:spcAft>
              <a:buFont typeface="Arial" panose="020B0604020202020204" pitchFamily="34" charset="0"/>
              <a:buChar char="•"/>
            </a:pPr>
            <a:r>
              <a:rPr lang="da-DK" sz="1200" b="1" dirty="0">
                <a:effectLst/>
                <a:latin typeface="Arial" panose="020B0604020202020204" pitchFamily="34" charset="0"/>
                <a:ea typeface="Verdana" panose="020B0604030504040204" pitchFamily="34" charset="0"/>
                <a:cs typeface="Arial" panose="020B0604020202020204" pitchFamily="34" charset="0"/>
              </a:rPr>
              <a:t>Alle medarbejdere </a:t>
            </a:r>
            <a:r>
              <a:rPr lang="da-DK" sz="1000" i="1" dirty="0">
                <a:effectLst/>
                <a:latin typeface="Arial" panose="020B0604020202020204" pitchFamily="34" charset="0"/>
                <a:ea typeface="Verdana" panose="020B0604030504040204" pitchFamily="34" charset="0"/>
                <a:cs typeface="Arial" panose="020B0604020202020204" pitchFamily="34" charset="0"/>
              </a:rPr>
              <a:t>(og borgere) </a:t>
            </a:r>
            <a:r>
              <a:rPr lang="da-DK" sz="1200" b="1" dirty="0">
                <a:effectLst/>
                <a:latin typeface="Arial" panose="020B0604020202020204" pitchFamily="34" charset="0"/>
                <a:ea typeface="Verdana" panose="020B0604030504040204" pitchFamily="34" charset="0"/>
                <a:cs typeface="Arial" panose="020B0604020202020204" pitchFamily="34" charset="0"/>
              </a:rPr>
              <a:t>er en del af det sociale miljø </a:t>
            </a:r>
            <a:r>
              <a:rPr lang="da-DK" sz="1000" i="1" dirty="0">
                <a:effectLst/>
                <a:latin typeface="Arial" panose="020B0604020202020204" pitchFamily="34" charset="0"/>
                <a:ea typeface="Verdana" panose="020B0604030504040204" pitchFamily="34" charset="0"/>
                <a:cs typeface="Arial" panose="020B0604020202020204" pitchFamily="34" charset="0"/>
              </a:rPr>
              <a:t>– alle har et medansvar!</a:t>
            </a:r>
          </a:p>
        </p:txBody>
      </p:sp>
      <p:sp>
        <p:nvSpPr>
          <p:cNvPr id="13" name="7-takket stjerne 12"/>
          <p:cNvSpPr/>
          <p:nvPr/>
        </p:nvSpPr>
        <p:spPr bwMode="auto">
          <a:xfrm>
            <a:off x="3915887" y="1409272"/>
            <a:ext cx="1548759" cy="1220997"/>
          </a:xfrm>
          <a:prstGeom prst="star7">
            <a:avLst/>
          </a:prstGeom>
          <a:solidFill>
            <a:srgbClr val="FFC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801688" marR="0" indent="-801688" algn="ctr" defTabSz="914400" rtl="0" eaLnBrk="1" fontAlgn="base" latinLnBrk="0" hangingPunct="1">
              <a:lnSpc>
                <a:spcPct val="100000"/>
              </a:lnSpc>
              <a:spcAft>
                <a:spcPct val="0"/>
              </a:spcAft>
              <a:buClrTx/>
              <a:buSzTx/>
              <a:buFontTx/>
              <a:buNone/>
              <a:tabLst/>
            </a:pPr>
            <a:r>
              <a:rPr kumimoji="0" lang="da-DK" sz="1200" b="0" i="0" u="none" strike="noStrike" cap="none" normalizeH="0" baseline="0" dirty="0">
                <a:ln>
                  <a:noFill/>
                </a:ln>
                <a:solidFill>
                  <a:schemeClr val="tx1"/>
                </a:solidFill>
                <a:effectLst/>
                <a:latin typeface="Arial" panose="020B0604020202020204" pitchFamily="34" charset="0"/>
                <a:ea typeface="Verdana" panose="020B0604030504040204" pitchFamily="34" charset="0"/>
                <a:cs typeface="Arial" panose="020B0604020202020204" pitchFamily="34" charset="0"/>
              </a:rPr>
              <a:t>Vi er </a:t>
            </a:r>
          </a:p>
          <a:p>
            <a:pPr marL="801688" marR="0" indent="-801688" algn="ctr" defTabSz="914400" rtl="0" eaLnBrk="1" fontAlgn="base" latinLnBrk="0" hangingPunct="1">
              <a:lnSpc>
                <a:spcPct val="100000"/>
              </a:lnSpc>
              <a:spcAft>
                <a:spcPct val="0"/>
              </a:spcAft>
              <a:buClrTx/>
              <a:buSzTx/>
              <a:buFontTx/>
              <a:buNone/>
              <a:tabLst/>
            </a:pPr>
            <a:r>
              <a:rPr kumimoji="0" lang="da-DK" sz="1200" b="0" i="0" u="none" strike="noStrike" cap="none" normalizeH="0" baseline="0" dirty="0">
                <a:ln>
                  <a:noFill/>
                </a:ln>
                <a:solidFill>
                  <a:schemeClr val="tx1"/>
                </a:solidFill>
                <a:effectLst/>
                <a:latin typeface="Arial" panose="020B0604020202020204" pitchFamily="34" charset="0"/>
                <a:ea typeface="Verdana" panose="020B0604030504040204" pitchFamily="34" charset="0"/>
                <a:cs typeface="Arial" panose="020B0604020202020204" pitchFamily="34" charset="0"/>
              </a:rPr>
              <a:t>hinandens</a:t>
            </a:r>
          </a:p>
          <a:p>
            <a:pPr marL="801688" marR="0" indent="-801688" algn="ctr" defTabSz="914400" rtl="0" eaLnBrk="1" fontAlgn="base" latinLnBrk="0" hangingPunct="1">
              <a:lnSpc>
                <a:spcPct val="100000"/>
              </a:lnSpc>
              <a:spcAft>
                <a:spcPct val="0"/>
              </a:spcAft>
              <a:buClrTx/>
              <a:buSzTx/>
              <a:buFontTx/>
              <a:buNone/>
              <a:tabLst/>
            </a:pPr>
            <a:r>
              <a:rPr kumimoji="0" lang="da-DK" sz="1200" b="0" i="0" u="none" strike="noStrike" cap="none" normalizeH="0" baseline="0" dirty="0">
                <a:ln>
                  <a:noFill/>
                </a:ln>
                <a:solidFill>
                  <a:schemeClr val="tx1"/>
                </a:solidFill>
                <a:effectLst/>
                <a:latin typeface="Arial" panose="020B0604020202020204" pitchFamily="34" charset="0"/>
                <a:ea typeface="Verdana" panose="020B0604030504040204" pitchFamily="34" charset="0"/>
                <a:cs typeface="Arial" panose="020B0604020202020204" pitchFamily="34" charset="0"/>
              </a:rPr>
              <a:t> arbejdsmiljø!</a:t>
            </a:r>
          </a:p>
        </p:txBody>
      </p:sp>
      <p:sp>
        <p:nvSpPr>
          <p:cNvPr id="14" name="Tekstfelt 1"/>
          <p:cNvSpPr txBox="1"/>
          <p:nvPr/>
        </p:nvSpPr>
        <p:spPr>
          <a:xfrm>
            <a:off x="5286154" y="4481785"/>
            <a:ext cx="3544263" cy="276999"/>
          </a:xfrm>
          <a:prstGeom prst="rect">
            <a:avLst/>
          </a:prstGeom>
          <a:noFill/>
        </p:spPr>
        <p:txBody>
          <a:bodyPr wrap="square" rtlCol="0">
            <a:spAutoFit/>
          </a:bodyPr>
          <a:lstStyle/>
          <a:p>
            <a:pPr marL="171450" indent="-171450" algn="l" fontAlgn="base">
              <a:spcBef>
                <a:spcPts val="335"/>
              </a:spcBef>
              <a:spcAft>
                <a:spcPts val="0"/>
              </a:spcAft>
              <a:buFont typeface="Arial" panose="020B0604020202020204" pitchFamily="34" charset="0"/>
              <a:buChar char="•"/>
            </a:pPr>
            <a:r>
              <a:rPr lang="da-DK" sz="1200" b="1" dirty="0">
                <a:effectLst/>
                <a:latin typeface="Arial" panose="020B0604020202020204" pitchFamily="34" charset="0"/>
                <a:ea typeface="Verdana" panose="020B0604030504040204" pitchFamily="34" charset="0"/>
                <a:cs typeface="Arial" panose="020B0604020202020204" pitchFamily="34" charset="0"/>
              </a:rPr>
              <a:t>Den måde arbejdet er organiseret på</a:t>
            </a:r>
          </a:p>
        </p:txBody>
      </p:sp>
      <p:sp>
        <p:nvSpPr>
          <p:cNvPr id="15" name="Tekstfelt 1"/>
          <p:cNvSpPr txBox="1"/>
          <p:nvPr/>
        </p:nvSpPr>
        <p:spPr>
          <a:xfrm>
            <a:off x="775662" y="4571659"/>
            <a:ext cx="4052922" cy="276999"/>
          </a:xfrm>
          <a:prstGeom prst="rect">
            <a:avLst/>
          </a:prstGeom>
          <a:noFill/>
        </p:spPr>
        <p:txBody>
          <a:bodyPr wrap="square" rtlCol="0">
            <a:spAutoFit/>
          </a:bodyPr>
          <a:lstStyle/>
          <a:p>
            <a:pPr marL="171450" indent="-171450" algn="l" fontAlgn="base">
              <a:spcBef>
                <a:spcPts val="335"/>
              </a:spcBef>
              <a:spcAft>
                <a:spcPts val="0"/>
              </a:spcAft>
              <a:buFont typeface="Arial" panose="020B0604020202020204" pitchFamily="34" charset="0"/>
              <a:buChar char="•"/>
            </a:pPr>
            <a:r>
              <a:rPr lang="da-DK" sz="1200" b="1" dirty="0">
                <a:latin typeface="Arial" panose="020B0604020202020204" pitchFamily="34" charset="0"/>
                <a:ea typeface="Verdana" panose="020B0604030504040204" pitchFamily="34" charset="0"/>
                <a:cs typeface="Arial" panose="020B0604020202020204" pitchFamily="34" charset="0"/>
              </a:rPr>
              <a:t>Arbejdets indhold </a:t>
            </a:r>
            <a:r>
              <a:rPr lang="da-DK" sz="1000" dirty="0">
                <a:latin typeface="Arial" panose="020B0604020202020204" pitchFamily="34" charset="0"/>
                <a:ea typeface="Verdana" panose="020B0604030504040204" pitchFamily="34" charset="0"/>
                <a:cs typeface="Arial" panose="020B0604020202020204" pitchFamily="34" charset="0"/>
              </a:rPr>
              <a:t>(fx høje følelsesmæssige krav)</a:t>
            </a:r>
            <a:endParaRPr lang="da-DK" sz="1000" dirty="0">
              <a:effectLst/>
              <a:latin typeface="Arial" panose="020B0604020202020204" pitchFamily="34" charset="0"/>
              <a:ea typeface="Verdana" panose="020B0604030504040204" pitchFamily="34" charset="0"/>
              <a:cs typeface="Arial" panose="020B0604020202020204" pitchFamily="34" charset="0"/>
            </a:endParaRPr>
          </a:p>
        </p:txBody>
      </p:sp>
      <p:sp>
        <p:nvSpPr>
          <p:cNvPr id="18" name="Tekstfelt 17"/>
          <p:cNvSpPr txBox="1"/>
          <p:nvPr/>
        </p:nvSpPr>
        <p:spPr>
          <a:xfrm>
            <a:off x="147561" y="1457634"/>
            <a:ext cx="919658" cy="215444"/>
          </a:xfrm>
          <a:prstGeom prst="rect">
            <a:avLst/>
          </a:prstGeom>
          <a:solidFill>
            <a:srgbClr val="FF0103"/>
          </a:solidFill>
        </p:spPr>
        <p:txBody>
          <a:bodyPr wrap="square" rtlCol="0">
            <a:spAutoFit/>
          </a:bodyPr>
          <a:lstStyle/>
          <a:p>
            <a:r>
              <a:rPr lang="da-DK" sz="800" b="1" dirty="0">
                <a:latin typeface="Verdana" panose="020B0604030504040204" pitchFamily="34" charset="0"/>
                <a:ea typeface="Verdana" panose="020B0604030504040204" pitchFamily="34" charset="0"/>
                <a:cs typeface="Verdana" panose="020B0604030504040204" pitchFamily="34" charset="0"/>
              </a:rPr>
              <a:t>Arbejdsmiljø</a:t>
            </a:r>
          </a:p>
        </p:txBody>
      </p:sp>
      <p:pic>
        <p:nvPicPr>
          <p:cNvPr id="20" name="Billede 19"/>
          <p:cNvPicPr>
            <a:picLocks noChangeAspect="1"/>
          </p:cNvPicPr>
          <p:nvPr/>
        </p:nvPicPr>
        <p:blipFill>
          <a:blip r:embed="rId5"/>
          <a:stretch>
            <a:fillRect/>
          </a:stretch>
        </p:blipFill>
        <p:spPr>
          <a:xfrm>
            <a:off x="7772399" y="1381230"/>
            <a:ext cx="1361783" cy="1019783"/>
          </a:xfrm>
          <a:prstGeom prst="rect">
            <a:avLst/>
          </a:prstGeom>
        </p:spPr>
      </p:pic>
      <p:sp>
        <p:nvSpPr>
          <p:cNvPr id="21" name="Tekstfelt 20"/>
          <p:cNvSpPr txBox="1"/>
          <p:nvPr/>
        </p:nvSpPr>
        <p:spPr>
          <a:xfrm>
            <a:off x="8466343" y="1429921"/>
            <a:ext cx="621694" cy="200055"/>
          </a:xfrm>
          <a:prstGeom prst="rect">
            <a:avLst/>
          </a:prstGeom>
          <a:solidFill>
            <a:schemeClr val="bg1"/>
          </a:solidFill>
        </p:spPr>
        <p:txBody>
          <a:bodyPr wrap="square" rtlCol="0">
            <a:spAutoFit/>
          </a:bodyPr>
          <a:lstStyle/>
          <a:p>
            <a:r>
              <a:rPr lang="da-DK" sz="700" dirty="0">
                <a:latin typeface="Verdana" panose="020B0604030504040204" pitchFamily="34" charset="0"/>
                <a:ea typeface="Verdana" panose="020B0604030504040204" pitchFamily="34" charset="0"/>
                <a:cs typeface="Verdana" panose="020B0604030504040204" pitchFamily="34" charset="0"/>
              </a:rPr>
              <a:t>Den vej</a:t>
            </a:r>
          </a:p>
        </p:txBody>
      </p:sp>
      <p:pic>
        <p:nvPicPr>
          <p:cNvPr id="23" name="Billede 22"/>
          <p:cNvPicPr>
            <a:picLocks noChangeAspect="1"/>
          </p:cNvPicPr>
          <p:nvPr/>
        </p:nvPicPr>
        <p:blipFill>
          <a:blip r:embed="rId6"/>
          <a:stretch>
            <a:fillRect/>
          </a:stretch>
        </p:blipFill>
        <p:spPr>
          <a:xfrm>
            <a:off x="4409546" y="2707113"/>
            <a:ext cx="611751" cy="382631"/>
          </a:xfrm>
          <a:prstGeom prst="ellipse">
            <a:avLst/>
          </a:prstGeom>
          <a:noFill/>
          <a:ln w="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Venstrepil 21"/>
          <p:cNvSpPr/>
          <p:nvPr/>
        </p:nvSpPr>
        <p:spPr bwMode="auto">
          <a:xfrm rot="5400000">
            <a:off x="4192200" y="3292235"/>
            <a:ext cx="1194223" cy="5275763"/>
          </a:xfrm>
          <a:prstGeom prst="leftArrow">
            <a:avLst/>
          </a:prstGeom>
          <a:solidFill>
            <a:srgbClr val="6699FF"/>
          </a:solidFill>
          <a:ln w="9525" cap="flat" cmpd="sng" algn="ctr">
            <a:solidFill>
              <a:srgbClr val="6699FF"/>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801688" marR="0" indent="-801688" algn="ctr" defTabSz="914400" rtl="0" eaLnBrk="1" fontAlgn="base" latinLnBrk="0" hangingPunct="1">
              <a:lnSpc>
                <a:spcPct val="100000"/>
              </a:lnSpc>
              <a:spcBef>
                <a:spcPct val="20000"/>
              </a:spcBef>
              <a:spcAft>
                <a:spcPct val="0"/>
              </a:spcAft>
              <a:buClrTx/>
              <a:buSzTx/>
              <a:buFontTx/>
              <a:buNone/>
              <a:tabLst/>
            </a:pPr>
            <a:endParaRPr kumimoji="0" lang="da-DK" sz="14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4" name="Tekstfelt 1"/>
          <p:cNvSpPr txBox="1"/>
          <p:nvPr/>
        </p:nvSpPr>
        <p:spPr>
          <a:xfrm>
            <a:off x="3444363" y="5634674"/>
            <a:ext cx="3084533" cy="892552"/>
          </a:xfrm>
          <a:prstGeom prst="rect">
            <a:avLst/>
          </a:prstGeom>
          <a:noFill/>
        </p:spPr>
        <p:txBody>
          <a:bodyPr wrap="square" rtlCol="0">
            <a:spAutoFit/>
          </a:bodyPr>
          <a:lstStyle/>
          <a:p>
            <a:pPr algn="l" fontAlgn="base">
              <a:spcBef>
                <a:spcPts val="335"/>
              </a:spcBef>
              <a:spcAft>
                <a:spcPts val="0"/>
              </a:spcAft>
            </a:pPr>
            <a:r>
              <a:rPr lang="da-DK" sz="1200" b="1" dirty="0">
                <a:latin typeface="Arial" panose="020B0604020202020204" pitchFamily="34" charset="0"/>
                <a:ea typeface="Verdana" panose="020B0604030504040204" pitchFamily="34" charset="0"/>
                <a:cs typeface="Arial" panose="020B0604020202020204" pitchFamily="34" charset="0"/>
              </a:rPr>
              <a:t>Uddybning af moralske </a:t>
            </a:r>
            <a:r>
              <a:rPr lang="da-DK" sz="1200" dirty="0">
                <a:latin typeface="Arial" panose="020B0604020202020204" pitchFamily="34" charset="0"/>
                <a:ea typeface="Verdana" panose="020B0604030504040204" pitchFamily="34" charset="0"/>
                <a:cs typeface="Arial" panose="020B0604020202020204" pitchFamily="34" charset="0"/>
              </a:rPr>
              <a:t>påvirkninger</a:t>
            </a:r>
            <a:r>
              <a:rPr lang="da-DK" sz="1200" b="1" dirty="0">
                <a:effectLst/>
                <a:latin typeface="Arial" panose="020B0604020202020204" pitchFamily="34" charset="0"/>
                <a:ea typeface="Verdana" panose="020B0604030504040204" pitchFamily="34" charset="0"/>
                <a:cs typeface="Arial" panose="020B0604020202020204" pitchFamily="34" charset="0"/>
              </a:rPr>
              <a:t> </a:t>
            </a:r>
          </a:p>
          <a:p>
            <a:pPr marL="171450" indent="-171450" algn="l" fontAlgn="base">
              <a:spcAft>
                <a:spcPts val="0"/>
              </a:spcAft>
              <a:buFont typeface="Arial" panose="020B0604020202020204" pitchFamily="34" charset="0"/>
              <a:buChar char="•"/>
            </a:pPr>
            <a:r>
              <a:rPr lang="da-DK" sz="1000" dirty="0">
                <a:latin typeface="Arial" panose="020B0604020202020204" pitchFamily="34" charset="0"/>
                <a:ea typeface="Verdana" panose="020B0604030504040204" pitchFamily="34" charset="0"/>
                <a:cs typeface="Arial" panose="020B0604020202020204" pitchFamily="34" charset="0"/>
              </a:rPr>
              <a:t>Faglig stolthed og tid</a:t>
            </a:r>
          </a:p>
          <a:p>
            <a:pPr marL="171450" indent="-171450" algn="l" fontAlgn="base">
              <a:spcAft>
                <a:spcPts val="0"/>
              </a:spcAft>
              <a:buFont typeface="Arial" panose="020B0604020202020204" pitchFamily="34" charset="0"/>
              <a:buChar char="•"/>
            </a:pPr>
            <a:r>
              <a:rPr lang="da-DK" sz="1000" dirty="0">
                <a:latin typeface="Arial" panose="020B0604020202020204" pitchFamily="34" charset="0"/>
                <a:ea typeface="Verdana" panose="020B0604030504040204" pitchFamily="34" charset="0"/>
                <a:cs typeface="Arial" panose="020B0604020202020204" pitchFamily="34" charset="0"/>
              </a:rPr>
              <a:t>Modsatrettede bekymringer og hensyn</a:t>
            </a:r>
          </a:p>
          <a:p>
            <a:pPr marL="171450" indent="-171450" algn="l" fontAlgn="base">
              <a:spcAft>
                <a:spcPts val="0"/>
              </a:spcAft>
              <a:buFont typeface="Arial" panose="020B0604020202020204" pitchFamily="34" charset="0"/>
              <a:buChar char="•"/>
            </a:pPr>
            <a:r>
              <a:rPr lang="da-DK" sz="1000" dirty="0">
                <a:latin typeface="Arial" panose="020B0604020202020204" pitchFamily="34" charset="0"/>
                <a:ea typeface="Verdana" panose="020B0604030504040204" pitchFamily="34" charset="0"/>
                <a:cs typeface="Arial" panose="020B0604020202020204" pitchFamily="34" charset="0"/>
              </a:rPr>
              <a:t>Ikke muligt at yde sit bedste</a:t>
            </a:r>
          </a:p>
          <a:p>
            <a:pPr marL="171450" indent="-171450" algn="l" fontAlgn="base">
              <a:spcAft>
                <a:spcPts val="0"/>
              </a:spcAft>
              <a:buFont typeface="Arial" panose="020B0604020202020204" pitchFamily="34" charset="0"/>
              <a:buChar char="•"/>
            </a:pPr>
            <a:r>
              <a:rPr lang="da-DK" sz="1000" dirty="0">
                <a:latin typeface="Arial" panose="020B0604020202020204" pitchFamily="34" charset="0"/>
                <a:ea typeface="Verdana" panose="020B0604030504040204" pitchFamily="34" charset="0"/>
                <a:cs typeface="Arial" panose="020B0604020202020204" pitchFamily="34" charset="0"/>
              </a:rPr>
              <a:t>Ukendte professionelle standarder</a:t>
            </a:r>
          </a:p>
        </p:txBody>
      </p:sp>
      <p:sp>
        <p:nvSpPr>
          <p:cNvPr id="3" name="Tekstfelt 2">
            <a:extLst>
              <a:ext uri="{FF2B5EF4-FFF2-40B4-BE49-F238E27FC236}">
                <a16:creationId xmlns:a16="http://schemas.microsoft.com/office/drawing/2014/main" id="{9E0D2AED-4C6D-91A5-E0ED-A03F6A75F209}"/>
              </a:ext>
            </a:extLst>
          </p:cNvPr>
          <p:cNvSpPr txBox="1"/>
          <p:nvPr/>
        </p:nvSpPr>
        <p:spPr>
          <a:xfrm>
            <a:off x="7746867" y="1383238"/>
            <a:ext cx="745008" cy="230832"/>
          </a:xfrm>
          <a:prstGeom prst="rect">
            <a:avLst/>
          </a:prstGeom>
          <a:noFill/>
        </p:spPr>
        <p:txBody>
          <a:bodyPr wrap="square" rtlCol="0">
            <a:spAutoFit/>
          </a:bodyPr>
          <a:lstStyle/>
          <a:p>
            <a:r>
              <a:rPr lang="da-DK" sz="900" b="1" dirty="0">
                <a:latin typeface="Arial" panose="020B0604020202020204" pitchFamily="34" charset="0"/>
                <a:cs typeface="Arial" panose="020B0604020202020204" pitchFamily="34" charset="0"/>
              </a:rPr>
              <a:t>Ledelsen</a:t>
            </a:r>
          </a:p>
        </p:txBody>
      </p:sp>
    </p:spTree>
    <p:extLst>
      <p:ext uri="{BB962C8B-B14F-4D97-AF65-F5344CB8AC3E}">
        <p14:creationId xmlns:p14="http://schemas.microsoft.com/office/powerpoint/2010/main" val="104124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 calcmode="lin" valueType="num">
                                      <p:cBhvr additive="base">
                                        <p:cTn id="74" dur="500" fill="hold"/>
                                        <p:tgtEl>
                                          <p:spTgt spid="10"/>
                                        </p:tgtEl>
                                        <p:attrNameLst>
                                          <p:attrName>ppt_x</p:attrName>
                                        </p:attrNameLst>
                                      </p:cBhvr>
                                      <p:tavLst>
                                        <p:tav tm="0">
                                          <p:val>
                                            <p:strVal val="#ppt_x"/>
                                          </p:val>
                                        </p:tav>
                                        <p:tav tm="100000">
                                          <p:val>
                                            <p:strVal val="#ppt_x"/>
                                          </p:val>
                                        </p:tav>
                                      </p:tavLst>
                                    </p:anim>
                                    <p:anim calcmode="lin" valueType="num">
                                      <p:cBhvr additive="base">
                                        <p:cTn id="7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additive="base">
                                        <p:cTn id="80" dur="500" fill="hold"/>
                                        <p:tgtEl>
                                          <p:spTgt spid="15"/>
                                        </p:tgtEl>
                                        <p:attrNameLst>
                                          <p:attrName>ppt_x</p:attrName>
                                        </p:attrNameLst>
                                      </p:cBhvr>
                                      <p:tavLst>
                                        <p:tav tm="0">
                                          <p:val>
                                            <p:strVal val="#ppt_x"/>
                                          </p:val>
                                        </p:tav>
                                        <p:tav tm="100000">
                                          <p:val>
                                            <p:strVal val="#ppt_x"/>
                                          </p:val>
                                        </p:tav>
                                      </p:tavLst>
                                    </p:anim>
                                    <p:anim calcmode="lin" valueType="num">
                                      <p:cBhvr additive="base">
                                        <p:cTn id="8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additive="base">
                                        <p:cTn id="86" dur="500" fill="hold"/>
                                        <p:tgtEl>
                                          <p:spTgt spid="12"/>
                                        </p:tgtEl>
                                        <p:attrNameLst>
                                          <p:attrName>ppt_x</p:attrName>
                                        </p:attrNameLst>
                                      </p:cBhvr>
                                      <p:tavLst>
                                        <p:tav tm="0">
                                          <p:val>
                                            <p:strVal val="#ppt_x"/>
                                          </p:val>
                                        </p:tav>
                                        <p:tav tm="100000">
                                          <p:val>
                                            <p:strVal val="#ppt_x"/>
                                          </p:val>
                                        </p:tav>
                                      </p:tavLst>
                                    </p:anim>
                                    <p:anim calcmode="lin" valueType="num">
                                      <p:cBhvr additive="base">
                                        <p:cTn id="8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p:bldP spid="10" grpId="0"/>
      <p:bldP spid="11" grpId="0"/>
      <p:bldP spid="12" grpId="0"/>
      <p:bldP spid="13" grpId="0" animBg="1"/>
      <p:bldP spid="14" grpId="0"/>
      <p:bldP spid="15" grpId="0"/>
      <p:bldP spid="18" grpId="0" animBg="1"/>
      <p:bldP spid="21" grpId="0" animBg="1"/>
      <p:bldP spid="22" grpId="0" animBg="1"/>
      <p:bldP spid="2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99D6443-2FAD-594A-8265-88F0A128B9AB}"/>
              </a:ext>
            </a:extLst>
          </p:cNvPr>
          <p:cNvSpPr>
            <a:spLocks noGrp="1"/>
          </p:cNvSpPr>
          <p:nvPr>
            <p:ph type="body" sz="quarter" idx="10"/>
          </p:nvPr>
        </p:nvSpPr>
        <p:spPr>
          <a:xfrm>
            <a:off x="1163140" y="1"/>
            <a:ext cx="6418068" cy="1289783"/>
          </a:xfrm>
        </p:spPr>
        <p:txBody>
          <a:bodyPr>
            <a:normAutofit/>
          </a:bodyPr>
          <a:lstStyle/>
          <a:p>
            <a:endParaRPr lang="da-DK" dirty="0"/>
          </a:p>
          <a:p>
            <a:r>
              <a:rPr lang="da-DK" sz="2400" b="0" dirty="0">
                <a:latin typeface="Arial" panose="020B0604020202020204" pitchFamily="34" charset="0"/>
                <a:cs typeface="Arial" panose="020B0604020202020204" pitchFamily="34" charset="0"/>
              </a:rPr>
              <a:t>Opsummering</a:t>
            </a:r>
          </a:p>
          <a:p>
            <a:endParaRPr lang="da-DK" dirty="0"/>
          </a:p>
        </p:txBody>
      </p:sp>
      <p:sp>
        <p:nvSpPr>
          <p:cNvPr id="3" name="Pladsholder til tekst 2">
            <a:extLst>
              <a:ext uri="{FF2B5EF4-FFF2-40B4-BE49-F238E27FC236}">
                <a16:creationId xmlns:a16="http://schemas.microsoft.com/office/drawing/2014/main" id="{3A79539C-4784-4847-8149-0CB2E8AFAA30}"/>
              </a:ext>
            </a:extLst>
          </p:cNvPr>
          <p:cNvSpPr>
            <a:spLocks noGrp="1"/>
          </p:cNvSpPr>
          <p:nvPr>
            <p:ph type="body" sz="quarter" idx="11"/>
          </p:nvPr>
        </p:nvSpPr>
        <p:spPr>
          <a:xfrm>
            <a:off x="627561" y="2144685"/>
            <a:ext cx="7884672" cy="3188408"/>
          </a:xfrm>
        </p:spPr>
        <p:txBody>
          <a:bodyPr>
            <a:normAutofit lnSpcReduction="10000"/>
          </a:bodyPr>
          <a:lstStyle/>
          <a:p>
            <a:pPr marL="457200" lvl="0" indent="-457200">
              <a:buFont typeface="Arial" panose="020B0604020202020204" pitchFamily="34" charset="0"/>
              <a:buChar char="•"/>
            </a:pPr>
            <a:r>
              <a:rPr lang="da-DK" sz="2400" dirty="0">
                <a:latin typeface="Arial" panose="020B0604020202020204" pitchFamily="34" charset="0"/>
                <a:ea typeface="Verdana" panose="020B0604030504040204" pitchFamily="34" charset="0"/>
                <a:cs typeface="Arial" panose="020B0604020202020204" pitchFamily="34" charset="0"/>
              </a:rPr>
              <a:t>Hold løbende fokus </a:t>
            </a:r>
            <a:r>
              <a:rPr lang="da-DK" sz="1200" i="1" dirty="0">
                <a:latin typeface="Arial" panose="020B0604020202020204" pitchFamily="34" charset="0"/>
                <a:ea typeface="Verdana" panose="020B0604030504040204" pitchFamily="34" charset="0"/>
                <a:cs typeface="Arial" panose="020B0604020202020204" pitchFamily="34" charset="0"/>
              </a:rPr>
              <a:t>(hvordan – lav aftaler/retningslinjer)</a:t>
            </a:r>
          </a:p>
          <a:p>
            <a:pPr lvl="0"/>
            <a:endParaRPr lang="da-DK" sz="1200" i="1" dirty="0">
              <a:latin typeface="Arial" panose="020B0604020202020204" pitchFamily="34" charset="0"/>
              <a:ea typeface="Verdana" panose="020B0604030504040204" pitchFamily="34" charset="0"/>
              <a:cs typeface="Arial" panose="020B0604020202020204" pitchFamily="34" charset="0"/>
            </a:endParaRPr>
          </a:p>
          <a:p>
            <a:pPr marL="457200" lvl="0" indent="-457200">
              <a:buFont typeface="Arial" panose="020B0604020202020204" pitchFamily="34" charset="0"/>
              <a:buChar char="•"/>
            </a:pPr>
            <a:r>
              <a:rPr lang="da-DK" sz="2400" dirty="0">
                <a:latin typeface="Arial" panose="020B0604020202020204" pitchFamily="34" charset="0"/>
                <a:ea typeface="Verdana" panose="020B0604030504040204" pitchFamily="34" charset="0"/>
                <a:cs typeface="Arial" panose="020B0604020202020204" pitchFamily="34" charset="0"/>
              </a:rPr>
              <a:t>Reager tidligt på signaler </a:t>
            </a:r>
            <a:r>
              <a:rPr lang="da-DK" sz="1200" i="1" dirty="0">
                <a:latin typeface="Arial" panose="020B0604020202020204" pitchFamily="34" charset="0"/>
                <a:ea typeface="Verdana" panose="020B0604030504040204" pitchFamily="34" charset="0"/>
                <a:cs typeface="Arial" panose="020B0604020202020204" pitchFamily="34" charset="0"/>
              </a:rPr>
              <a:t>(hvordan - lav aftaler/retningslinjer)</a:t>
            </a:r>
          </a:p>
          <a:p>
            <a:pPr lvl="0"/>
            <a:endParaRPr lang="da-DK" sz="1200" i="1" dirty="0">
              <a:latin typeface="Arial" panose="020B0604020202020204" pitchFamily="34" charset="0"/>
              <a:ea typeface="Verdana" panose="020B0604030504040204" pitchFamily="34" charset="0"/>
              <a:cs typeface="Arial" panose="020B0604020202020204" pitchFamily="34" charset="0"/>
            </a:endParaRPr>
          </a:p>
          <a:p>
            <a:pPr marL="457200" lvl="0" indent="-457200">
              <a:buFont typeface="Arial" panose="020B0604020202020204" pitchFamily="34" charset="0"/>
              <a:buChar char="•"/>
            </a:pPr>
            <a:r>
              <a:rPr lang="da-DK" sz="2400" dirty="0">
                <a:latin typeface="Arial" panose="020B0604020202020204" pitchFamily="34" charset="0"/>
                <a:ea typeface="Verdana" panose="020B0604030504040204" pitchFamily="34" charset="0"/>
                <a:cs typeface="Arial" panose="020B0604020202020204" pitchFamily="34" charset="0"/>
              </a:rPr>
              <a:t>Arbejd forebyggende </a:t>
            </a:r>
            <a:r>
              <a:rPr lang="da-DK" sz="1200" i="1" dirty="0">
                <a:latin typeface="Arial" panose="020B0604020202020204" pitchFamily="34" charset="0"/>
                <a:ea typeface="Verdana" panose="020B0604030504040204" pitchFamily="34" charset="0"/>
                <a:cs typeface="Arial" panose="020B0604020202020204" pitchFamily="34" charset="0"/>
              </a:rPr>
              <a:t>(fx risikovurdere og handle på retningslinjerne på arbejdspladsen)</a:t>
            </a:r>
          </a:p>
          <a:p>
            <a:pPr lvl="0"/>
            <a:endParaRPr lang="da-DK" sz="1200" i="1" dirty="0">
              <a:latin typeface="Arial" panose="020B0604020202020204" pitchFamily="34" charset="0"/>
              <a:ea typeface="Verdana" panose="020B0604030504040204" pitchFamily="34" charset="0"/>
              <a:cs typeface="Arial" panose="020B0604020202020204" pitchFamily="34" charset="0"/>
            </a:endParaRPr>
          </a:p>
          <a:p>
            <a:pPr marL="457200" lvl="0" indent="-457200">
              <a:spcAft>
                <a:spcPts val="750"/>
              </a:spcAft>
              <a:buFont typeface="Arial" panose="020B0604020202020204" pitchFamily="34" charset="0"/>
              <a:buChar char="•"/>
            </a:pPr>
            <a:r>
              <a:rPr lang="da-DK" sz="2400" dirty="0">
                <a:latin typeface="Arial" panose="020B0604020202020204" pitchFamily="34" charset="0"/>
                <a:ea typeface="Verdana" panose="020B0604030504040204" pitchFamily="34" charset="0"/>
                <a:cs typeface="Arial" panose="020B0604020202020204" pitchFamily="34" charset="0"/>
              </a:rPr>
              <a:t>Gå selv i spidsen </a:t>
            </a:r>
            <a:r>
              <a:rPr lang="da-DK" sz="1200" i="1" dirty="0">
                <a:latin typeface="Arial" panose="020B0604020202020204" pitchFamily="34" charset="0"/>
                <a:ea typeface="Verdana" panose="020B0604030504040204" pitchFamily="34" charset="0"/>
                <a:cs typeface="Arial" panose="020B0604020202020204" pitchFamily="34" charset="0"/>
              </a:rPr>
              <a:t>(vær rollemodel)</a:t>
            </a:r>
          </a:p>
          <a:p>
            <a:pPr marL="457200" lvl="0" indent="-457200">
              <a:lnSpc>
                <a:spcPct val="120000"/>
              </a:lnSpc>
              <a:spcBef>
                <a:spcPts val="1200"/>
              </a:spcBef>
              <a:buFont typeface="Arial" panose="020B0604020202020204" pitchFamily="34" charset="0"/>
              <a:buChar char="•"/>
            </a:pPr>
            <a:r>
              <a:rPr lang="da-DK" sz="2400" dirty="0">
                <a:latin typeface="Arial" panose="020B0604020202020204" pitchFamily="34" charset="0"/>
                <a:ea typeface="Verdana" panose="020B0604030504040204" pitchFamily="34" charset="0"/>
                <a:cs typeface="Arial" panose="020B0604020202020204" pitchFamily="34" charset="0"/>
              </a:rPr>
              <a:t>Brug organisationen og gode værktøjer </a:t>
            </a:r>
            <a:r>
              <a:rPr lang="da-DK" sz="1200" i="1" dirty="0">
                <a:latin typeface="Arial" panose="020B0604020202020204" pitchFamily="34" charset="0"/>
                <a:ea typeface="Verdana" panose="020B0604030504040204" pitchFamily="34" charset="0"/>
                <a:cs typeface="Arial" panose="020B0604020202020204" pitchFamily="34" charset="0"/>
              </a:rPr>
              <a:t>(fx udarbejde retningslinjer med forebyggende effekt ift. stress, mobning, seksuel chikane, vold og trusler, mm.)</a:t>
            </a:r>
          </a:p>
          <a:p>
            <a:endParaRPr lang="da-DK" dirty="0">
              <a:latin typeface="Arial" panose="020B0604020202020204" pitchFamily="34" charset="0"/>
              <a:cs typeface="Arial" panose="020B0604020202020204" pitchFamily="34" charset="0"/>
            </a:endParaRPr>
          </a:p>
        </p:txBody>
      </p:sp>
      <p:pic>
        <p:nvPicPr>
          <p:cNvPr id="4" name="Billede 3">
            <a:extLst>
              <a:ext uri="{FF2B5EF4-FFF2-40B4-BE49-F238E27FC236}">
                <a16:creationId xmlns:a16="http://schemas.microsoft.com/office/drawing/2014/main" id="{43C88456-C663-D242-B20C-368A7EF436B0}"/>
              </a:ext>
            </a:extLst>
          </p:cNvPr>
          <p:cNvPicPr>
            <a:picLocks noChangeAspect="1"/>
          </p:cNvPicPr>
          <p:nvPr/>
        </p:nvPicPr>
        <p:blipFill>
          <a:blip r:embed="rId3"/>
          <a:stretch>
            <a:fillRect/>
          </a:stretch>
        </p:blipFill>
        <p:spPr>
          <a:xfrm rot="19063361">
            <a:off x="1017163" y="6107237"/>
            <a:ext cx="500956" cy="500956"/>
          </a:xfrm>
          <a:prstGeom prst="rect">
            <a:avLst/>
          </a:prstGeom>
        </p:spPr>
      </p:pic>
      <p:sp>
        <p:nvSpPr>
          <p:cNvPr id="7" name="Rektangel 6"/>
          <p:cNvSpPr/>
          <p:nvPr/>
        </p:nvSpPr>
        <p:spPr>
          <a:xfrm>
            <a:off x="1517606" y="6291436"/>
            <a:ext cx="3347391" cy="276999"/>
          </a:xfrm>
          <a:prstGeom prst="rect">
            <a:avLst/>
          </a:prstGeom>
        </p:spPr>
        <p:txBody>
          <a:bodyPr wrap="none">
            <a:spAutoFit/>
          </a:bodyPr>
          <a:lstStyle/>
          <a:p>
            <a:r>
              <a:rPr lang="da-DK" sz="1200" dirty="0">
                <a:latin typeface="Arial" panose="020B0604020202020204" pitchFamily="34" charset="0"/>
                <a:ea typeface="Verdana" panose="020B0604030504040204" pitchFamily="34" charset="0"/>
                <a:cs typeface="Arial" panose="020B0604020202020204" pitchFamily="34" charset="0"/>
              </a:rPr>
              <a:t>Metoder og værktøjer side 72-81 i grundbogen</a:t>
            </a:r>
            <a:endParaRPr lang="da-DK" sz="1200" dirty="0">
              <a:latin typeface="Arial" panose="020B0604020202020204" pitchFamily="34" charset="0"/>
              <a:cs typeface="Arial" panose="020B0604020202020204" pitchFamily="34" charset="0"/>
            </a:endParaRPr>
          </a:p>
        </p:txBody>
      </p:sp>
      <p:sp>
        <p:nvSpPr>
          <p:cNvPr id="8" name="Tekstfelt 7"/>
          <p:cNvSpPr txBox="1"/>
          <p:nvPr/>
        </p:nvSpPr>
        <p:spPr>
          <a:xfrm>
            <a:off x="994400" y="5346699"/>
            <a:ext cx="6816100" cy="430887"/>
          </a:xfrm>
          <a:prstGeom prst="rect">
            <a:avLst/>
          </a:prstGeom>
          <a:noFill/>
        </p:spPr>
        <p:txBody>
          <a:bodyPr wrap="square" rtlCol="0">
            <a:spAutoFit/>
          </a:bodyPr>
          <a:lstStyle/>
          <a:p>
            <a:r>
              <a:rPr lang="da-DK" sz="2200" dirty="0">
                <a:latin typeface="Arial" panose="020B0604020202020204" pitchFamily="34" charset="0"/>
                <a:ea typeface="Verdana" panose="020B0604030504040204" pitchFamily="34" charset="0"/>
                <a:cs typeface="Arial" panose="020B0604020202020204" pitchFamily="34" charset="0"/>
              </a:rPr>
              <a:t>Find ud af hvad der er virksomt på din arbejdsplads!</a:t>
            </a:r>
          </a:p>
        </p:txBody>
      </p:sp>
    </p:spTree>
    <p:extLst>
      <p:ext uri="{BB962C8B-B14F-4D97-AF65-F5344CB8AC3E}">
        <p14:creationId xmlns:p14="http://schemas.microsoft.com/office/powerpoint/2010/main" val="201057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1163140" y="-51953"/>
            <a:ext cx="5687615" cy="1289783"/>
          </a:xfrm>
        </p:spPr>
        <p:txBody>
          <a:bodyPr>
            <a:normAutofit/>
          </a:bodyPr>
          <a:lstStyle/>
          <a:p>
            <a:r>
              <a:rPr lang="da-DK" sz="2400" b="0" dirty="0">
                <a:latin typeface="Arial" panose="020B0604020202020204" pitchFamily="34" charset="0"/>
                <a:cs typeface="Arial" panose="020B0604020202020204" pitchFamily="34" charset="0"/>
              </a:rPr>
              <a:t>Eksempel</a:t>
            </a:r>
          </a:p>
        </p:txBody>
      </p:sp>
      <p:sp>
        <p:nvSpPr>
          <p:cNvPr id="5" name="Rektangel 4"/>
          <p:cNvSpPr/>
          <p:nvPr/>
        </p:nvSpPr>
        <p:spPr>
          <a:xfrm>
            <a:off x="407964" y="1552996"/>
            <a:ext cx="8278836" cy="738664"/>
          </a:xfrm>
          <a:prstGeom prst="rect">
            <a:avLst/>
          </a:prstGeom>
        </p:spPr>
        <p:txBody>
          <a:bodyPr wrap="square">
            <a:spAutoFit/>
          </a:bodyPr>
          <a:lstStyle/>
          <a:p>
            <a:r>
              <a:rPr lang="da-DK" sz="1400" b="1" dirty="0">
                <a:solidFill>
                  <a:srgbClr val="1C1C1B"/>
                </a:solidFill>
                <a:latin typeface="Arial" panose="020B0604020202020204" pitchFamily="34" charset="0"/>
                <a:ea typeface="Verdana" panose="020B0604030504040204" pitchFamily="34" charset="0"/>
                <a:cs typeface="Arial" panose="020B0604020202020204" pitchFamily="34" charset="0"/>
              </a:rPr>
              <a:t>Når vi taler om stress, taler vi ofte om for højt arbejdspres, men i virkeligheden handler det langt oftere om at der sker en negativ psykisk påvirkning. Nemlig, at arbejdspladsen er følelsesmæssigt forurenet.</a:t>
            </a:r>
            <a:endParaRPr lang="da-DK" sz="1400" dirty="0">
              <a:latin typeface="Arial" panose="020B0604020202020204" pitchFamily="34" charset="0"/>
              <a:ea typeface="Verdana" panose="020B0604030504040204" pitchFamily="34" charset="0"/>
              <a:cs typeface="Arial" panose="020B0604020202020204" pitchFamily="34" charset="0"/>
            </a:endParaRPr>
          </a:p>
        </p:txBody>
      </p:sp>
      <p:sp>
        <p:nvSpPr>
          <p:cNvPr id="6" name="Rektangel 5"/>
          <p:cNvSpPr/>
          <p:nvPr/>
        </p:nvSpPr>
        <p:spPr>
          <a:xfrm>
            <a:off x="414998" y="2443633"/>
            <a:ext cx="8447648" cy="2031325"/>
          </a:xfrm>
          <a:prstGeom prst="rect">
            <a:avLst/>
          </a:prstGeom>
        </p:spPr>
        <p:txBody>
          <a:bodyPr wrap="square">
            <a:spAutoFit/>
          </a:bodyPr>
          <a:lstStyle/>
          <a:p>
            <a:r>
              <a:rPr lang="da-DK" sz="1400" dirty="0">
                <a:solidFill>
                  <a:srgbClr val="333333"/>
                </a:solidFill>
                <a:latin typeface="Arial" panose="020B0604020202020204" pitchFamily="34" charset="0"/>
                <a:ea typeface="Verdana" panose="020B0604030504040204" pitchFamily="34" charset="0"/>
                <a:cs typeface="Arial" panose="020B0604020202020204" pitchFamily="34" charset="0"/>
              </a:rPr>
              <a:t>Når vi har en dårlig dag, ved vi som regel godt, at det har en indvirkning på dem, der er omkring os. Det farlige ved følelsesforurening er, når vi ikke er bevidste om;</a:t>
            </a:r>
          </a:p>
          <a:p>
            <a:endParaRPr lang="da-DK" sz="1400" dirty="0">
              <a:solidFill>
                <a:srgbClr val="333333"/>
              </a:solidFill>
              <a:latin typeface="Arial" panose="020B0604020202020204" pitchFamily="34" charset="0"/>
              <a:ea typeface="Verdana" panose="020B0604030504040204" pitchFamily="34" charset="0"/>
              <a:cs typeface="Arial" panose="020B0604020202020204" pitchFamily="34" charset="0"/>
            </a:endParaRPr>
          </a:p>
          <a:p>
            <a:pPr marL="285750" indent="-285750">
              <a:buFontTx/>
              <a:buChar char="-"/>
            </a:pPr>
            <a:r>
              <a:rPr lang="da-DK" sz="1400" dirty="0">
                <a:solidFill>
                  <a:srgbClr val="333333"/>
                </a:solidFill>
                <a:latin typeface="Arial" panose="020B0604020202020204" pitchFamily="34" charset="0"/>
                <a:ea typeface="Verdana" panose="020B0604030504040204" pitchFamily="34" charset="0"/>
                <a:cs typeface="Arial" panose="020B0604020202020204" pitchFamily="34" charset="0"/>
              </a:rPr>
              <a:t>hvor meget vores humør påvirker og forurener andre menneskers hverdag, og vi heller ikke ved, hvad vi skal gøre ved det,</a:t>
            </a:r>
          </a:p>
          <a:p>
            <a:pPr marL="285750" indent="-285750">
              <a:buFontTx/>
              <a:buChar char="-"/>
            </a:pPr>
            <a:r>
              <a:rPr lang="da-DK" sz="1400" dirty="0">
                <a:solidFill>
                  <a:srgbClr val="333333"/>
                </a:solidFill>
                <a:latin typeface="Arial" panose="020B0604020202020204" pitchFamily="34" charset="0"/>
                <a:ea typeface="Verdana" panose="020B0604030504040204" pitchFamily="34" charset="0"/>
                <a:cs typeface="Arial" panose="020B0604020202020204" pitchFamily="34" charset="0"/>
              </a:rPr>
              <a:t>når andre forurener vores dag. </a:t>
            </a:r>
          </a:p>
          <a:p>
            <a:pPr marL="285750" indent="-285750">
              <a:buFontTx/>
              <a:buChar char="-"/>
            </a:pPr>
            <a:endParaRPr lang="da-DK" sz="1400" dirty="0">
              <a:solidFill>
                <a:srgbClr val="333333"/>
              </a:solidFill>
              <a:latin typeface="Arial" panose="020B0604020202020204" pitchFamily="34" charset="0"/>
              <a:ea typeface="Verdana" panose="020B0604030504040204" pitchFamily="34" charset="0"/>
              <a:cs typeface="Arial" panose="020B0604020202020204" pitchFamily="34" charset="0"/>
            </a:endParaRPr>
          </a:p>
          <a:p>
            <a:r>
              <a:rPr lang="da-DK" sz="1400" dirty="0">
                <a:solidFill>
                  <a:srgbClr val="333333"/>
                </a:solidFill>
                <a:latin typeface="Arial" panose="020B0604020202020204" pitchFamily="34" charset="0"/>
                <a:ea typeface="Verdana" panose="020B0604030504040204" pitchFamily="34" charset="0"/>
                <a:cs typeface="Arial" panose="020B0604020202020204" pitchFamily="34" charset="0"/>
              </a:rPr>
              <a:t>Ansvaret for at skabe et godt arbejdsmiljø ligger hos både ledere og medarbejdere. Men lederen har altid det største ansvar. </a:t>
            </a:r>
            <a:endParaRPr lang="da-DK" sz="1400" dirty="0">
              <a:latin typeface="Arial" panose="020B0604020202020204" pitchFamily="34" charset="0"/>
              <a:ea typeface="Verdana" panose="020B0604030504040204" pitchFamily="34" charset="0"/>
              <a:cs typeface="Arial" panose="020B0604020202020204" pitchFamily="34" charset="0"/>
            </a:endParaRPr>
          </a:p>
        </p:txBody>
      </p:sp>
      <p:sp>
        <p:nvSpPr>
          <p:cNvPr id="7" name="Rektangel 6"/>
          <p:cNvSpPr/>
          <p:nvPr/>
        </p:nvSpPr>
        <p:spPr>
          <a:xfrm>
            <a:off x="407964" y="4573721"/>
            <a:ext cx="8447648" cy="1169551"/>
          </a:xfrm>
          <a:prstGeom prst="rect">
            <a:avLst/>
          </a:prstGeom>
        </p:spPr>
        <p:txBody>
          <a:bodyPr wrap="square">
            <a:spAutoFit/>
          </a:bodyPr>
          <a:lstStyle/>
          <a:p>
            <a:r>
              <a:rPr lang="da-DK" sz="1400" dirty="0">
                <a:solidFill>
                  <a:srgbClr val="333333"/>
                </a:solidFill>
                <a:latin typeface="Arial" panose="020B0604020202020204" pitchFamily="34" charset="0"/>
                <a:ea typeface="Verdana" panose="020B0604030504040204" pitchFamily="34" charset="0"/>
                <a:cs typeface="Arial" panose="020B0604020202020204" pitchFamily="34" charset="0"/>
              </a:rPr>
              <a:t>Arbejd med spørgsmålet; Hvordan kan AMG medvirke til at stoppe smitten af dårlig stemning, brok og stress og ændre det til trivsel, motivation og produktivitet?</a:t>
            </a:r>
          </a:p>
          <a:p>
            <a:endParaRPr lang="da-DK" sz="1400" dirty="0">
              <a:solidFill>
                <a:srgbClr val="333333"/>
              </a:solidFill>
              <a:latin typeface="Arial" panose="020B0604020202020204" pitchFamily="34" charset="0"/>
              <a:ea typeface="Verdana" panose="020B0604030504040204" pitchFamily="34" charset="0"/>
              <a:cs typeface="Arial" panose="020B0604020202020204" pitchFamily="34" charset="0"/>
            </a:endParaRPr>
          </a:p>
          <a:p>
            <a:r>
              <a:rPr lang="da-DK" sz="1400" dirty="0">
                <a:solidFill>
                  <a:srgbClr val="333333"/>
                </a:solidFill>
                <a:latin typeface="Arial" panose="020B0604020202020204" pitchFamily="34" charset="0"/>
                <a:ea typeface="Verdana" panose="020B0604030504040204" pitchFamily="34" charset="0"/>
                <a:cs typeface="Arial" panose="020B0604020202020204" pitchFamily="34" charset="0"/>
              </a:rPr>
              <a:t>Følelsesmæssig forurening kan ses på alle barometre. Også på bundlinjen. Det handler ikke om at ekskludere kollegaer der forurener, men om hvordan vi får alle med til ”festen” på arbejdet. </a:t>
            </a:r>
            <a:endParaRPr lang="da-DK" sz="1400" dirty="0">
              <a:latin typeface="Arial" panose="020B0604020202020204" pitchFamily="34" charset="0"/>
              <a:ea typeface="Verdana" panose="020B0604030504040204" pitchFamily="34" charset="0"/>
              <a:cs typeface="Arial" panose="020B0604020202020204" pitchFamily="34" charset="0"/>
            </a:endParaRPr>
          </a:p>
        </p:txBody>
      </p:sp>
      <p:sp>
        <p:nvSpPr>
          <p:cNvPr id="8" name="Rektangel 7"/>
          <p:cNvSpPr/>
          <p:nvPr/>
        </p:nvSpPr>
        <p:spPr>
          <a:xfrm>
            <a:off x="6506307" y="6399642"/>
            <a:ext cx="2349305" cy="246221"/>
          </a:xfrm>
          <a:prstGeom prst="rect">
            <a:avLst/>
          </a:prstGeom>
        </p:spPr>
        <p:txBody>
          <a:bodyPr wrap="square">
            <a:spAutoFit/>
          </a:bodyPr>
          <a:lstStyle/>
          <a:p>
            <a:r>
              <a:rPr lang="da-DK" sz="1000" i="1" dirty="0">
                <a:latin typeface="Verdana" panose="020B0604030504040204" pitchFamily="34" charset="0"/>
                <a:ea typeface="Verdana" panose="020B0604030504040204" pitchFamily="34" charset="0"/>
              </a:rPr>
              <a:t>Kilde: Forfatter </a:t>
            </a:r>
            <a:r>
              <a:rPr lang="da-DK" sz="1000" i="1" dirty="0">
                <a:latin typeface="Verdana" panose="020B0604030504040204" pitchFamily="34" charset="0"/>
                <a:ea typeface="Verdana" panose="020B0604030504040204" pitchFamily="34" charset="0"/>
                <a:hlinkClick r:id="rId2"/>
              </a:rPr>
              <a:t>Rikke Østergaard</a:t>
            </a:r>
            <a:endParaRPr lang="da-DK" sz="1000" i="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5192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additive="base">
                                        <p:cTn id="3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a:latin typeface="Arial" panose="020B0604020202020204" pitchFamily="34" charset="0"/>
                <a:ea typeface="Verdana" panose="020B0604030504040204" pitchFamily="34" charset="0"/>
                <a:cs typeface="Arial" panose="020B0604020202020204" pitchFamily="34" charset="0"/>
              </a:rPr>
              <a:t>Emner på uddannelsen</a:t>
            </a:r>
            <a:endParaRPr lang="da-DK" sz="1200" i="1" dirty="0">
              <a:latin typeface="Arial" panose="020B0604020202020204" pitchFamily="34" charset="0"/>
              <a:ea typeface="Verdana" panose="020B0604030504040204" pitchFamily="34" charset="0"/>
              <a:cs typeface="Arial" panose="020B0604020202020204" pitchFamily="34" charset="0"/>
            </a:endParaRPr>
          </a:p>
        </p:txBody>
      </p:sp>
      <p:pic>
        <p:nvPicPr>
          <p:cNvPr id="11" name="Billede 10">
            <a:extLst>
              <a:ext uri="{FF2B5EF4-FFF2-40B4-BE49-F238E27FC236}">
                <a16:creationId xmlns:a16="http://schemas.microsoft.com/office/drawing/2014/main" id="{6C88B77F-6F5E-1EC7-A0C8-BD35472EE045}"/>
              </a:ext>
            </a:extLst>
          </p:cNvPr>
          <p:cNvPicPr>
            <a:picLocks noChangeAspect="1"/>
          </p:cNvPicPr>
          <p:nvPr/>
        </p:nvPicPr>
        <p:blipFill>
          <a:blip r:embed="rId3"/>
          <a:stretch>
            <a:fillRect/>
          </a:stretch>
        </p:blipFill>
        <p:spPr>
          <a:xfrm>
            <a:off x="1163140" y="1825451"/>
            <a:ext cx="4643235" cy="4412093"/>
          </a:xfrm>
          <a:prstGeom prst="rect">
            <a:avLst/>
          </a:prstGeom>
        </p:spPr>
      </p:pic>
      <p:pic>
        <p:nvPicPr>
          <p:cNvPr id="12" name="Billede 11">
            <a:extLst>
              <a:ext uri="{FF2B5EF4-FFF2-40B4-BE49-F238E27FC236}">
                <a16:creationId xmlns:a16="http://schemas.microsoft.com/office/drawing/2014/main" id="{F26607C7-C4F9-2EF9-75CA-1AEF0E4D5AB0}"/>
              </a:ext>
            </a:extLst>
          </p:cNvPr>
          <p:cNvPicPr>
            <a:picLocks noChangeAspect="1"/>
          </p:cNvPicPr>
          <p:nvPr/>
        </p:nvPicPr>
        <p:blipFill>
          <a:blip r:embed="rId4"/>
          <a:stretch>
            <a:fillRect/>
          </a:stretch>
        </p:blipFill>
        <p:spPr>
          <a:xfrm rot="552480">
            <a:off x="6755594" y="1712786"/>
            <a:ext cx="1562042" cy="1403663"/>
          </a:xfrm>
          <a:prstGeom prst="rect">
            <a:avLst/>
          </a:prstGeom>
        </p:spPr>
      </p:pic>
      <p:pic>
        <p:nvPicPr>
          <p:cNvPr id="4" name="Billede 3">
            <a:extLst>
              <a:ext uri="{FF2B5EF4-FFF2-40B4-BE49-F238E27FC236}">
                <a16:creationId xmlns:a16="http://schemas.microsoft.com/office/drawing/2014/main" id="{BBF6181A-7864-B502-4ECD-1498300C765E}"/>
              </a:ext>
            </a:extLst>
          </p:cNvPr>
          <p:cNvPicPr>
            <a:picLocks noChangeAspect="1"/>
          </p:cNvPicPr>
          <p:nvPr/>
        </p:nvPicPr>
        <p:blipFill>
          <a:blip r:embed="rId5"/>
          <a:stretch>
            <a:fillRect/>
          </a:stretch>
        </p:blipFill>
        <p:spPr>
          <a:xfrm>
            <a:off x="580334" y="1825451"/>
            <a:ext cx="422232" cy="296704"/>
          </a:xfrm>
          <a:prstGeom prst="rect">
            <a:avLst/>
          </a:prstGeom>
        </p:spPr>
      </p:pic>
      <p:pic>
        <p:nvPicPr>
          <p:cNvPr id="5" name="Billede 4">
            <a:extLst>
              <a:ext uri="{FF2B5EF4-FFF2-40B4-BE49-F238E27FC236}">
                <a16:creationId xmlns:a16="http://schemas.microsoft.com/office/drawing/2014/main" id="{BA26032A-16D0-3316-C26F-43129E30F7F5}"/>
              </a:ext>
            </a:extLst>
          </p:cNvPr>
          <p:cNvPicPr>
            <a:picLocks noChangeAspect="1"/>
          </p:cNvPicPr>
          <p:nvPr/>
        </p:nvPicPr>
        <p:blipFill>
          <a:blip r:embed="rId5"/>
          <a:stretch>
            <a:fillRect/>
          </a:stretch>
        </p:blipFill>
        <p:spPr>
          <a:xfrm>
            <a:off x="580334" y="2269692"/>
            <a:ext cx="422232" cy="296704"/>
          </a:xfrm>
          <a:prstGeom prst="rect">
            <a:avLst/>
          </a:prstGeom>
        </p:spPr>
      </p:pic>
      <p:pic>
        <p:nvPicPr>
          <p:cNvPr id="7" name="Billede 6">
            <a:extLst>
              <a:ext uri="{FF2B5EF4-FFF2-40B4-BE49-F238E27FC236}">
                <a16:creationId xmlns:a16="http://schemas.microsoft.com/office/drawing/2014/main" id="{564984A7-4AB8-CFB0-2225-56EC18AFC096}"/>
              </a:ext>
            </a:extLst>
          </p:cNvPr>
          <p:cNvPicPr>
            <a:picLocks noChangeAspect="1"/>
          </p:cNvPicPr>
          <p:nvPr/>
        </p:nvPicPr>
        <p:blipFill>
          <a:blip r:embed="rId5"/>
          <a:stretch>
            <a:fillRect/>
          </a:stretch>
        </p:blipFill>
        <p:spPr>
          <a:xfrm>
            <a:off x="566857" y="2707079"/>
            <a:ext cx="422232" cy="296704"/>
          </a:xfrm>
          <a:prstGeom prst="rect">
            <a:avLst/>
          </a:prstGeom>
        </p:spPr>
      </p:pic>
      <p:pic>
        <p:nvPicPr>
          <p:cNvPr id="3" name="Billede 2">
            <a:extLst>
              <a:ext uri="{FF2B5EF4-FFF2-40B4-BE49-F238E27FC236}">
                <a16:creationId xmlns:a16="http://schemas.microsoft.com/office/drawing/2014/main" id="{A3E2D912-C9EB-E8BF-D123-EA9C740A712A}"/>
              </a:ext>
            </a:extLst>
          </p:cNvPr>
          <p:cNvPicPr>
            <a:picLocks noChangeAspect="1"/>
          </p:cNvPicPr>
          <p:nvPr/>
        </p:nvPicPr>
        <p:blipFill>
          <a:blip r:embed="rId5"/>
          <a:stretch>
            <a:fillRect/>
          </a:stretch>
        </p:blipFill>
        <p:spPr>
          <a:xfrm>
            <a:off x="601077" y="5203322"/>
            <a:ext cx="422232" cy="296704"/>
          </a:xfrm>
          <a:prstGeom prst="rect">
            <a:avLst/>
          </a:prstGeom>
        </p:spPr>
      </p:pic>
      <p:pic>
        <p:nvPicPr>
          <p:cNvPr id="8" name="Billede 7">
            <a:extLst>
              <a:ext uri="{FF2B5EF4-FFF2-40B4-BE49-F238E27FC236}">
                <a16:creationId xmlns:a16="http://schemas.microsoft.com/office/drawing/2014/main" id="{27641DD9-C12D-CEDA-2BC9-36E682A9B47B}"/>
              </a:ext>
            </a:extLst>
          </p:cNvPr>
          <p:cNvPicPr>
            <a:picLocks noChangeAspect="1"/>
          </p:cNvPicPr>
          <p:nvPr/>
        </p:nvPicPr>
        <p:blipFill>
          <a:blip r:embed="rId5"/>
          <a:stretch>
            <a:fillRect/>
          </a:stretch>
        </p:blipFill>
        <p:spPr>
          <a:xfrm>
            <a:off x="608386" y="3292003"/>
            <a:ext cx="422232" cy="296704"/>
          </a:xfrm>
          <a:prstGeom prst="rect">
            <a:avLst/>
          </a:prstGeom>
        </p:spPr>
      </p:pic>
      <p:pic>
        <p:nvPicPr>
          <p:cNvPr id="6" name="Billede 5">
            <a:extLst>
              <a:ext uri="{FF2B5EF4-FFF2-40B4-BE49-F238E27FC236}">
                <a16:creationId xmlns:a16="http://schemas.microsoft.com/office/drawing/2014/main" id="{6A514484-E224-CB50-4656-495638B29C7E}"/>
              </a:ext>
            </a:extLst>
          </p:cNvPr>
          <p:cNvPicPr>
            <a:picLocks noChangeAspect="1"/>
          </p:cNvPicPr>
          <p:nvPr/>
        </p:nvPicPr>
        <p:blipFill>
          <a:blip r:embed="rId5"/>
          <a:stretch>
            <a:fillRect/>
          </a:stretch>
        </p:blipFill>
        <p:spPr>
          <a:xfrm>
            <a:off x="608386" y="3735719"/>
            <a:ext cx="422232" cy="296704"/>
          </a:xfrm>
          <a:prstGeom prst="rect">
            <a:avLst/>
          </a:prstGeom>
        </p:spPr>
      </p:pic>
      <p:pic>
        <p:nvPicPr>
          <p:cNvPr id="9" name="Billede 8">
            <a:extLst>
              <a:ext uri="{FF2B5EF4-FFF2-40B4-BE49-F238E27FC236}">
                <a16:creationId xmlns:a16="http://schemas.microsoft.com/office/drawing/2014/main" id="{04C43978-7340-6A68-C39F-32F1B9EB4C03}"/>
              </a:ext>
            </a:extLst>
          </p:cNvPr>
          <p:cNvPicPr>
            <a:picLocks noChangeAspect="1"/>
          </p:cNvPicPr>
          <p:nvPr/>
        </p:nvPicPr>
        <p:blipFill>
          <a:blip r:embed="rId5"/>
          <a:stretch>
            <a:fillRect/>
          </a:stretch>
        </p:blipFill>
        <p:spPr>
          <a:xfrm>
            <a:off x="626957" y="4172816"/>
            <a:ext cx="422232" cy="296704"/>
          </a:xfrm>
          <a:prstGeom prst="rect">
            <a:avLst/>
          </a:prstGeom>
        </p:spPr>
      </p:pic>
      <p:pic>
        <p:nvPicPr>
          <p:cNvPr id="10" name="Billede 9">
            <a:extLst>
              <a:ext uri="{FF2B5EF4-FFF2-40B4-BE49-F238E27FC236}">
                <a16:creationId xmlns:a16="http://schemas.microsoft.com/office/drawing/2014/main" id="{19072161-1FC1-C9E3-62D0-ED742DB023C6}"/>
              </a:ext>
            </a:extLst>
          </p:cNvPr>
          <p:cNvPicPr>
            <a:picLocks noChangeAspect="1"/>
          </p:cNvPicPr>
          <p:nvPr/>
        </p:nvPicPr>
        <p:blipFill>
          <a:blip r:embed="rId5"/>
          <a:stretch>
            <a:fillRect/>
          </a:stretch>
        </p:blipFill>
        <p:spPr>
          <a:xfrm>
            <a:off x="626957" y="4758555"/>
            <a:ext cx="422232" cy="296704"/>
          </a:xfrm>
          <a:prstGeom prst="rect">
            <a:avLst/>
          </a:prstGeom>
        </p:spPr>
      </p:pic>
    </p:spTree>
    <p:extLst>
      <p:ext uri="{BB962C8B-B14F-4D97-AF65-F5344CB8AC3E}">
        <p14:creationId xmlns:p14="http://schemas.microsoft.com/office/powerpoint/2010/main" val="374083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5"/>
                                        </p:tgtEl>
                                        <p:attrNameLst>
                                          <p:attrName>ppt_x</p:attrName>
                                        </p:attrNameLst>
                                      </p:cBhvr>
                                      <p:tavLst>
                                        <p:tav tm="0">
                                          <p:val>
                                            <p:strVal val="ppt_x"/>
                                          </p:val>
                                        </p:tav>
                                        <p:tav tm="100000">
                                          <p:val>
                                            <p:strVal val="ppt_x"/>
                                          </p:val>
                                        </p:tav>
                                      </p:tavLst>
                                    </p:anim>
                                    <p:anim calcmode="lin" valueType="num">
                                      <p:cBhvr additive="base">
                                        <p:cTn id="11" dur="500"/>
                                        <p:tgtEl>
                                          <p:spTgt spid="5"/>
                                        </p:tgtEl>
                                        <p:attrNameLst>
                                          <p:attrName>ppt_y</p:attrName>
                                        </p:attrNameLst>
                                      </p:cBhvr>
                                      <p:tavLst>
                                        <p:tav tm="0">
                                          <p:val>
                                            <p:strVal val="ppt_y"/>
                                          </p:val>
                                        </p:tav>
                                        <p:tav tm="100000">
                                          <p:val>
                                            <p:strVal val="1+ppt_h/2"/>
                                          </p:val>
                                        </p:tav>
                                      </p:tavLst>
                                    </p:anim>
                                    <p:set>
                                      <p:cBhvr>
                                        <p:cTn id="12" dur="1" fill="hold">
                                          <p:stCondLst>
                                            <p:cond delay="499"/>
                                          </p:stCondLst>
                                        </p:cTn>
                                        <p:tgtEl>
                                          <p:spTgt spid="5"/>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7"/>
                                        </p:tgtEl>
                                        <p:attrNameLst>
                                          <p:attrName>ppt_x</p:attrName>
                                        </p:attrNameLst>
                                      </p:cBhvr>
                                      <p:tavLst>
                                        <p:tav tm="0">
                                          <p:val>
                                            <p:strVal val="ppt_x"/>
                                          </p:val>
                                        </p:tav>
                                        <p:tav tm="100000">
                                          <p:val>
                                            <p:strVal val="ppt_x"/>
                                          </p:val>
                                        </p:tav>
                                      </p:tavLst>
                                    </p:anim>
                                    <p:anim calcmode="lin" valueType="num">
                                      <p:cBhvr additive="base">
                                        <p:cTn id="15" dur="500"/>
                                        <p:tgtEl>
                                          <p:spTgt spid="7"/>
                                        </p:tgtEl>
                                        <p:attrNameLst>
                                          <p:attrName>ppt_y</p:attrName>
                                        </p:attrNameLst>
                                      </p:cBhvr>
                                      <p:tavLst>
                                        <p:tav tm="0">
                                          <p:val>
                                            <p:strVal val="ppt_y"/>
                                          </p:val>
                                        </p:tav>
                                        <p:tav tm="100000">
                                          <p:val>
                                            <p:strVal val="1+ppt_h/2"/>
                                          </p:val>
                                        </p:tav>
                                      </p:tavLst>
                                    </p:anim>
                                    <p:set>
                                      <p:cBhvr>
                                        <p:cTn id="16" dur="1" fill="hold">
                                          <p:stCondLst>
                                            <p:cond delay="499"/>
                                          </p:stCondLst>
                                        </p:cTn>
                                        <p:tgtEl>
                                          <p:spTgt spid="7"/>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ppt_x"/>
                                          </p:val>
                                        </p:tav>
                                      </p:tavLst>
                                    </p:anim>
                                    <p:anim calcmode="lin" valueType="num">
                                      <p:cBhvr additive="base">
                                        <p:cTn id="19" dur="500"/>
                                        <p:tgtEl>
                                          <p:spTgt spid="3"/>
                                        </p:tgtEl>
                                        <p:attrNameLst>
                                          <p:attrName>ppt_y</p:attrName>
                                        </p:attrNameLst>
                                      </p:cBhvr>
                                      <p:tavLst>
                                        <p:tav tm="0">
                                          <p:val>
                                            <p:strVal val="ppt_y"/>
                                          </p:val>
                                        </p:tav>
                                        <p:tav tm="100000">
                                          <p:val>
                                            <p:strVal val="1+ppt_h/2"/>
                                          </p:val>
                                        </p:tav>
                                      </p:tavLst>
                                    </p:anim>
                                    <p:set>
                                      <p:cBhvr>
                                        <p:cTn id="20" dur="1" fill="hold">
                                          <p:stCondLst>
                                            <p:cond delay="499"/>
                                          </p:stCondLst>
                                        </p:cTn>
                                        <p:tgtEl>
                                          <p:spTgt spid="3"/>
                                        </p:tgtEl>
                                        <p:attrNameLst>
                                          <p:attrName>style.visibility</p:attrName>
                                        </p:attrNameLst>
                                      </p:cBhvr>
                                      <p:to>
                                        <p:strVal val="hidden"/>
                                      </p:to>
                                    </p:set>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b="0" dirty="0"/>
              <a:t>Balance</a:t>
            </a:r>
          </a:p>
        </p:txBody>
      </p:sp>
      <p:pic>
        <p:nvPicPr>
          <p:cNvPr id="4" name="Billede 3"/>
          <p:cNvPicPr/>
          <p:nvPr/>
        </p:nvPicPr>
        <p:blipFill rotWithShape="1">
          <a:blip r:embed="rId3"/>
          <a:srcRect t="21776" r="7696" b="14963"/>
          <a:stretch/>
        </p:blipFill>
        <p:spPr>
          <a:xfrm>
            <a:off x="492816" y="1749317"/>
            <a:ext cx="3613516" cy="3725334"/>
          </a:xfrm>
          <a:prstGeom prst="rect">
            <a:avLst/>
          </a:prstGeom>
        </p:spPr>
      </p:pic>
      <p:sp>
        <p:nvSpPr>
          <p:cNvPr id="5" name="Rektangel 4"/>
          <p:cNvSpPr/>
          <p:nvPr/>
        </p:nvSpPr>
        <p:spPr>
          <a:xfrm>
            <a:off x="4413506" y="1637304"/>
            <a:ext cx="4075249" cy="369332"/>
          </a:xfrm>
          <a:prstGeom prst="rect">
            <a:avLst/>
          </a:prstGeom>
        </p:spPr>
        <p:txBody>
          <a:bodyPr wrap="square">
            <a:spAutoFit/>
          </a:bodyPr>
          <a:lstStyle/>
          <a:p>
            <a:r>
              <a:rPr lang="da-DK"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Din arbejdsplads har en holdning</a:t>
            </a:r>
          </a:p>
        </p:txBody>
      </p:sp>
      <p:pic>
        <p:nvPicPr>
          <p:cNvPr id="3" name="Billede 2"/>
          <p:cNvPicPr>
            <a:picLocks noChangeAspect="1"/>
          </p:cNvPicPr>
          <p:nvPr/>
        </p:nvPicPr>
        <p:blipFill>
          <a:blip r:embed="rId4"/>
          <a:stretch>
            <a:fillRect/>
          </a:stretch>
        </p:blipFill>
        <p:spPr>
          <a:xfrm>
            <a:off x="518215" y="6140783"/>
            <a:ext cx="538833" cy="538833"/>
          </a:xfrm>
          <a:prstGeom prst="rect">
            <a:avLst/>
          </a:prstGeom>
        </p:spPr>
      </p:pic>
      <p:sp>
        <p:nvSpPr>
          <p:cNvPr id="13" name="Rektangel 12"/>
          <p:cNvSpPr/>
          <p:nvPr/>
        </p:nvSpPr>
        <p:spPr>
          <a:xfrm>
            <a:off x="1012800" y="6256310"/>
            <a:ext cx="2809428" cy="276999"/>
          </a:xfrm>
          <a:prstGeom prst="rect">
            <a:avLst/>
          </a:prstGeom>
        </p:spPr>
        <p:txBody>
          <a:bodyPr wrap="square">
            <a:spAutoFit/>
          </a:bodyPr>
          <a:lstStyle/>
          <a:p>
            <a:r>
              <a:rPr lang="da-DK" sz="1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Forebyg og stop mobning klik </a:t>
            </a:r>
            <a:r>
              <a:rPr lang="da-DK" sz="1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hlinkClick r:id="rId5"/>
              </a:rPr>
              <a:t>her</a:t>
            </a:r>
            <a:endParaRPr lang="da-DK" sz="1200" i="1"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4" name="Billede 13">
            <a:extLst>
              <a:ext uri="{FF2B5EF4-FFF2-40B4-BE49-F238E27FC236}">
                <a16:creationId xmlns:a16="http://schemas.microsoft.com/office/drawing/2014/main" id="{88D0DD3C-01B9-DE22-6203-61948ABB576E}"/>
              </a:ext>
            </a:extLst>
          </p:cNvPr>
          <p:cNvPicPr>
            <a:picLocks noChangeAspect="1"/>
          </p:cNvPicPr>
          <p:nvPr/>
        </p:nvPicPr>
        <p:blipFill>
          <a:blip r:embed="rId6"/>
          <a:stretch>
            <a:fillRect/>
          </a:stretch>
        </p:blipFill>
        <p:spPr>
          <a:xfrm>
            <a:off x="4443457" y="2070658"/>
            <a:ext cx="4207727" cy="401118"/>
          </a:xfrm>
          <a:prstGeom prst="rect">
            <a:avLst/>
          </a:prstGeom>
        </p:spPr>
      </p:pic>
      <p:pic>
        <p:nvPicPr>
          <p:cNvPr id="16" name="Billede 15">
            <a:extLst>
              <a:ext uri="{FF2B5EF4-FFF2-40B4-BE49-F238E27FC236}">
                <a16:creationId xmlns:a16="http://schemas.microsoft.com/office/drawing/2014/main" id="{CFABCDD1-AEA4-2603-A7BB-1495CDE07356}"/>
              </a:ext>
            </a:extLst>
          </p:cNvPr>
          <p:cNvPicPr>
            <a:picLocks noChangeAspect="1"/>
          </p:cNvPicPr>
          <p:nvPr/>
        </p:nvPicPr>
        <p:blipFill>
          <a:blip r:embed="rId7"/>
          <a:stretch>
            <a:fillRect/>
          </a:stretch>
        </p:blipFill>
        <p:spPr>
          <a:xfrm>
            <a:off x="4456401" y="2506061"/>
            <a:ext cx="4150178" cy="367333"/>
          </a:xfrm>
          <a:prstGeom prst="rect">
            <a:avLst/>
          </a:prstGeom>
        </p:spPr>
      </p:pic>
      <p:pic>
        <p:nvPicPr>
          <p:cNvPr id="18" name="Billede 17">
            <a:extLst>
              <a:ext uri="{FF2B5EF4-FFF2-40B4-BE49-F238E27FC236}">
                <a16:creationId xmlns:a16="http://schemas.microsoft.com/office/drawing/2014/main" id="{43F08E54-8A60-B410-1DF9-FA1C0E808E8B}"/>
              </a:ext>
            </a:extLst>
          </p:cNvPr>
          <p:cNvPicPr>
            <a:picLocks noChangeAspect="1"/>
          </p:cNvPicPr>
          <p:nvPr/>
        </p:nvPicPr>
        <p:blipFill>
          <a:blip r:embed="rId8"/>
          <a:stretch>
            <a:fillRect/>
          </a:stretch>
        </p:blipFill>
        <p:spPr>
          <a:xfrm>
            <a:off x="4456401" y="2907679"/>
            <a:ext cx="4150178" cy="373317"/>
          </a:xfrm>
          <a:prstGeom prst="rect">
            <a:avLst/>
          </a:prstGeom>
        </p:spPr>
      </p:pic>
      <p:pic>
        <p:nvPicPr>
          <p:cNvPr id="7" name="Billede 6">
            <a:extLst>
              <a:ext uri="{FF2B5EF4-FFF2-40B4-BE49-F238E27FC236}">
                <a16:creationId xmlns:a16="http://schemas.microsoft.com/office/drawing/2014/main" id="{194BE2EC-E8DD-E3BE-C797-93324B4FA09B}"/>
              </a:ext>
            </a:extLst>
          </p:cNvPr>
          <p:cNvPicPr>
            <a:picLocks noChangeAspect="1"/>
          </p:cNvPicPr>
          <p:nvPr/>
        </p:nvPicPr>
        <p:blipFill>
          <a:blip r:embed="rId9"/>
          <a:stretch>
            <a:fillRect/>
          </a:stretch>
        </p:blipFill>
        <p:spPr>
          <a:xfrm>
            <a:off x="5436115" y="3741710"/>
            <a:ext cx="2190750" cy="2514600"/>
          </a:xfrm>
          <a:prstGeom prst="rect">
            <a:avLst/>
          </a:prstGeom>
        </p:spPr>
      </p:pic>
    </p:spTree>
    <p:extLst>
      <p:ext uri="{BB962C8B-B14F-4D97-AF65-F5344CB8AC3E}">
        <p14:creationId xmlns:p14="http://schemas.microsoft.com/office/powerpoint/2010/main" val="105091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ksplosion 1 19"/>
          <p:cNvSpPr/>
          <p:nvPr/>
        </p:nvSpPr>
        <p:spPr>
          <a:xfrm>
            <a:off x="4965512" y="780032"/>
            <a:ext cx="2418080" cy="1191468"/>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a:p>
        </p:txBody>
      </p:sp>
      <p:sp>
        <p:nvSpPr>
          <p:cNvPr id="2" name="Pladsholder til tekst 1"/>
          <p:cNvSpPr>
            <a:spLocks noGrp="1"/>
          </p:cNvSpPr>
          <p:nvPr>
            <p:ph type="body" sz="quarter" idx="10"/>
          </p:nvPr>
        </p:nvSpPr>
        <p:spPr/>
        <p:txBody>
          <a:bodyPr>
            <a:normAutofit/>
          </a:bodyPr>
          <a:lstStyle/>
          <a:p>
            <a:r>
              <a:rPr lang="da-DK" sz="2400" b="0" dirty="0">
                <a:latin typeface="Arial" panose="020B0604020202020204" pitchFamily="34" charset="0"/>
                <a:cs typeface="Arial" panose="020B0604020202020204" pitchFamily="34" charset="0"/>
              </a:rPr>
              <a:t>Pausekultur – sæt emnet på dagsordenen</a:t>
            </a:r>
          </a:p>
        </p:txBody>
      </p:sp>
      <p:pic>
        <p:nvPicPr>
          <p:cNvPr id="4" name="Billede 3">
            <a:hlinkClick r:id="rId2"/>
          </p:cNvPr>
          <p:cNvPicPr>
            <a:picLocks noChangeAspect="1"/>
          </p:cNvPicPr>
          <p:nvPr/>
        </p:nvPicPr>
        <p:blipFill>
          <a:blip r:embed="rId3"/>
          <a:stretch>
            <a:fillRect/>
          </a:stretch>
        </p:blipFill>
        <p:spPr>
          <a:xfrm>
            <a:off x="7200477" y="1512147"/>
            <a:ext cx="1638300" cy="2438400"/>
          </a:xfrm>
          <a:prstGeom prst="rect">
            <a:avLst/>
          </a:prstGeom>
        </p:spPr>
      </p:pic>
      <p:sp>
        <p:nvSpPr>
          <p:cNvPr id="5" name="Tekstfelt 4"/>
          <p:cNvSpPr txBox="1"/>
          <p:nvPr/>
        </p:nvSpPr>
        <p:spPr>
          <a:xfrm>
            <a:off x="7142008" y="3939864"/>
            <a:ext cx="1927485" cy="246221"/>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Klik på billedet for mere viden</a:t>
            </a:r>
          </a:p>
        </p:txBody>
      </p:sp>
      <p:sp>
        <p:nvSpPr>
          <p:cNvPr id="7" name="Rektangel 6"/>
          <p:cNvSpPr/>
          <p:nvPr/>
        </p:nvSpPr>
        <p:spPr>
          <a:xfrm>
            <a:off x="237067" y="2984010"/>
            <a:ext cx="6691583" cy="523220"/>
          </a:xfrm>
          <a:prstGeom prst="rect">
            <a:avLst/>
          </a:prstGeom>
        </p:spPr>
        <p:txBody>
          <a:bodyPr wrap="square">
            <a:spAutoFit/>
          </a:bodyPr>
          <a:lstStyle/>
          <a:p>
            <a:r>
              <a:rPr lang="da-DK" sz="1400" dirty="0">
                <a:latin typeface="Arial" panose="020B0604020202020204" pitchFamily="34" charset="0"/>
                <a:cs typeface="Arial" panose="020B0604020202020204" pitchFamily="34" charset="0"/>
              </a:rPr>
              <a:t>Der er god grund til at sætte fokus på </a:t>
            </a:r>
            <a:r>
              <a:rPr lang="da-DK" sz="1400" b="1" dirty="0">
                <a:solidFill>
                  <a:schemeClr val="accent5">
                    <a:lumMod val="75000"/>
                  </a:schemeClr>
                </a:solidFill>
                <a:latin typeface="Arial" panose="020B0604020202020204" pitchFamily="34" charset="0"/>
                <a:cs typeface="Arial" panose="020B0604020202020204" pitchFamily="34" charset="0"/>
              </a:rPr>
              <a:t>restitution</a:t>
            </a:r>
            <a:r>
              <a:rPr lang="da-DK" sz="1400" dirty="0">
                <a:latin typeface="Arial" panose="020B0604020202020204" pitchFamily="34" charset="0"/>
                <a:cs typeface="Arial" panose="020B0604020202020204" pitchFamily="34" charset="0"/>
              </a:rPr>
              <a:t> og pauser, hvis I ønsker en arbejdsplads, som er produktiv, leverer god kvalitet og er sund for medarbejderne. </a:t>
            </a:r>
          </a:p>
        </p:txBody>
      </p:sp>
      <p:sp>
        <p:nvSpPr>
          <p:cNvPr id="8" name="Rektangel 7"/>
          <p:cNvSpPr/>
          <p:nvPr/>
        </p:nvSpPr>
        <p:spPr>
          <a:xfrm>
            <a:off x="237067" y="3640184"/>
            <a:ext cx="6417733" cy="954107"/>
          </a:xfrm>
          <a:prstGeom prst="rect">
            <a:avLst/>
          </a:prstGeom>
        </p:spPr>
        <p:txBody>
          <a:bodyPr wrap="square">
            <a:spAutoFit/>
          </a:bodyPr>
          <a:lstStyle/>
          <a:p>
            <a:r>
              <a:rPr lang="da-DK" sz="1400" dirty="0">
                <a:latin typeface="Arial" panose="020B0604020202020204" pitchFamily="34" charset="0"/>
                <a:cs typeface="Arial" panose="020B0604020202020204" pitchFamily="34" charset="0"/>
              </a:rPr>
              <a:t>Mennesker har et såkaldt ’autonomt nervesystem’, som fungerer uden, at vi tænker over det. Det består af to dele: En ’speeder’, som automatisk går i gang, når vi har brug for at være aktive - og en ’bremse’, som sørger for restitution og fordøjelse. </a:t>
            </a:r>
          </a:p>
        </p:txBody>
      </p:sp>
      <p:sp>
        <p:nvSpPr>
          <p:cNvPr id="9" name="Rektangel 8"/>
          <p:cNvSpPr/>
          <p:nvPr/>
        </p:nvSpPr>
        <p:spPr>
          <a:xfrm>
            <a:off x="1069175" y="1890845"/>
            <a:ext cx="5858464" cy="523220"/>
          </a:xfrm>
          <a:prstGeom prst="rect">
            <a:avLst/>
          </a:prstGeom>
        </p:spPr>
        <p:txBody>
          <a:bodyPr wrap="square">
            <a:spAutoFit/>
          </a:bodyPr>
          <a:lstStyle/>
          <a:p>
            <a:r>
              <a:rPr lang="da-DK" sz="1400" i="1" dirty="0">
                <a:latin typeface="Arial" panose="020B0604020202020204" pitchFamily="34" charset="0"/>
                <a:cs typeface="Arial" panose="020B0604020202020204" pitchFamily="34" charset="0"/>
              </a:rPr>
              <a:t>En pause er ”et mellemrum eller et stop, hvor man holder op med at gøre det, man er i gang med og gør noget andet i en periode”.</a:t>
            </a:r>
          </a:p>
        </p:txBody>
      </p:sp>
      <p:sp>
        <p:nvSpPr>
          <p:cNvPr id="10" name="Rektangel 9"/>
          <p:cNvSpPr/>
          <p:nvPr/>
        </p:nvSpPr>
        <p:spPr>
          <a:xfrm>
            <a:off x="1056875" y="1551952"/>
            <a:ext cx="4572000" cy="307777"/>
          </a:xfrm>
          <a:prstGeom prst="rect">
            <a:avLst/>
          </a:prstGeom>
        </p:spPr>
        <p:txBody>
          <a:bodyPr>
            <a:spAutoFit/>
          </a:bodyPr>
          <a:lstStyle/>
          <a:p>
            <a:r>
              <a:rPr lang="da-DK" sz="1400" dirty="0">
                <a:latin typeface="Arial" panose="020B0604020202020204" pitchFamily="34" charset="0"/>
                <a:cs typeface="Arial" panose="020B0604020202020204" pitchFamily="34" charset="0"/>
              </a:rPr>
              <a:t>Hvad er en pause?</a:t>
            </a:r>
          </a:p>
        </p:txBody>
      </p:sp>
      <p:pic>
        <p:nvPicPr>
          <p:cNvPr id="11" name="Billede 10"/>
          <p:cNvPicPr>
            <a:picLocks noChangeAspect="1"/>
          </p:cNvPicPr>
          <p:nvPr/>
        </p:nvPicPr>
        <p:blipFill>
          <a:blip r:embed="rId4"/>
          <a:stretch>
            <a:fillRect/>
          </a:stretch>
        </p:blipFill>
        <p:spPr>
          <a:xfrm>
            <a:off x="11617" y="1316878"/>
            <a:ext cx="1019175" cy="1581150"/>
          </a:xfrm>
          <a:prstGeom prst="rect">
            <a:avLst/>
          </a:prstGeom>
        </p:spPr>
      </p:pic>
      <p:pic>
        <p:nvPicPr>
          <p:cNvPr id="14" name="Billede 13"/>
          <p:cNvPicPr>
            <a:picLocks noChangeAspect="1"/>
          </p:cNvPicPr>
          <p:nvPr/>
        </p:nvPicPr>
        <p:blipFill>
          <a:blip r:embed="rId5"/>
          <a:stretch>
            <a:fillRect/>
          </a:stretch>
        </p:blipFill>
        <p:spPr>
          <a:xfrm>
            <a:off x="333692" y="4702386"/>
            <a:ext cx="2849775" cy="1849364"/>
          </a:xfrm>
          <a:prstGeom prst="rect">
            <a:avLst/>
          </a:prstGeom>
        </p:spPr>
      </p:pic>
      <p:sp>
        <p:nvSpPr>
          <p:cNvPr id="15" name="Rektangel 14"/>
          <p:cNvSpPr/>
          <p:nvPr/>
        </p:nvSpPr>
        <p:spPr>
          <a:xfrm>
            <a:off x="4144140" y="4832279"/>
            <a:ext cx="4926143" cy="523220"/>
          </a:xfrm>
          <a:prstGeom prst="rect">
            <a:avLst/>
          </a:prstGeom>
        </p:spPr>
        <p:txBody>
          <a:bodyPr wrap="square">
            <a:spAutoFit/>
          </a:bodyPr>
          <a:lstStyle/>
          <a:p>
            <a:r>
              <a:rPr lang="da-DK" sz="1400" dirty="0">
                <a:latin typeface="Arial" panose="020B0604020202020204" pitchFamily="34" charset="0"/>
                <a:cs typeface="Arial" panose="020B0604020202020204" pitchFamily="34" charset="0"/>
              </a:rPr>
              <a:t>Tre minutters pause til hjernen reducerer indholdet af stresshormonet adrenalin med 30 %</a:t>
            </a:r>
          </a:p>
        </p:txBody>
      </p:sp>
      <p:sp>
        <p:nvSpPr>
          <p:cNvPr id="16" name="Rektangel 15"/>
          <p:cNvSpPr/>
          <p:nvPr/>
        </p:nvSpPr>
        <p:spPr>
          <a:xfrm>
            <a:off x="4368800" y="5722159"/>
            <a:ext cx="4572000" cy="738664"/>
          </a:xfrm>
          <a:prstGeom prst="rect">
            <a:avLst/>
          </a:prstGeom>
        </p:spPr>
        <p:txBody>
          <a:bodyPr>
            <a:spAutoFit/>
          </a:bodyPr>
          <a:lstStyle/>
          <a:p>
            <a:r>
              <a:rPr lang="da-DK" sz="1400" dirty="0">
                <a:latin typeface="Arial" panose="020B0604020202020204" pitchFamily="34" charset="0"/>
                <a:cs typeface="Arial" panose="020B0604020202020204" pitchFamily="34" charset="0"/>
              </a:rPr>
              <a:t>Ved at trække vejret dybt eller have sunde relationer med andre i de tre minutter reduceres indholdet af adrenalin med 50 %</a:t>
            </a:r>
          </a:p>
        </p:txBody>
      </p:sp>
      <p:pic>
        <p:nvPicPr>
          <p:cNvPr id="17" name="Billede 16"/>
          <p:cNvPicPr>
            <a:picLocks noChangeAspect="1"/>
          </p:cNvPicPr>
          <p:nvPr/>
        </p:nvPicPr>
        <p:blipFill>
          <a:blip r:embed="rId6"/>
          <a:stretch>
            <a:fillRect/>
          </a:stretch>
        </p:blipFill>
        <p:spPr>
          <a:xfrm>
            <a:off x="3342875" y="4702386"/>
            <a:ext cx="801265" cy="797070"/>
          </a:xfrm>
          <a:prstGeom prst="rect">
            <a:avLst/>
          </a:prstGeom>
        </p:spPr>
      </p:pic>
      <p:pic>
        <p:nvPicPr>
          <p:cNvPr id="18" name="Billede 17"/>
          <p:cNvPicPr>
            <a:picLocks noChangeAspect="1"/>
          </p:cNvPicPr>
          <p:nvPr/>
        </p:nvPicPr>
        <p:blipFill>
          <a:blip r:embed="rId7"/>
          <a:stretch>
            <a:fillRect/>
          </a:stretch>
        </p:blipFill>
        <p:spPr>
          <a:xfrm>
            <a:off x="3445933" y="5756512"/>
            <a:ext cx="781873" cy="795238"/>
          </a:xfrm>
          <a:prstGeom prst="rect">
            <a:avLst/>
          </a:prstGeom>
        </p:spPr>
      </p:pic>
      <p:sp>
        <p:nvSpPr>
          <p:cNvPr id="19" name="Tekstfelt 18"/>
          <p:cNvSpPr txBox="1"/>
          <p:nvPr/>
        </p:nvSpPr>
        <p:spPr>
          <a:xfrm>
            <a:off x="5444385" y="1112065"/>
            <a:ext cx="1679340" cy="523220"/>
          </a:xfrm>
          <a:prstGeom prst="rect">
            <a:avLst/>
          </a:prstGeom>
          <a:noFill/>
        </p:spPr>
        <p:txBody>
          <a:bodyPr wrap="square" rtlCol="0">
            <a:spAutoFit/>
          </a:bodyPr>
          <a:lstStyle/>
          <a:p>
            <a:r>
              <a:rPr lang="da-DK" sz="1400" dirty="0">
                <a:solidFill>
                  <a:schemeClr val="bg1"/>
                </a:solidFill>
                <a:latin typeface="Arial" panose="020B0604020202020204" pitchFamily="34" charset="0"/>
                <a:cs typeface="Arial" panose="020B0604020202020204" pitchFamily="34" charset="0"/>
              </a:rPr>
              <a:t>En lille indsats </a:t>
            </a:r>
          </a:p>
          <a:p>
            <a:r>
              <a:rPr lang="da-DK" sz="1400" dirty="0">
                <a:solidFill>
                  <a:schemeClr val="bg1"/>
                </a:solidFill>
                <a:latin typeface="Arial" panose="020B0604020202020204" pitchFamily="34" charset="0"/>
                <a:cs typeface="Arial" panose="020B0604020202020204" pitchFamily="34" charset="0"/>
              </a:rPr>
              <a:t>med stor virkning</a:t>
            </a:r>
          </a:p>
        </p:txBody>
      </p:sp>
    </p:spTree>
    <p:extLst>
      <p:ext uri="{BB962C8B-B14F-4D97-AF65-F5344CB8AC3E}">
        <p14:creationId xmlns:p14="http://schemas.microsoft.com/office/powerpoint/2010/main" val="37296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P spid="7" grpId="0"/>
      <p:bldP spid="8" grpId="0"/>
      <p:bldP spid="9" grpId="0"/>
      <p:bldP spid="15" grpId="0"/>
      <p:bldP spid="16"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1163140" y="1"/>
            <a:ext cx="6393129" cy="1289783"/>
          </a:xfrm>
        </p:spPr>
        <p:txBody>
          <a:bodyPr/>
          <a:lstStyle/>
          <a:p>
            <a:r>
              <a:rPr lang="da-DK" b="0" dirty="0"/>
              <a:t>Gruppeøvelse – kortlægning</a:t>
            </a:r>
          </a:p>
        </p:txBody>
      </p:sp>
      <p:pic>
        <p:nvPicPr>
          <p:cNvPr id="4" name="Billede 3"/>
          <p:cNvPicPr>
            <a:picLocks noChangeAspect="1"/>
          </p:cNvPicPr>
          <p:nvPr/>
        </p:nvPicPr>
        <p:blipFill>
          <a:blip r:embed="rId3"/>
          <a:stretch>
            <a:fillRect/>
          </a:stretch>
        </p:blipFill>
        <p:spPr>
          <a:xfrm>
            <a:off x="1695435" y="1819825"/>
            <a:ext cx="6111561" cy="4048803"/>
          </a:xfrm>
          <a:prstGeom prst="rect">
            <a:avLst/>
          </a:prstGeom>
        </p:spPr>
      </p:pic>
      <p:sp>
        <p:nvSpPr>
          <p:cNvPr id="5" name="Tekstfelt 1"/>
          <p:cNvSpPr txBox="1"/>
          <p:nvPr/>
        </p:nvSpPr>
        <p:spPr>
          <a:xfrm>
            <a:off x="783224" y="6445452"/>
            <a:ext cx="7337828" cy="276999"/>
          </a:xfrm>
          <a:prstGeom prst="rect">
            <a:avLst/>
          </a:prstGeom>
          <a:solidFill>
            <a:srgbClr val="FFFF00"/>
          </a:solidFill>
        </p:spPr>
        <p:txBody>
          <a:bodyPr wrap="square" rtlCol="0">
            <a:spAutoFit/>
          </a:bodyPr>
          <a:lstStyle/>
          <a:p>
            <a:pPr algn="l" fontAlgn="base">
              <a:spcBef>
                <a:spcPts val="335"/>
              </a:spcBef>
              <a:spcAft>
                <a:spcPts val="0"/>
              </a:spcAft>
            </a:pPr>
            <a:r>
              <a:rPr lang="da-DK" sz="1200" dirty="0">
                <a:latin typeface="+mn-lt"/>
                <a:ea typeface="Times New Roman" panose="02020603050405020304" pitchFamily="18" charset="0"/>
                <a:cs typeface="Times New Roman" panose="02020603050405020304" pitchFamily="18" charset="0"/>
              </a:rPr>
              <a:t>Se side 74 – 81 i grundbogen – her finder du gode bud på hvordan der kan arbejdes for et godt psykisk arbejdsmiljø!</a:t>
            </a:r>
            <a:endParaRPr lang="da-DK" sz="800" i="1" dirty="0">
              <a:effectLst/>
              <a:latin typeface="+mn-lt"/>
              <a:ea typeface="Times New Roman" panose="02020603050405020304" pitchFamily="18" charset="0"/>
              <a:cs typeface="Times New Roman" panose="02020603050405020304" pitchFamily="18" charset="0"/>
            </a:endParaRPr>
          </a:p>
        </p:txBody>
      </p:sp>
      <p:sp>
        <p:nvSpPr>
          <p:cNvPr id="6" name="Tekstfelt 1"/>
          <p:cNvSpPr txBox="1"/>
          <p:nvPr/>
        </p:nvSpPr>
        <p:spPr>
          <a:xfrm>
            <a:off x="1097280" y="1289784"/>
            <a:ext cx="6709716" cy="523220"/>
          </a:xfrm>
          <a:prstGeom prst="rect">
            <a:avLst/>
          </a:prstGeom>
          <a:noFill/>
        </p:spPr>
        <p:txBody>
          <a:bodyPr wrap="square" rtlCol="0">
            <a:spAutoFit/>
          </a:bodyPr>
          <a:lstStyle/>
          <a:p>
            <a:pPr algn="ctr"/>
            <a:r>
              <a:rPr lang="da-DK" sz="1400" dirty="0">
                <a:latin typeface="Verdana" panose="020B0604030504040204" pitchFamily="34" charset="0"/>
                <a:ea typeface="Verdana" panose="020B0604030504040204" pitchFamily="34" charset="0"/>
                <a:cs typeface="Verdana" panose="020B0604030504040204" pitchFamily="34" charset="0"/>
              </a:rPr>
              <a:t>Hvilke positive og negative påvirkninger af det psykiske</a:t>
            </a:r>
          </a:p>
          <a:p>
            <a:pPr algn="ctr"/>
            <a:r>
              <a:rPr lang="da-DK" sz="1400" dirty="0">
                <a:latin typeface="Verdana" panose="020B0604030504040204" pitchFamily="34" charset="0"/>
                <a:ea typeface="Verdana" panose="020B0604030504040204" pitchFamily="34" charset="0"/>
                <a:cs typeface="Verdana" panose="020B0604030504040204" pitchFamily="34" charset="0"/>
              </a:rPr>
              <a:t>arbejdsmiljø kan du se på din arbejdsplads? </a:t>
            </a:r>
          </a:p>
        </p:txBody>
      </p:sp>
      <p:sp>
        <p:nvSpPr>
          <p:cNvPr id="8" name="Tekstfelt 7"/>
          <p:cNvSpPr txBox="1"/>
          <p:nvPr/>
        </p:nvSpPr>
        <p:spPr>
          <a:xfrm>
            <a:off x="4751215" y="3188142"/>
            <a:ext cx="3883920" cy="276999"/>
          </a:xfrm>
          <a:prstGeom prst="rect">
            <a:avLst/>
          </a:prstGeom>
          <a:noFill/>
        </p:spPr>
        <p:txBody>
          <a:bodyPr wrap="square" rtlCol="0">
            <a:spAutoFit/>
          </a:bodyPr>
          <a:lstStyle/>
          <a:p>
            <a:r>
              <a:rPr lang="da-DK" sz="1200" dirty="0">
                <a:latin typeface="Verdana" panose="020B0604030504040204" pitchFamily="34" charset="0"/>
                <a:ea typeface="Verdana" panose="020B0604030504040204" pitchFamily="34" charset="0"/>
                <a:cs typeface="Verdana" panose="020B0604030504040204" pitchFamily="34" charset="0"/>
              </a:rPr>
              <a:t>Minimere kendte risikofaktorer</a:t>
            </a:r>
          </a:p>
        </p:txBody>
      </p:sp>
      <p:sp>
        <p:nvSpPr>
          <p:cNvPr id="9" name="Tekstfelt 8"/>
          <p:cNvSpPr txBox="1"/>
          <p:nvPr/>
        </p:nvSpPr>
        <p:spPr>
          <a:xfrm>
            <a:off x="1695435" y="3114752"/>
            <a:ext cx="3825640" cy="461665"/>
          </a:xfrm>
          <a:prstGeom prst="rect">
            <a:avLst/>
          </a:prstGeom>
          <a:noFill/>
        </p:spPr>
        <p:txBody>
          <a:bodyPr wrap="square" rtlCol="0">
            <a:spAutoFit/>
          </a:bodyPr>
          <a:lstStyle/>
          <a:p>
            <a:r>
              <a:rPr lang="da-DK" sz="1200" dirty="0">
                <a:latin typeface="Verdana" panose="020B0604030504040204" pitchFamily="34" charset="0"/>
                <a:ea typeface="Verdana" panose="020B0604030504040204" pitchFamily="34" charset="0"/>
                <a:cs typeface="Verdana" panose="020B0604030504040204" pitchFamily="34" charset="0"/>
              </a:rPr>
              <a:t>Forebyggende</a:t>
            </a:r>
          </a:p>
          <a:p>
            <a:r>
              <a:rPr lang="da-DK" sz="1200" dirty="0">
                <a:latin typeface="Verdana" panose="020B0604030504040204" pitchFamily="34" charset="0"/>
                <a:ea typeface="Verdana" panose="020B0604030504040204" pitchFamily="34" charset="0"/>
                <a:cs typeface="Verdana" panose="020B0604030504040204" pitchFamily="34" charset="0"/>
              </a:rPr>
              <a:t> - trivsel og social kapital styrkes</a:t>
            </a:r>
          </a:p>
        </p:txBody>
      </p:sp>
      <p:sp>
        <p:nvSpPr>
          <p:cNvPr id="11" name="Tekstfelt 10"/>
          <p:cNvSpPr txBox="1"/>
          <p:nvPr/>
        </p:nvSpPr>
        <p:spPr>
          <a:xfrm>
            <a:off x="4263024" y="4742932"/>
            <a:ext cx="739614" cy="276999"/>
          </a:xfrm>
          <a:prstGeom prst="rect">
            <a:avLst/>
          </a:prstGeom>
          <a:solidFill>
            <a:schemeClr val="bg1"/>
          </a:solidFill>
        </p:spPr>
        <p:txBody>
          <a:bodyPr wrap="square" rtlCol="0">
            <a:spAutoFit/>
          </a:bodyPr>
          <a:lstStyle/>
          <a:p>
            <a:r>
              <a:rPr lang="da-DK" sz="1200" dirty="0">
                <a:latin typeface="Verdana" panose="020B0604030504040204" pitchFamily="34" charset="0"/>
                <a:ea typeface="Verdana" panose="020B0604030504040204" pitchFamily="34" charset="0"/>
                <a:cs typeface="Verdana" panose="020B0604030504040204" pitchFamily="34" charset="0"/>
              </a:rPr>
              <a:t>To ben</a:t>
            </a:r>
          </a:p>
        </p:txBody>
      </p:sp>
      <p:pic>
        <p:nvPicPr>
          <p:cNvPr id="10" name="Billede 9"/>
          <p:cNvPicPr>
            <a:picLocks noChangeAspect="1"/>
          </p:cNvPicPr>
          <p:nvPr/>
        </p:nvPicPr>
        <p:blipFill>
          <a:blip r:embed="rId4"/>
          <a:stretch>
            <a:fillRect/>
          </a:stretch>
        </p:blipFill>
        <p:spPr>
          <a:xfrm>
            <a:off x="4107146" y="4958592"/>
            <a:ext cx="1171575" cy="1409700"/>
          </a:xfrm>
          <a:prstGeom prst="rect">
            <a:avLst/>
          </a:prstGeom>
        </p:spPr>
      </p:pic>
      <p:sp>
        <p:nvSpPr>
          <p:cNvPr id="14" name="Rektangel 13"/>
          <p:cNvSpPr/>
          <p:nvPr/>
        </p:nvSpPr>
        <p:spPr>
          <a:xfrm>
            <a:off x="2412581" y="1793638"/>
            <a:ext cx="1532792" cy="307777"/>
          </a:xfrm>
          <a:prstGeom prst="rect">
            <a:avLst/>
          </a:prstGeom>
        </p:spPr>
        <p:txBody>
          <a:bodyPr wrap="none">
            <a:spAutoFit/>
          </a:bodyPr>
          <a:lstStyle/>
          <a:p>
            <a:r>
              <a:rPr lang="da-DK" sz="1400" i="1" dirty="0">
                <a:latin typeface="Verdana" panose="020B0604030504040204" pitchFamily="34" charset="0"/>
                <a:ea typeface="Verdana" panose="020B0604030504040204" pitchFamily="34" charset="0"/>
                <a:cs typeface="Verdana" panose="020B0604030504040204" pitchFamily="34" charset="0"/>
              </a:rPr>
              <a:t>Hvad går godt </a:t>
            </a:r>
            <a:endParaRPr lang="da-DK" sz="1400" dirty="0"/>
          </a:p>
        </p:txBody>
      </p:sp>
      <p:sp>
        <p:nvSpPr>
          <p:cNvPr id="15" name="Rektangel 14"/>
          <p:cNvSpPr/>
          <p:nvPr/>
        </p:nvSpPr>
        <p:spPr>
          <a:xfrm>
            <a:off x="5159610" y="1811299"/>
            <a:ext cx="1963999" cy="307777"/>
          </a:xfrm>
          <a:prstGeom prst="rect">
            <a:avLst/>
          </a:prstGeom>
        </p:spPr>
        <p:txBody>
          <a:bodyPr wrap="none">
            <a:spAutoFit/>
          </a:bodyPr>
          <a:lstStyle/>
          <a:p>
            <a:r>
              <a:rPr lang="da-DK" sz="1400" i="1" dirty="0">
                <a:latin typeface="Verdana" panose="020B0604030504040204" pitchFamily="34" charset="0"/>
                <a:ea typeface="Verdana" panose="020B0604030504040204" pitchFamily="34" charset="0"/>
                <a:cs typeface="Verdana" panose="020B0604030504040204" pitchFamily="34" charset="0"/>
              </a:rPr>
              <a:t>Hvad går ikke godt </a:t>
            </a:r>
            <a:endParaRPr lang="da-DK" sz="1400" dirty="0"/>
          </a:p>
        </p:txBody>
      </p:sp>
      <p:pic>
        <p:nvPicPr>
          <p:cNvPr id="17" name="Billede 16"/>
          <p:cNvPicPr>
            <a:picLocks noChangeAspect="1"/>
          </p:cNvPicPr>
          <p:nvPr/>
        </p:nvPicPr>
        <p:blipFill>
          <a:blip r:embed="rId5"/>
          <a:stretch>
            <a:fillRect/>
          </a:stretch>
        </p:blipFill>
        <p:spPr>
          <a:xfrm>
            <a:off x="8033051" y="2193028"/>
            <a:ext cx="926249" cy="1258567"/>
          </a:xfrm>
          <a:prstGeom prst="rect">
            <a:avLst/>
          </a:prstGeom>
        </p:spPr>
      </p:pic>
      <p:sp>
        <p:nvSpPr>
          <p:cNvPr id="18" name="Eksplosion 1 17"/>
          <p:cNvSpPr/>
          <p:nvPr/>
        </p:nvSpPr>
        <p:spPr>
          <a:xfrm>
            <a:off x="7482832" y="3154669"/>
            <a:ext cx="1164470" cy="71966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latin typeface="Arial" panose="020B0604020202020204" pitchFamily="34" charset="0"/>
                <a:cs typeface="Arial" panose="020B0604020202020204" pitchFamily="34" charset="0"/>
              </a:rPr>
              <a:t>15 min.</a:t>
            </a:r>
          </a:p>
        </p:txBody>
      </p:sp>
    </p:spTree>
    <p:extLst>
      <p:ext uri="{BB962C8B-B14F-4D97-AF65-F5344CB8AC3E}">
        <p14:creationId xmlns:p14="http://schemas.microsoft.com/office/powerpoint/2010/main" val="161723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1"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5EDA1-8FD2-E10B-D03E-B5509650F4D7}"/>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72966D1-2098-DE28-A08F-F52D89D408D1}"/>
              </a:ext>
            </a:extLst>
          </p:cNvPr>
          <p:cNvSpPr>
            <a:spLocks noGrp="1"/>
          </p:cNvSpPr>
          <p:nvPr>
            <p:ph type="body" sz="quarter" idx="10"/>
          </p:nvPr>
        </p:nvSpPr>
        <p:spPr/>
        <p:txBody>
          <a:bodyPr/>
          <a:lstStyle/>
          <a:p>
            <a:endParaRPr lang="da-DK" sz="2400" dirty="0">
              <a:latin typeface="Verdana" panose="020B0604030504040204" pitchFamily="34" charset="0"/>
              <a:ea typeface="Verdana" panose="020B0604030504040204" pitchFamily="34" charset="0"/>
              <a:cs typeface="Verdana" panose="020B0604030504040204" pitchFamily="34" charset="0"/>
            </a:endParaRPr>
          </a:p>
          <a:p>
            <a:r>
              <a:rPr lang="da-DK" sz="2800" b="0" dirty="0">
                <a:latin typeface="Verdana" panose="020B0604030504040204" pitchFamily="34" charset="0"/>
                <a:ea typeface="Verdana" panose="020B0604030504040204" pitchFamily="34" charset="0"/>
                <a:cs typeface="Verdana" panose="020B0604030504040204" pitchFamily="34" charset="0"/>
              </a:rPr>
              <a:t>Gruppeøvelse </a:t>
            </a:r>
          </a:p>
          <a:p>
            <a:endParaRPr lang="da-DK" dirty="0"/>
          </a:p>
        </p:txBody>
      </p:sp>
      <p:pic>
        <p:nvPicPr>
          <p:cNvPr id="7" name="Billede 6">
            <a:extLst>
              <a:ext uri="{FF2B5EF4-FFF2-40B4-BE49-F238E27FC236}">
                <a16:creationId xmlns:a16="http://schemas.microsoft.com/office/drawing/2014/main" id="{DF9E7FF9-8A4C-1A83-4EC1-A5C06CF5260A}"/>
              </a:ext>
            </a:extLst>
          </p:cNvPr>
          <p:cNvPicPr>
            <a:picLocks noChangeAspect="1"/>
          </p:cNvPicPr>
          <p:nvPr/>
        </p:nvPicPr>
        <p:blipFill>
          <a:blip r:embed="rId3"/>
          <a:stretch>
            <a:fillRect/>
          </a:stretch>
        </p:blipFill>
        <p:spPr>
          <a:xfrm>
            <a:off x="2176041" y="1751448"/>
            <a:ext cx="4927921" cy="4927921"/>
          </a:xfrm>
          <a:prstGeom prst="rect">
            <a:avLst/>
          </a:prstGeom>
        </p:spPr>
      </p:pic>
      <p:sp>
        <p:nvSpPr>
          <p:cNvPr id="4" name="Afrundet rektangulær billedforklaring 3">
            <a:extLst>
              <a:ext uri="{FF2B5EF4-FFF2-40B4-BE49-F238E27FC236}">
                <a16:creationId xmlns:a16="http://schemas.microsoft.com/office/drawing/2014/main" id="{A5741553-6F82-37C4-C7BD-3EBA68EE7FFA}"/>
              </a:ext>
            </a:extLst>
          </p:cNvPr>
          <p:cNvSpPr/>
          <p:nvPr/>
        </p:nvSpPr>
        <p:spPr>
          <a:xfrm>
            <a:off x="6698239" y="1888892"/>
            <a:ext cx="2261061" cy="969933"/>
          </a:xfrm>
          <a:prstGeom prst="wedgeRoundRectCallout">
            <a:avLst>
              <a:gd name="adj1" fmla="val -65687"/>
              <a:gd name="adj2" fmla="val 388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B2813606-39F3-771F-CA06-7F9A36251D29}"/>
              </a:ext>
            </a:extLst>
          </p:cNvPr>
          <p:cNvSpPr/>
          <p:nvPr/>
        </p:nvSpPr>
        <p:spPr>
          <a:xfrm>
            <a:off x="6698240" y="1918440"/>
            <a:ext cx="2261060" cy="861774"/>
          </a:xfrm>
          <a:prstGeom prst="rect">
            <a:avLst/>
          </a:prstGeom>
        </p:spPr>
        <p:txBody>
          <a:bodyPr wrap="square">
            <a:spAutoFit/>
          </a:bodyPr>
          <a:lstStyle/>
          <a:p>
            <a:pPr marL="801688" indent="-801688"/>
            <a:r>
              <a:rPr lang="da-DK" sz="1000" b="1" i="1" dirty="0">
                <a:solidFill>
                  <a:schemeClr val="bg1"/>
                </a:solidFill>
                <a:latin typeface="Verdana" panose="020B0604030504040204" pitchFamily="34" charset="0"/>
                <a:ea typeface="Verdana" panose="020B0604030504040204" pitchFamily="34" charset="0"/>
                <a:cs typeface="Verdana" panose="020B0604030504040204" pitchFamily="34" charset="0"/>
              </a:rPr>
              <a:t>Gruppeøvelse:</a:t>
            </a:r>
          </a:p>
          <a:p>
            <a:pPr marL="801688" indent="-801688"/>
            <a:r>
              <a:rPr lang="da-DK" sz="1000" i="1" dirty="0">
                <a:solidFill>
                  <a:schemeClr val="bg1"/>
                </a:solidFill>
                <a:latin typeface="Verdana" panose="020B0604030504040204" pitchFamily="34" charset="0"/>
                <a:ea typeface="Verdana" panose="020B0604030504040204" pitchFamily="34" charset="0"/>
                <a:cs typeface="Verdana" panose="020B0604030504040204" pitchFamily="34" charset="0"/>
              </a:rPr>
              <a:t>Drøft i hvilken kategori ”jeres” </a:t>
            </a:r>
          </a:p>
          <a:p>
            <a:pPr marL="801688" indent="-801688"/>
            <a:r>
              <a:rPr lang="da-DK" sz="1000" i="1" dirty="0">
                <a:solidFill>
                  <a:schemeClr val="bg1"/>
                </a:solidFill>
                <a:latin typeface="Verdana" panose="020B0604030504040204" pitchFamily="34" charset="0"/>
                <a:ea typeface="Verdana" panose="020B0604030504040204" pitchFamily="34" charset="0"/>
                <a:cs typeface="Verdana" panose="020B0604030504040204" pitchFamily="34" charset="0"/>
              </a:rPr>
              <a:t>emne skal placeres.</a:t>
            </a:r>
          </a:p>
          <a:p>
            <a:pPr marL="801688" indent="-801688"/>
            <a:r>
              <a:rPr lang="da-DK" sz="1000" i="1" dirty="0">
                <a:solidFill>
                  <a:schemeClr val="bg1"/>
                </a:solidFill>
                <a:latin typeface="Verdana" panose="020B0604030504040204" pitchFamily="34" charset="0"/>
                <a:ea typeface="Verdana" panose="020B0604030504040204" pitchFamily="34" charset="0"/>
                <a:cs typeface="Verdana" panose="020B0604030504040204" pitchFamily="34" charset="0"/>
              </a:rPr>
              <a:t>Passer emnet ikke i en kategori,</a:t>
            </a:r>
          </a:p>
          <a:p>
            <a:pPr marL="801688" indent="-801688"/>
            <a:r>
              <a:rPr lang="da-DK" sz="1000" i="1" dirty="0">
                <a:solidFill>
                  <a:schemeClr val="bg1"/>
                </a:solidFill>
                <a:latin typeface="Verdana" panose="020B0604030504040204" pitchFamily="34" charset="0"/>
                <a:ea typeface="Verdana" panose="020B0604030504040204" pitchFamily="34" charset="0"/>
                <a:cs typeface="Verdana" panose="020B0604030504040204" pitchFamily="34" charset="0"/>
              </a:rPr>
              <a:t>sættes den udenfor figuren.</a:t>
            </a:r>
          </a:p>
        </p:txBody>
      </p:sp>
      <p:pic>
        <p:nvPicPr>
          <p:cNvPr id="3" name="Billede 2">
            <a:extLst>
              <a:ext uri="{FF2B5EF4-FFF2-40B4-BE49-F238E27FC236}">
                <a16:creationId xmlns:a16="http://schemas.microsoft.com/office/drawing/2014/main" id="{C390CAE3-1B59-5503-BE12-D7003ADA454E}"/>
              </a:ext>
            </a:extLst>
          </p:cNvPr>
          <p:cNvPicPr>
            <a:picLocks noChangeAspect="1"/>
          </p:cNvPicPr>
          <p:nvPr/>
        </p:nvPicPr>
        <p:blipFill>
          <a:blip r:embed="rId4"/>
          <a:stretch>
            <a:fillRect/>
          </a:stretch>
        </p:blipFill>
        <p:spPr>
          <a:xfrm>
            <a:off x="1" y="2477193"/>
            <a:ext cx="2161198" cy="4380807"/>
          </a:xfrm>
          <a:prstGeom prst="rect">
            <a:avLst/>
          </a:prstGeom>
        </p:spPr>
      </p:pic>
      <p:sp>
        <p:nvSpPr>
          <p:cNvPr id="6" name="Tekstfelt 5">
            <a:extLst>
              <a:ext uri="{FF2B5EF4-FFF2-40B4-BE49-F238E27FC236}">
                <a16:creationId xmlns:a16="http://schemas.microsoft.com/office/drawing/2014/main" id="{F1CCEBDF-F64F-1B0B-C50F-EDCDD26FF0FA}"/>
              </a:ext>
            </a:extLst>
          </p:cNvPr>
          <p:cNvSpPr txBox="1"/>
          <p:nvPr/>
        </p:nvSpPr>
        <p:spPr>
          <a:xfrm>
            <a:off x="964276" y="4310950"/>
            <a:ext cx="1211765" cy="461665"/>
          </a:xfrm>
          <a:prstGeom prst="rect">
            <a:avLst/>
          </a:prstGeom>
          <a:noFill/>
        </p:spPr>
        <p:txBody>
          <a:bodyPr wrap="square" rtlCol="0">
            <a:spAutoFit/>
          </a:bodyPr>
          <a:lstStyle/>
          <a:p>
            <a:r>
              <a:rPr lang="da-DK" sz="800" dirty="0">
                <a:latin typeface="Verdana" panose="020B0604030504040204" pitchFamily="34" charset="0"/>
                <a:ea typeface="Verdana" panose="020B0604030504040204" pitchFamily="34" charset="0"/>
                <a:cs typeface="Verdana" panose="020B0604030504040204" pitchFamily="34" charset="0"/>
              </a:rPr>
              <a:t>Læs evt. om kategorierne i bogen s. 76-78</a:t>
            </a:r>
          </a:p>
        </p:txBody>
      </p:sp>
      <p:sp>
        <p:nvSpPr>
          <p:cNvPr id="9" name="Tekstfelt 8">
            <a:extLst>
              <a:ext uri="{FF2B5EF4-FFF2-40B4-BE49-F238E27FC236}">
                <a16:creationId xmlns:a16="http://schemas.microsoft.com/office/drawing/2014/main" id="{E293621A-467C-C7F6-0D68-7110B7192305}"/>
              </a:ext>
            </a:extLst>
          </p:cNvPr>
          <p:cNvSpPr txBox="1"/>
          <p:nvPr/>
        </p:nvSpPr>
        <p:spPr>
          <a:xfrm>
            <a:off x="976998" y="5234279"/>
            <a:ext cx="1202616" cy="338554"/>
          </a:xfrm>
          <a:prstGeom prst="rect">
            <a:avLst/>
          </a:prstGeom>
          <a:noFill/>
        </p:spPr>
        <p:txBody>
          <a:bodyPr wrap="square" rtlCol="0">
            <a:spAutoFit/>
          </a:bodyPr>
          <a:lstStyle/>
          <a:p>
            <a:r>
              <a:rPr lang="da-DK" sz="800" dirty="0">
                <a:latin typeface="Verdana" panose="020B0604030504040204" pitchFamily="34" charset="0"/>
                <a:ea typeface="Verdana" panose="020B0604030504040204" pitchFamily="34" charset="0"/>
                <a:cs typeface="Verdana" panose="020B0604030504040204" pitchFamily="34" charset="0"/>
              </a:rPr>
              <a:t>Del læring i </a:t>
            </a:r>
          </a:p>
          <a:p>
            <a:r>
              <a:rPr lang="da-DK" sz="800" dirty="0">
                <a:latin typeface="Verdana" panose="020B0604030504040204" pitchFamily="34" charset="0"/>
                <a:ea typeface="Verdana" panose="020B0604030504040204" pitchFamily="34" charset="0"/>
                <a:cs typeface="Verdana" panose="020B0604030504040204" pitchFamily="34" charset="0"/>
              </a:rPr>
              <a:t>plenum</a:t>
            </a:r>
          </a:p>
        </p:txBody>
      </p:sp>
      <p:sp>
        <p:nvSpPr>
          <p:cNvPr id="10" name="Tekstfelt 9">
            <a:extLst>
              <a:ext uri="{FF2B5EF4-FFF2-40B4-BE49-F238E27FC236}">
                <a16:creationId xmlns:a16="http://schemas.microsoft.com/office/drawing/2014/main" id="{E395508F-F6DA-6483-2C9E-2C512A095097}"/>
              </a:ext>
            </a:extLst>
          </p:cNvPr>
          <p:cNvSpPr txBox="1"/>
          <p:nvPr/>
        </p:nvSpPr>
        <p:spPr>
          <a:xfrm>
            <a:off x="973425" y="4719889"/>
            <a:ext cx="989215" cy="215444"/>
          </a:xfrm>
          <a:prstGeom prst="rect">
            <a:avLst/>
          </a:prstGeom>
          <a:noFill/>
        </p:spPr>
        <p:txBody>
          <a:bodyPr wrap="square" rtlCol="0">
            <a:spAutoFit/>
          </a:bodyPr>
          <a:lstStyle/>
          <a:p>
            <a:r>
              <a:rPr lang="da-DK" sz="800" dirty="0">
                <a:latin typeface="Verdana" panose="020B0604030504040204" pitchFamily="34" charset="0"/>
                <a:ea typeface="Verdana" panose="020B0604030504040204" pitchFamily="34" charset="0"/>
                <a:cs typeface="Verdana" panose="020B0604030504040204" pitchFamily="34" charset="0"/>
              </a:rPr>
              <a:t>Drøft</a:t>
            </a:r>
          </a:p>
        </p:txBody>
      </p:sp>
      <p:sp>
        <p:nvSpPr>
          <p:cNvPr id="11" name="Rektangel 10">
            <a:extLst>
              <a:ext uri="{FF2B5EF4-FFF2-40B4-BE49-F238E27FC236}">
                <a16:creationId xmlns:a16="http://schemas.microsoft.com/office/drawing/2014/main" id="{FB054E5B-6005-D9CD-551E-4484AC760A08}"/>
              </a:ext>
            </a:extLst>
          </p:cNvPr>
          <p:cNvSpPr/>
          <p:nvPr/>
        </p:nvSpPr>
        <p:spPr>
          <a:xfrm>
            <a:off x="773084" y="5563746"/>
            <a:ext cx="290945" cy="30357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a:extLst>
              <a:ext uri="{FF2B5EF4-FFF2-40B4-BE49-F238E27FC236}">
                <a16:creationId xmlns:a16="http://schemas.microsoft.com/office/drawing/2014/main" id="{6FF00EBB-BD86-78AE-FC96-7501B12ECA10}"/>
              </a:ext>
            </a:extLst>
          </p:cNvPr>
          <p:cNvPicPr>
            <a:picLocks noChangeAspect="1"/>
          </p:cNvPicPr>
          <p:nvPr/>
        </p:nvPicPr>
        <p:blipFill>
          <a:blip r:embed="rId5"/>
          <a:stretch>
            <a:fillRect/>
          </a:stretch>
        </p:blipFill>
        <p:spPr>
          <a:xfrm>
            <a:off x="2179614" y="6351901"/>
            <a:ext cx="6095653" cy="372200"/>
          </a:xfrm>
          <a:prstGeom prst="rect">
            <a:avLst/>
          </a:prstGeom>
        </p:spPr>
      </p:pic>
      <p:sp>
        <p:nvSpPr>
          <p:cNvPr id="13" name="Tekstfelt 12">
            <a:extLst>
              <a:ext uri="{FF2B5EF4-FFF2-40B4-BE49-F238E27FC236}">
                <a16:creationId xmlns:a16="http://schemas.microsoft.com/office/drawing/2014/main" id="{99342322-0F4D-27A9-3616-FFCF060CA5BC}"/>
              </a:ext>
            </a:extLst>
          </p:cNvPr>
          <p:cNvSpPr txBox="1"/>
          <p:nvPr/>
        </p:nvSpPr>
        <p:spPr>
          <a:xfrm>
            <a:off x="976998" y="4993076"/>
            <a:ext cx="989215" cy="215444"/>
          </a:xfrm>
          <a:prstGeom prst="rect">
            <a:avLst/>
          </a:prstGeom>
          <a:noFill/>
        </p:spPr>
        <p:txBody>
          <a:bodyPr wrap="square" rtlCol="0">
            <a:spAutoFit/>
          </a:bodyPr>
          <a:lstStyle/>
          <a:p>
            <a:r>
              <a:rPr lang="da-DK" sz="800" dirty="0">
                <a:latin typeface="Verdana" panose="020B0604030504040204" pitchFamily="34" charset="0"/>
                <a:ea typeface="Verdana" panose="020B0604030504040204" pitchFamily="34" charset="0"/>
                <a:cs typeface="Verdana" panose="020B0604030504040204" pitchFamily="34" charset="0"/>
              </a:rPr>
              <a:t>Placér</a:t>
            </a:r>
          </a:p>
        </p:txBody>
      </p:sp>
      <p:pic>
        <p:nvPicPr>
          <p:cNvPr id="14" name="Billede 13">
            <a:extLst>
              <a:ext uri="{FF2B5EF4-FFF2-40B4-BE49-F238E27FC236}">
                <a16:creationId xmlns:a16="http://schemas.microsoft.com/office/drawing/2014/main" id="{0AB01969-09A5-9347-D125-DCB738C64E3C}"/>
              </a:ext>
            </a:extLst>
          </p:cNvPr>
          <p:cNvPicPr>
            <a:picLocks noChangeAspect="1"/>
          </p:cNvPicPr>
          <p:nvPr/>
        </p:nvPicPr>
        <p:blipFill>
          <a:blip r:embed="rId6"/>
          <a:stretch>
            <a:fillRect/>
          </a:stretch>
        </p:blipFill>
        <p:spPr>
          <a:xfrm>
            <a:off x="7843616" y="3089922"/>
            <a:ext cx="926249" cy="1258567"/>
          </a:xfrm>
          <a:prstGeom prst="rect">
            <a:avLst/>
          </a:prstGeom>
        </p:spPr>
      </p:pic>
      <p:sp>
        <p:nvSpPr>
          <p:cNvPr id="15" name="Eksplosion 1 14">
            <a:extLst>
              <a:ext uri="{FF2B5EF4-FFF2-40B4-BE49-F238E27FC236}">
                <a16:creationId xmlns:a16="http://schemas.microsoft.com/office/drawing/2014/main" id="{18E44430-EB2B-6425-D909-46DBBA202FA0}"/>
              </a:ext>
            </a:extLst>
          </p:cNvPr>
          <p:cNvSpPr/>
          <p:nvPr/>
        </p:nvSpPr>
        <p:spPr>
          <a:xfrm>
            <a:off x="7293397" y="4051563"/>
            <a:ext cx="1164470" cy="71966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latin typeface="Arial" panose="020B0604020202020204" pitchFamily="34" charset="0"/>
                <a:cs typeface="Arial" panose="020B0604020202020204" pitchFamily="34" charset="0"/>
              </a:rPr>
              <a:t>15 min.</a:t>
            </a:r>
          </a:p>
        </p:txBody>
      </p:sp>
      <p:sp>
        <p:nvSpPr>
          <p:cNvPr id="16" name="Tekstfelt 15">
            <a:extLst>
              <a:ext uri="{FF2B5EF4-FFF2-40B4-BE49-F238E27FC236}">
                <a16:creationId xmlns:a16="http://schemas.microsoft.com/office/drawing/2014/main" id="{16113062-FE6D-5AD9-2872-0FA03DC3DC0A}"/>
              </a:ext>
            </a:extLst>
          </p:cNvPr>
          <p:cNvSpPr txBox="1"/>
          <p:nvPr/>
        </p:nvSpPr>
        <p:spPr>
          <a:xfrm>
            <a:off x="1099457" y="3574773"/>
            <a:ext cx="1080157" cy="307777"/>
          </a:xfrm>
          <a:prstGeom prst="rect">
            <a:avLst/>
          </a:prstGeom>
          <a:noFill/>
        </p:spPr>
        <p:txBody>
          <a:bodyPr wrap="square" rtlCol="0">
            <a:spAutoFit/>
          </a:bodyPr>
          <a:lstStyle/>
          <a:p>
            <a:r>
              <a:rPr lang="da-DK" sz="1400" b="1" dirty="0">
                <a:latin typeface="Verdana" panose="020B0604030504040204" pitchFamily="34" charset="0"/>
                <a:ea typeface="Verdana" panose="020B0604030504040204" pitchFamily="34" charset="0"/>
                <a:cs typeface="Verdana" panose="020B0604030504040204" pitchFamily="34" charset="0"/>
              </a:rPr>
              <a:t>OPGAVE</a:t>
            </a:r>
          </a:p>
        </p:txBody>
      </p:sp>
      <p:sp>
        <p:nvSpPr>
          <p:cNvPr id="17" name="Rektangel 16">
            <a:extLst>
              <a:ext uri="{FF2B5EF4-FFF2-40B4-BE49-F238E27FC236}">
                <a16:creationId xmlns:a16="http://schemas.microsoft.com/office/drawing/2014/main" id="{352EEEFE-F185-FAB9-7732-84A74C8A38F4}"/>
              </a:ext>
            </a:extLst>
          </p:cNvPr>
          <p:cNvSpPr/>
          <p:nvPr/>
        </p:nvSpPr>
        <p:spPr>
          <a:xfrm>
            <a:off x="47891" y="1272109"/>
            <a:ext cx="7437140" cy="646331"/>
          </a:xfrm>
          <a:prstGeom prst="rect">
            <a:avLst/>
          </a:prstGeom>
        </p:spPr>
        <p:txBody>
          <a:bodyPr wrap="square">
            <a:spAutoFit/>
          </a:bodyPr>
          <a:lstStyle/>
          <a:p>
            <a:pPr algn="l"/>
            <a:r>
              <a:rPr lang="da-DK" sz="1200" i="1" dirty="0">
                <a:latin typeface="Verdana" panose="020B0604030504040204" pitchFamily="34" charset="0"/>
                <a:ea typeface="Verdana" panose="020B0604030504040204" pitchFamily="34" charset="0"/>
                <a:cs typeface="Verdana" panose="020B0604030504040204" pitchFamily="34" charset="0"/>
              </a:rPr>
              <a:t>Målet med øvelsen:</a:t>
            </a:r>
          </a:p>
          <a:p>
            <a:pPr algn="l"/>
            <a:r>
              <a:rPr lang="da-DK" sz="1200" i="1" dirty="0">
                <a:latin typeface="Verdana" panose="020B0604030504040204" pitchFamily="34" charset="0"/>
                <a:ea typeface="Verdana" panose="020B0604030504040204" pitchFamily="34" charset="0"/>
                <a:cs typeface="Verdana" panose="020B0604030504040204" pitchFamily="34" charset="0"/>
              </a:rPr>
              <a:t>Du får kendskab til en metode der kan kortlægge det psykiske arbejdsmiljø, og hvordan du kan arbejde med de emner der bliver kortlagt.</a:t>
            </a:r>
          </a:p>
        </p:txBody>
      </p:sp>
    </p:spTree>
    <p:extLst>
      <p:ext uri="{BB962C8B-B14F-4D97-AF65-F5344CB8AC3E}">
        <p14:creationId xmlns:p14="http://schemas.microsoft.com/office/powerpoint/2010/main" val="159287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b="0" dirty="0"/>
              <a:t>Hvad lærte øvelsen dig?</a:t>
            </a:r>
          </a:p>
        </p:txBody>
      </p:sp>
      <p:pic>
        <p:nvPicPr>
          <p:cNvPr id="4" name="Billede 3"/>
          <p:cNvPicPr>
            <a:picLocks noChangeAspect="1"/>
          </p:cNvPicPr>
          <p:nvPr/>
        </p:nvPicPr>
        <p:blipFill>
          <a:blip r:embed="rId2"/>
          <a:stretch>
            <a:fillRect/>
          </a:stretch>
        </p:blipFill>
        <p:spPr>
          <a:xfrm>
            <a:off x="3264429" y="1607079"/>
            <a:ext cx="2428875" cy="4981575"/>
          </a:xfrm>
          <a:prstGeom prst="rect">
            <a:avLst/>
          </a:prstGeom>
        </p:spPr>
      </p:pic>
      <p:pic>
        <p:nvPicPr>
          <p:cNvPr id="5" name="Billede 4"/>
          <p:cNvPicPr>
            <a:picLocks noChangeAspect="1"/>
          </p:cNvPicPr>
          <p:nvPr/>
        </p:nvPicPr>
        <p:blipFill>
          <a:blip r:embed="rId3"/>
          <a:stretch>
            <a:fillRect/>
          </a:stretch>
        </p:blipFill>
        <p:spPr>
          <a:xfrm>
            <a:off x="149023" y="1393825"/>
            <a:ext cx="1019175" cy="1581150"/>
          </a:xfrm>
          <a:prstGeom prst="rect">
            <a:avLst/>
          </a:prstGeom>
        </p:spPr>
      </p:pic>
    </p:spTree>
    <p:extLst>
      <p:ext uri="{BB962C8B-B14F-4D97-AF65-F5344CB8AC3E}">
        <p14:creationId xmlns:p14="http://schemas.microsoft.com/office/powerpoint/2010/main" val="1821180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normAutofit/>
          </a:bodyPr>
          <a:lstStyle/>
          <a:p>
            <a:r>
              <a:rPr lang="da-DK" sz="2400" b="0" dirty="0">
                <a:latin typeface="Arial" panose="020B0604020202020204" pitchFamily="34" charset="0"/>
                <a:cs typeface="Arial" panose="020B0604020202020204" pitchFamily="34" charset="0"/>
              </a:rPr>
              <a:t>Ekstern støtte </a:t>
            </a:r>
            <a:r>
              <a:rPr lang="da-DK" sz="1200" b="0" dirty="0">
                <a:latin typeface="Arial" panose="020B0604020202020204" pitchFamily="34" charset="0"/>
                <a:cs typeface="Arial" panose="020B0604020202020204" pitchFamily="34" charset="0"/>
              </a:rPr>
              <a:t>– uden beregning</a:t>
            </a:r>
          </a:p>
        </p:txBody>
      </p:sp>
      <p:sp>
        <p:nvSpPr>
          <p:cNvPr id="4" name="Rektangel 3"/>
          <p:cNvSpPr/>
          <p:nvPr/>
        </p:nvSpPr>
        <p:spPr>
          <a:xfrm>
            <a:off x="1095174" y="3400662"/>
            <a:ext cx="1369286" cy="307777"/>
          </a:xfrm>
          <a:prstGeom prst="rect">
            <a:avLst/>
          </a:prstGeom>
        </p:spPr>
        <p:txBody>
          <a:bodyPr wrap="none">
            <a:spAutoFit/>
          </a:bodyPr>
          <a:lstStyle/>
          <a:p>
            <a:r>
              <a:rPr lang="da-DK" sz="1400" dirty="0">
                <a:latin typeface="Arial" panose="020B0604020202020204" pitchFamily="34" charset="0"/>
                <a:cs typeface="Arial" panose="020B0604020202020204" pitchFamily="34" charset="0"/>
                <a:hlinkClick r:id="rId3"/>
              </a:rPr>
              <a:t>Klik her for film</a:t>
            </a:r>
            <a:endParaRPr lang="da-DK" sz="1400" dirty="0">
              <a:latin typeface="Arial" panose="020B0604020202020204" pitchFamily="34" charset="0"/>
              <a:cs typeface="Arial" panose="020B0604020202020204" pitchFamily="34" charset="0"/>
            </a:endParaRPr>
          </a:p>
        </p:txBody>
      </p:sp>
      <p:pic>
        <p:nvPicPr>
          <p:cNvPr id="6" name="Billede 5"/>
          <p:cNvPicPr>
            <a:picLocks noChangeAspect="1"/>
          </p:cNvPicPr>
          <p:nvPr/>
        </p:nvPicPr>
        <p:blipFill>
          <a:blip r:embed="rId4"/>
          <a:stretch>
            <a:fillRect/>
          </a:stretch>
        </p:blipFill>
        <p:spPr>
          <a:xfrm>
            <a:off x="423682" y="1781175"/>
            <a:ext cx="2962275" cy="1647825"/>
          </a:xfrm>
          <a:prstGeom prst="rect">
            <a:avLst/>
          </a:prstGeom>
        </p:spPr>
      </p:pic>
      <p:pic>
        <p:nvPicPr>
          <p:cNvPr id="14" name="Billede 13">
            <a:extLst>
              <a:ext uri="{FF2B5EF4-FFF2-40B4-BE49-F238E27FC236}">
                <a16:creationId xmlns:a16="http://schemas.microsoft.com/office/drawing/2014/main" id="{A864BC0A-B92E-E1E7-E7BD-3D140320CA32}"/>
              </a:ext>
            </a:extLst>
          </p:cNvPr>
          <p:cNvPicPr>
            <a:picLocks noChangeAspect="1"/>
          </p:cNvPicPr>
          <p:nvPr/>
        </p:nvPicPr>
        <p:blipFill>
          <a:blip r:embed="rId5"/>
          <a:stretch>
            <a:fillRect/>
          </a:stretch>
        </p:blipFill>
        <p:spPr>
          <a:xfrm>
            <a:off x="4494095" y="1862903"/>
            <a:ext cx="3573579" cy="1225004"/>
          </a:xfrm>
          <a:prstGeom prst="rect">
            <a:avLst/>
          </a:prstGeom>
        </p:spPr>
      </p:pic>
      <p:pic>
        <p:nvPicPr>
          <p:cNvPr id="16" name="Billede 15">
            <a:extLst>
              <a:ext uri="{FF2B5EF4-FFF2-40B4-BE49-F238E27FC236}">
                <a16:creationId xmlns:a16="http://schemas.microsoft.com/office/drawing/2014/main" id="{2A942E47-1022-0A36-0D6D-82CDE405CAA5}"/>
              </a:ext>
            </a:extLst>
          </p:cNvPr>
          <p:cNvPicPr>
            <a:picLocks noChangeAspect="1"/>
          </p:cNvPicPr>
          <p:nvPr/>
        </p:nvPicPr>
        <p:blipFill>
          <a:blip r:embed="rId6"/>
          <a:stretch>
            <a:fillRect/>
          </a:stretch>
        </p:blipFill>
        <p:spPr>
          <a:xfrm>
            <a:off x="4310082" y="3228383"/>
            <a:ext cx="4362450" cy="960112"/>
          </a:xfrm>
          <a:prstGeom prst="rect">
            <a:avLst/>
          </a:prstGeom>
        </p:spPr>
      </p:pic>
      <p:sp>
        <p:nvSpPr>
          <p:cNvPr id="18" name="Tekstfelt 17">
            <a:extLst>
              <a:ext uri="{FF2B5EF4-FFF2-40B4-BE49-F238E27FC236}">
                <a16:creationId xmlns:a16="http://schemas.microsoft.com/office/drawing/2014/main" id="{208A825B-D533-2B6E-FCD2-816E12BFFF0D}"/>
              </a:ext>
            </a:extLst>
          </p:cNvPr>
          <p:cNvSpPr txBox="1"/>
          <p:nvPr/>
        </p:nvSpPr>
        <p:spPr>
          <a:xfrm>
            <a:off x="4211754" y="4297445"/>
            <a:ext cx="4878906" cy="1815882"/>
          </a:xfrm>
          <a:prstGeom prst="rect">
            <a:avLst/>
          </a:prstGeom>
          <a:noFill/>
        </p:spPr>
        <p:txBody>
          <a:bodyPr wrap="square">
            <a:spAutoFit/>
          </a:bodyPr>
          <a:lstStyle/>
          <a:p>
            <a:pPr algn="l">
              <a:buFont typeface="Arial" panose="020B0604020202020204" pitchFamily="34" charset="0"/>
              <a:buChar char="•"/>
            </a:pPr>
            <a:r>
              <a:rPr lang="da-DK" sz="1400" b="1" i="0" u="sng" dirty="0">
                <a:solidFill>
                  <a:srgbClr val="000000"/>
                </a:solidFill>
                <a:effectLst/>
                <a:latin typeface="arial" panose="020B0604020202020204" pitchFamily="34" charset="0"/>
              </a:rPr>
              <a:t> Flere</a:t>
            </a:r>
            <a:r>
              <a:rPr lang="da-DK" sz="1400" b="0" i="0" dirty="0">
                <a:solidFill>
                  <a:srgbClr val="000000"/>
                </a:solidFill>
                <a:effectLst/>
                <a:latin typeface="arial" panose="020B0604020202020204" pitchFamily="34" charset="0"/>
              </a:rPr>
              <a:t> folkeskoler, daginstitutioner eller hele hjemmeplejen</a:t>
            </a:r>
          </a:p>
          <a:p>
            <a:pPr algn="l"/>
            <a:r>
              <a:rPr lang="da-DK" sz="1400" dirty="0">
                <a:solidFill>
                  <a:srgbClr val="000000"/>
                </a:solidFill>
                <a:latin typeface="arial" panose="020B0604020202020204" pitchFamily="34" charset="0"/>
              </a:rPr>
              <a:t> </a:t>
            </a:r>
            <a:r>
              <a:rPr lang="da-DK" sz="1400" b="0" i="0" dirty="0">
                <a:solidFill>
                  <a:srgbClr val="000000"/>
                </a:solidFill>
                <a:effectLst/>
                <a:latin typeface="arial" panose="020B0604020202020204" pitchFamily="34" charset="0"/>
              </a:rPr>
              <a:t> i en kommune</a:t>
            </a:r>
          </a:p>
          <a:p>
            <a:pPr algn="l"/>
            <a:endParaRPr lang="da-DK" sz="1400" b="0" i="0" dirty="0">
              <a:solidFill>
                <a:srgbClr val="000000"/>
              </a:solidFill>
              <a:effectLst/>
              <a:latin typeface="arial" panose="020B0604020202020204" pitchFamily="34" charset="0"/>
            </a:endParaRPr>
          </a:p>
          <a:p>
            <a:pPr algn="l">
              <a:buFont typeface="Arial" panose="020B0604020202020204" pitchFamily="34" charset="0"/>
              <a:buChar char="•"/>
            </a:pPr>
            <a:r>
              <a:rPr lang="da-DK" sz="1400" b="0" i="0" dirty="0">
                <a:solidFill>
                  <a:srgbClr val="000000"/>
                </a:solidFill>
                <a:effectLst/>
                <a:latin typeface="arial" panose="020B0604020202020204" pitchFamily="34" charset="0"/>
              </a:rPr>
              <a:t> Afdeling</a:t>
            </a:r>
            <a:r>
              <a:rPr lang="da-DK" sz="1400" b="1" i="0" u="sng" dirty="0">
                <a:solidFill>
                  <a:srgbClr val="000000"/>
                </a:solidFill>
                <a:effectLst/>
                <a:latin typeface="arial" panose="020B0604020202020204" pitchFamily="34" charset="0"/>
              </a:rPr>
              <a:t>er</a:t>
            </a:r>
            <a:r>
              <a:rPr lang="da-DK" sz="1400" b="0" i="0" dirty="0">
                <a:solidFill>
                  <a:srgbClr val="000000"/>
                </a:solidFill>
                <a:effectLst/>
                <a:latin typeface="arial" panose="020B0604020202020204" pitchFamily="34" charset="0"/>
              </a:rPr>
              <a:t> på et hospital eller på tværs af matrikler</a:t>
            </a:r>
          </a:p>
          <a:p>
            <a:pPr algn="l"/>
            <a:endParaRPr lang="da-DK" sz="1400" b="0" i="0" dirty="0">
              <a:solidFill>
                <a:srgbClr val="000000"/>
              </a:solidFill>
              <a:effectLst/>
              <a:latin typeface="arial" panose="020B0604020202020204" pitchFamily="34" charset="0"/>
            </a:endParaRPr>
          </a:p>
          <a:p>
            <a:pPr algn="l">
              <a:buFont typeface="Arial" panose="020B0604020202020204" pitchFamily="34" charset="0"/>
              <a:buChar char="•"/>
            </a:pPr>
            <a:r>
              <a:rPr lang="da-DK" sz="1400" b="0" i="0" dirty="0">
                <a:solidFill>
                  <a:srgbClr val="000000"/>
                </a:solidFill>
                <a:effectLst/>
                <a:latin typeface="arial" panose="020B0604020202020204" pitchFamily="34" charset="0"/>
              </a:rPr>
              <a:t> Døgninstitution</a:t>
            </a:r>
            <a:r>
              <a:rPr lang="da-DK" sz="1400" b="1" i="0" u="sng" dirty="0">
                <a:solidFill>
                  <a:srgbClr val="000000"/>
                </a:solidFill>
                <a:effectLst/>
                <a:latin typeface="arial" panose="020B0604020202020204" pitchFamily="34" charset="0"/>
              </a:rPr>
              <a:t>er</a:t>
            </a:r>
            <a:r>
              <a:rPr lang="da-DK" sz="1400" b="0" i="0" dirty="0">
                <a:solidFill>
                  <a:srgbClr val="000000"/>
                </a:solidFill>
                <a:effectLst/>
                <a:latin typeface="arial" panose="020B0604020202020204" pitchFamily="34" charset="0"/>
              </a:rPr>
              <a:t> i en region eller kommune</a:t>
            </a:r>
          </a:p>
          <a:p>
            <a:pPr algn="l">
              <a:buFont typeface="Arial" panose="020B0604020202020204" pitchFamily="34" charset="0"/>
              <a:buChar char="•"/>
            </a:pPr>
            <a:endParaRPr lang="da-DK" sz="1400" b="0" i="0" dirty="0">
              <a:solidFill>
                <a:srgbClr val="000000"/>
              </a:solidFill>
              <a:effectLst/>
              <a:latin typeface="arial" panose="020B0604020202020204" pitchFamily="34" charset="0"/>
            </a:endParaRPr>
          </a:p>
          <a:p>
            <a:pPr algn="l">
              <a:buFont typeface="Arial" panose="020B0604020202020204" pitchFamily="34" charset="0"/>
              <a:buChar char="•"/>
            </a:pPr>
            <a:r>
              <a:rPr lang="da-DK" sz="1400" b="0" i="0" dirty="0">
                <a:solidFill>
                  <a:srgbClr val="000000"/>
                </a:solidFill>
                <a:effectLst/>
                <a:latin typeface="arial" panose="020B0604020202020204" pitchFamily="34" charset="0"/>
              </a:rPr>
              <a:t> Uddannelsesinstitution</a:t>
            </a:r>
            <a:r>
              <a:rPr lang="da-DK" sz="1400" b="1" i="0" u="sng" dirty="0">
                <a:solidFill>
                  <a:srgbClr val="000000"/>
                </a:solidFill>
                <a:effectLst/>
                <a:latin typeface="arial" panose="020B0604020202020204" pitchFamily="34" charset="0"/>
              </a:rPr>
              <a:t>er</a:t>
            </a:r>
            <a:r>
              <a:rPr lang="da-DK" sz="1400" b="0" i="0" dirty="0">
                <a:solidFill>
                  <a:srgbClr val="000000"/>
                </a:solidFill>
                <a:effectLst/>
                <a:latin typeface="arial" panose="020B0604020202020204" pitchFamily="34" charset="0"/>
              </a:rPr>
              <a:t> på tværs af geografi </a:t>
            </a:r>
          </a:p>
        </p:txBody>
      </p:sp>
      <p:sp>
        <p:nvSpPr>
          <p:cNvPr id="20" name="Tekstfelt 19">
            <a:extLst>
              <a:ext uri="{FF2B5EF4-FFF2-40B4-BE49-F238E27FC236}">
                <a16:creationId xmlns:a16="http://schemas.microsoft.com/office/drawing/2014/main" id="{D2F55963-942A-E109-138B-6E416D1C477A}"/>
              </a:ext>
            </a:extLst>
          </p:cNvPr>
          <p:cNvSpPr txBox="1"/>
          <p:nvPr/>
        </p:nvSpPr>
        <p:spPr>
          <a:xfrm>
            <a:off x="593388" y="3838402"/>
            <a:ext cx="3102312" cy="1384995"/>
          </a:xfrm>
          <a:prstGeom prst="rect">
            <a:avLst/>
          </a:prstGeom>
          <a:noFill/>
        </p:spPr>
        <p:txBody>
          <a:bodyPr wrap="square">
            <a:spAutoFit/>
          </a:bodyPr>
          <a:lstStyle/>
          <a:p>
            <a:r>
              <a:rPr lang="da-DK" sz="1400" b="0" i="0" dirty="0">
                <a:solidFill>
                  <a:srgbClr val="474747"/>
                </a:solidFill>
                <a:effectLst/>
                <a:latin typeface="Arial" panose="020B0604020202020204" pitchFamily="34" charset="0"/>
                <a:cs typeface="Arial" panose="020B0604020202020204" pitchFamily="34" charset="0"/>
              </a:rPr>
              <a:t>SPARK er </a:t>
            </a:r>
            <a:r>
              <a:rPr lang="da-DK" sz="1400" b="0" i="0" dirty="0">
                <a:solidFill>
                  <a:srgbClr val="040C28"/>
                </a:solidFill>
                <a:effectLst/>
                <a:latin typeface="Arial" panose="020B0604020202020204" pitchFamily="34" charset="0"/>
                <a:cs typeface="Arial" panose="020B0604020202020204" pitchFamily="34" charset="0"/>
              </a:rPr>
              <a:t>et gratis tilbud til kommunale arbejdspladser og er parternes fælles indsats for at understøtte den lokale dialog og samarbejdet om et godt psykisk arbejdsmiljø.</a:t>
            </a:r>
            <a:endParaRPr lang="da-DK" sz="1400" dirty="0">
              <a:latin typeface="Arial" panose="020B0604020202020204" pitchFamily="34" charset="0"/>
              <a:cs typeface="Arial" panose="020B0604020202020204" pitchFamily="34" charset="0"/>
            </a:endParaRPr>
          </a:p>
        </p:txBody>
      </p:sp>
      <p:sp>
        <p:nvSpPr>
          <p:cNvPr id="22" name="Tekstfelt 21">
            <a:extLst>
              <a:ext uri="{FF2B5EF4-FFF2-40B4-BE49-F238E27FC236}">
                <a16:creationId xmlns:a16="http://schemas.microsoft.com/office/drawing/2014/main" id="{23E86C2C-6674-FC17-8DD1-C5FBF7DAB333}"/>
              </a:ext>
            </a:extLst>
          </p:cNvPr>
          <p:cNvSpPr txBox="1"/>
          <p:nvPr/>
        </p:nvSpPr>
        <p:spPr>
          <a:xfrm>
            <a:off x="589377" y="5285120"/>
            <a:ext cx="2962275" cy="1384995"/>
          </a:xfrm>
          <a:prstGeom prst="rect">
            <a:avLst/>
          </a:prstGeom>
          <a:noFill/>
        </p:spPr>
        <p:txBody>
          <a:bodyPr wrap="square">
            <a:spAutoFit/>
          </a:bodyPr>
          <a:lstStyle/>
          <a:p>
            <a:r>
              <a:rPr lang="da-DK" sz="1400" b="0" i="0" dirty="0" err="1">
                <a:solidFill>
                  <a:srgbClr val="000000"/>
                </a:solidFill>
                <a:effectLst/>
                <a:latin typeface="arial" panose="020B0604020202020204" pitchFamily="34" charset="0"/>
              </a:rPr>
              <a:t>SPARKs</a:t>
            </a:r>
            <a:r>
              <a:rPr lang="da-DK" sz="1400" b="0" i="0" dirty="0">
                <a:solidFill>
                  <a:srgbClr val="000000"/>
                </a:solidFill>
                <a:effectLst/>
                <a:latin typeface="arial" panose="020B0604020202020204" pitchFamily="34" charset="0"/>
              </a:rPr>
              <a:t> konsulenter sidder klar i røret på 33703400 for at hjælpe jer videre, når I er kørt fast i en problematik, har brug for ny inspiration eller vil høre mere om </a:t>
            </a:r>
            <a:r>
              <a:rPr lang="da-DK" sz="1400" b="0" i="0" dirty="0" err="1">
                <a:solidFill>
                  <a:srgbClr val="000000"/>
                </a:solidFill>
                <a:effectLst/>
                <a:latin typeface="arial" panose="020B0604020202020204" pitchFamily="34" charset="0"/>
              </a:rPr>
              <a:t>SPARKs</a:t>
            </a:r>
            <a:r>
              <a:rPr lang="da-DK" sz="1400" b="0" i="0" dirty="0">
                <a:solidFill>
                  <a:srgbClr val="000000"/>
                </a:solidFill>
                <a:effectLst/>
                <a:latin typeface="arial" panose="020B0604020202020204" pitchFamily="34" charset="0"/>
              </a:rPr>
              <a:t> tilbud.</a:t>
            </a:r>
            <a:endParaRPr lang="da-DK" sz="1400" dirty="0"/>
          </a:p>
        </p:txBody>
      </p:sp>
    </p:spTree>
    <p:extLst>
      <p:ext uri="{BB962C8B-B14F-4D97-AF65-F5344CB8AC3E}">
        <p14:creationId xmlns:p14="http://schemas.microsoft.com/office/powerpoint/2010/main" val="407722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b="0" dirty="0"/>
              <a:t>Refleksion - side 80</a:t>
            </a:r>
          </a:p>
        </p:txBody>
      </p:sp>
      <p:pic>
        <p:nvPicPr>
          <p:cNvPr id="10" name="Billede 9">
            <a:extLst>
              <a:ext uri="{FF2B5EF4-FFF2-40B4-BE49-F238E27FC236}">
                <a16:creationId xmlns:a16="http://schemas.microsoft.com/office/drawing/2014/main" id="{EA6891DF-108A-C54D-84C2-6C8584CD2DFE}"/>
              </a:ext>
            </a:extLst>
          </p:cNvPr>
          <p:cNvPicPr>
            <a:picLocks noChangeAspect="1"/>
          </p:cNvPicPr>
          <p:nvPr/>
        </p:nvPicPr>
        <p:blipFill>
          <a:blip r:embed="rId3"/>
          <a:stretch>
            <a:fillRect/>
          </a:stretch>
        </p:blipFill>
        <p:spPr>
          <a:xfrm>
            <a:off x="7970549" y="5679900"/>
            <a:ext cx="883432" cy="983233"/>
          </a:xfrm>
          <a:prstGeom prst="rect">
            <a:avLst/>
          </a:prstGeom>
        </p:spPr>
      </p:pic>
      <p:pic>
        <p:nvPicPr>
          <p:cNvPr id="11" name="Billede 10"/>
          <p:cNvPicPr>
            <a:picLocks noChangeAspect="1"/>
          </p:cNvPicPr>
          <p:nvPr/>
        </p:nvPicPr>
        <p:blipFill>
          <a:blip r:embed="rId4"/>
          <a:stretch>
            <a:fillRect/>
          </a:stretch>
        </p:blipFill>
        <p:spPr>
          <a:xfrm rot="20999005">
            <a:off x="258754" y="1520632"/>
            <a:ext cx="1491311" cy="1340104"/>
          </a:xfrm>
          <a:prstGeom prst="rect">
            <a:avLst/>
          </a:prstGeom>
        </p:spPr>
      </p:pic>
      <p:pic>
        <p:nvPicPr>
          <p:cNvPr id="12" name="Billede 11"/>
          <p:cNvPicPr>
            <a:picLocks noChangeAspect="1"/>
          </p:cNvPicPr>
          <p:nvPr/>
        </p:nvPicPr>
        <p:blipFill>
          <a:blip r:embed="rId5"/>
          <a:stretch>
            <a:fillRect/>
          </a:stretch>
        </p:blipFill>
        <p:spPr>
          <a:xfrm>
            <a:off x="322295" y="5740399"/>
            <a:ext cx="1194315" cy="862237"/>
          </a:xfrm>
          <a:prstGeom prst="rect">
            <a:avLst/>
          </a:prstGeom>
        </p:spPr>
      </p:pic>
      <p:pic>
        <p:nvPicPr>
          <p:cNvPr id="13" name="Billede 12"/>
          <p:cNvPicPr>
            <a:picLocks noChangeAspect="1"/>
          </p:cNvPicPr>
          <p:nvPr/>
        </p:nvPicPr>
        <p:blipFill>
          <a:blip r:embed="rId6"/>
          <a:stretch>
            <a:fillRect/>
          </a:stretch>
        </p:blipFill>
        <p:spPr>
          <a:xfrm>
            <a:off x="7927732" y="1674003"/>
            <a:ext cx="926249" cy="1258567"/>
          </a:xfrm>
          <a:prstGeom prst="rect">
            <a:avLst/>
          </a:prstGeom>
        </p:spPr>
      </p:pic>
      <p:sp>
        <p:nvSpPr>
          <p:cNvPr id="14" name="Eksplosion 1 13"/>
          <p:cNvSpPr/>
          <p:nvPr/>
        </p:nvSpPr>
        <p:spPr>
          <a:xfrm>
            <a:off x="6937246" y="1401151"/>
            <a:ext cx="1164470" cy="71966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latin typeface="Arial" panose="020B0604020202020204" pitchFamily="34" charset="0"/>
                <a:cs typeface="Arial" panose="020B0604020202020204" pitchFamily="34" charset="0"/>
              </a:rPr>
              <a:t>10 min.</a:t>
            </a:r>
          </a:p>
        </p:txBody>
      </p:sp>
      <p:pic>
        <p:nvPicPr>
          <p:cNvPr id="4" name="Billede 3"/>
          <p:cNvPicPr>
            <a:picLocks noChangeAspect="1"/>
          </p:cNvPicPr>
          <p:nvPr/>
        </p:nvPicPr>
        <p:blipFill>
          <a:blip r:embed="rId7"/>
          <a:stretch>
            <a:fillRect/>
          </a:stretch>
        </p:blipFill>
        <p:spPr>
          <a:xfrm>
            <a:off x="2317564" y="1401151"/>
            <a:ext cx="4281048" cy="5153999"/>
          </a:xfrm>
          <a:prstGeom prst="rect">
            <a:avLst/>
          </a:prstGeom>
        </p:spPr>
      </p:pic>
      <p:pic>
        <p:nvPicPr>
          <p:cNvPr id="3" name="Billede 2"/>
          <p:cNvPicPr>
            <a:picLocks noChangeAspect="1"/>
          </p:cNvPicPr>
          <p:nvPr/>
        </p:nvPicPr>
        <p:blipFill>
          <a:blip r:embed="rId8"/>
          <a:stretch>
            <a:fillRect/>
          </a:stretch>
        </p:blipFill>
        <p:spPr>
          <a:xfrm>
            <a:off x="1946147" y="4433849"/>
            <a:ext cx="406446" cy="398554"/>
          </a:xfrm>
          <a:prstGeom prst="rect">
            <a:avLst/>
          </a:prstGeom>
        </p:spPr>
      </p:pic>
    </p:spTree>
    <p:extLst>
      <p:ext uri="{BB962C8B-B14F-4D97-AF65-F5344CB8AC3E}">
        <p14:creationId xmlns:p14="http://schemas.microsoft.com/office/powerpoint/2010/main" val="2929970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b="0" dirty="0"/>
              <a:t>Det ved du noget om nu</a:t>
            </a:r>
          </a:p>
        </p:txBody>
      </p:sp>
      <p:sp>
        <p:nvSpPr>
          <p:cNvPr id="9" name="Rektangel 8"/>
          <p:cNvSpPr/>
          <p:nvPr/>
        </p:nvSpPr>
        <p:spPr>
          <a:xfrm>
            <a:off x="1686719" y="3985401"/>
            <a:ext cx="4368845" cy="461665"/>
          </a:xfrm>
          <a:prstGeom prst="rect">
            <a:avLst/>
          </a:prstGeom>
        </p:spPr>
        <p:txBody>
          <a:bodyPr wrap="square">
            <a:spAutoFit/>
          </a:bodyPr>
          <a:lstStyle/>
          <a:p>
            <a:pPr>
              <a:spcAft>
                <a:spcPts val="600"/>
              </a:spcAft>
            </a:pPr>
            <a:r>
              <a:rPr lang="da-DK" sz="24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lang="da-DK" sz="2400" dirty="0">
                <a:latin typeface="Verdana" panose="020B0604030504040204" pitchFamily="34" charset="0"/>
                <a:ea typeface="Verdana" panose="020B0604030504040204" pitchFamily="34" charset="0"/>
                <a:cs typeface="Verdana" panose="020B0604030504040204" pitchFamily="34" charset="0"/>
              </a:rPr>
              <a:t>Psykisk arbejdsmiljø</a:t>
            </a:r>
          </a:p>
        </p:txBody>
      </p:sp>
      <p:sp>
        <p:nvSpPr>
          <p:cNvPr id="11" name="Rektangel 10"/>
          <p:cNvSpPr/>
          <p:nvPr/>
        </p:nvSpPr>
        <p:spPr>
          <a:xfrm>
            <a:off x="1675315" y="4662414"/>
            <a:ext cx="6115343" cy="461665"/>
          </a:xfrm>
          <a:prstGeom prst="rect">
            <a:avLst/>
          </a:prstGeom>
        </p:spPr>
        <p:txBody>
          <a:bodyPr wrap="square">
            <a:spAutoFit/>
          </a:bodyPr>
          <a:lstStyle/>
          <a:p>
            <a:pPr>
              <a:spcAft>
                <a:spcPts val="600"/>
              </a:spcAft>
            </a:pPr>
            <a:r>
              <a:rPr lang="da-DK" sz="24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lang="da-DK" sz="2400" dirty="0">
                <a:latin typeface="Verdana" panose="020B0604030504040204" pitchFamily="34" charset="0"/>
                <a:ea typeface="Verdana" panose="020B0604030504040204" pitchFamily="34" charset="0"/>
                <a:cs typeface="Verdana" panose="020B0604030504040204" pitchFamily="34" charset="0"/>
              </a:rPr>
              <a:t>Påvirkninger, holdninger og kultur</a:t>
            </a:r>
          </a:p>
        </p:txBody>
      </p:sp>
      <p:pic>
        <p:nvPicPr>
          <p:cNvPr id="7" name="Billede 6"/>
          <p:cNvPicPr>
            <a:picLocks noChangeAspect="1"/>
          </p:cNvPicPr>
          <p:nvPr/>
        </p:nvPicPr>
        <p:blipFill>
          <a:blip r:embed="rId2"/>
          <a:stretch>
            <a:fillRect/>
          </a:stretch>
        </p:blipFill>
        <p:spPr>
          <a:xfrm>
            <a:off x="5651703" y="1405308"/>
            <a:ext cx="866775" cy="1152525"/>
          </a:xfrm>
          <a:prstGeom prst="rect">
            <a:avLst/>
          </a:prstGeom>
        </p:spPr>
      </p:pic>
      <p:pic>
        <p:nvPicPr>
          <p:cNvPr id="12" name="Billede 11"/>
          <p:cNvPicPr>
            <a:picLocks noChangeAspect="1"/>
          </p:cNvPicPr>
          <p:nvPr/>
        </p:nvPicPr>
        <p:blipFill>
          <a:blip r:embed="rId3"/>
          <a:stretch>
            <a:fillRect/>
          </a:stretch>
        </p:blipFill>
        <p:spPr>
          <a:xfrm>
            <a:off x="6585845" y="1604649"/>
            <a:ext cx="1076325" cy="923925"/>
          </a:xfrm>
          <a:prstGeom prst="rect">
            <a:avLst/>
          </a:prstGeom>
        </p:spPr>
      </p:pic>
      <p:pic>
        <p:nvPicPr>
          <p:cNvPr id="13" name="Billede 12"/>
          <p:cNvPicPr>
            <a:picLocks noChangeAspect="1"/>
          </p:cNvPicPr>
          <p:nvPr/>
        </p:nvPicPr>
        <p:blipFill>
          <a:blip r:embed="rId4"/>
          <a:stretch>
            <a:fillRect/>
          </a:stretch>
        </p:blipFill>
        <p:spPr>
          <a:xfrm>
            <a:off x="7587355" y="1502272"/>
            <a:ext cx="923925" cy="1104900"/>
          </a:xfrm>
          <a:prstGeom prst="rect">
            <a:avLst/>
          </a:prstGeom>
        </p:spPr>
      </p:pic>
      <p:pic>
        <p:nvPicPr>
          <p:cNvPr id="14" name="Billede 13">
            <a:extLst>
              <a:ext uri="{FF2B5EF4-FFF2-40B4-BE49-F238E27FC236}">
                <a16:creationId xmlns:a16="http://schemas.microsoft.com/office/drawing/2014/main" id="{98D471C2-1211-7C4D-B5C4-E28D3060A29B}"/>
              </a:ext>
            </a:extLst>
          </p:cNvPr>
          <p:cNvPicPr>
            <a:picLocks noChangeAspect="1"/>
          </p:cNvPicPr>
          <p:nvPr/>
        </p:nvPicPr>
        <p:blipFill>
          <a:blip r:embed="rId5"/>
          <a:stretch>
            <a:fillRect/>
          </a:stretch>
        </p:blipFill>
        <p:spPr>
          <a:xfrm>
            <a:off x="7260040" y="5748970"/>
            <a:ext cx="1473608" cy="746157"/>
          </a:xfrm>
          <a:prstGeom prst="rect">
            <a:avLst/>
          </a:prstGeom>
        </p:spPr>
      </p:pic>
      <p:sp>
        <p:nvSpPr>
          <p:cNvPr id="15" name="Rektangel 14"/>
          <p:cNvSpPr/>
          <p:nvPr/>
        </p:nvSpPr>
        <p:spPr>
          <a:xfrm>
            <a:off x="5956538" y="2535654"/>
            <a:ext cx="2554741" cy="461665"/>
          </a:xfrm>
          <a:prstGeom prst="rect">
            <a:avLst/>
          </a:prstGeom>
        </p:spPr>
        <p:txBody>
          <a:bodyPr wrap="square">
            <a:spAutoFit/>
          </a:bodyPr>
          <a:lstStyle/>
          <a:p>
            <a:pPr>
              <a:spcAft>
                <a:spcPts val="600"/>
              </a:spcAft>
            </a:pPr>
            <a:r>
              <a:rPr lang="da-DK" sz="2400" dirty="0">
                <a:latin typeface="Verdana" panose="020B0604030504040204" pitchFamily="34" charset="0"/>
                <a:ea typeface="Verdana" panose="020B0604030504040204" pitchFamily="34" charset="0"/>
                <a:cs typeface="Verdana" panose="020B0604030504040204" pitchFamily="34" charset="0"/>
              </a:rPr>
              <a:t>1       2        3</a:t>
            </a:r>
          </a:p>
        </p:txBody>
      </p:sp>
    </p:spTree>
    <p:extLst>
      <p:ext uri="{BB962C8B-B14F-4D97-AF65-F5344CB8AC3E}">
        <p14:creationId xmlns:p14="http://schemas.microsoft.com/office/powerpoint/2010/main" val="129053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22FF0-4DCC-DAFE-76BD-DC5814CE35A3}"/>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D994690-12E9-7CB7-918A-0147DE9F6EA4}"/>
              </a:ext>
            </a:extLst>
          </p:cNvPr>
          <p:cNvSpPr>
            <a:spLocks noGrp="1"/>
          </p:cNvSpPr>
          <p:nvPr>
            <p:ph type="body" sz="quarter" idx="10"/>
          </p:nvPr>
        </p:nvSpPr>
        <p:spPr/>
        <p:txBody>
          <a:bodyPr>
            <a:normAutofit/>
          </a:bodyPr>
          <a:lstStyle/>
          <a:p>
            <a:r>
              <a:rPr lang="da-DK" sz="2400" b="0" dirty="0">
                <a:latin typeface="Arial" panose="020B0604020202020204" pitchFamily="34" charset="0"/>
                <a:ea typeface="Verdana" panose="020B0604030504040204" pitchFamily="34" charset="0"/>
                <a:cs typeface="Arial" panose="020B0604020202020204" pitchFamily="34" charset="0"/>
              </a:rPr>
              <a:t>2 min. refleksion + udfyld</a:t>
            </a:r>
          </a:p>
        </p:txBody>
      </p:sp>
      <p:pic>
        <p:nvPicPr>
          <p:cNvPr id="5" name="Billede 4">
            <a:extLst>
              <a:ext uri="{FF2B5EF4-FFF2-40B4-BE49-F238E27FC236}">
                <a16:creationId xmlns:a16="http://schemas.microsoft.com/office/drawing/2014/main" id="{A9CA3038-16E7-A0AA-97C5-29E2617800AC}"/>
              </a:ext>
            </a:extLst>
          </p:cNvPr>
          <p:cNvPicPr>
            <a:picLocks noChangeAspect="1"/>
          </p:cNvPicPr>
          <p:nvPr/>
        </p:nvPicPr>
        <p:blipFill>
          <a:blip r:embed="rId3"/>
          <a:stretch>
            <a:fillRect/>
          </a:stretch>
        </p:blipFill>
        <p:spPr>
          <a:xfrm>
            <a:off x="7927493" y="5619404"/>
            <a:ext cx="883432" cy="983233"/>
          </a:xfrm>
          <a:prstGeom prst="rect">
            <a:avLst/>
          </a:prstGeom>
        </p:spPr>
      </p:pic>
      <p:pic>
        <p:nvPicPr>
          <p:cNvPr id="3" name="Billede 2">
            <a:extLst>
              <a:ext uri="{FF2B5EF4-FFF2-40B4-BE49-F238E27FC236}">
                <a16:creationId xmlns:a16="http://schemas.microsoft.com/office/drawing/2014/main" id="{93F33309-2DFA-5734-DFFB-3419A3A78E8E}"/>
              </a:ext>
            </a:extLst>
          </p:cNvPr>
          <p:cNvPicPr>
            <a:picLocks noChangeAspect="1"/>
          </p:cNvPicPr>
          <p:nvPr/>
        </p:nvPicPr>
        <p:blipFill>
          <a:blip r:embed="rId4"/>
          <a:stretch>
            <a:fillRect/>
          </a:stretch>
        </p:blipFill>
        <p:spPr>
          <a:xfrm>
            <a:off x="8081016" y="1417492"/>
            <a:ext cx="926249" cy="1258567"/>
          </a:xfrm>
          <a:prstGeom prst="rect">
            <a:avLst/>
          </a:prstGeom>
        </p:spPr>
      </p:pic>
      <p:sp>
        <p:nvSpPr>
          <p:cNvPr id="6" name="Eksplosion 1 8">
            <a:extLst>
              <a:ext uri="{FF2B5EF4-FFF2-40B4-BE49-F238E27FC236}">
                <a16:creationId xmlns:a16="http://schemas.microsoft.com/office/drawing/2014/main" id="{12539E2F-8162-DAD7-3332-107A807AA9FA}"/>
              </a:ext>
            </a:extLst>
          </p:cNvPr>
          <p:cNvSpPr/>
          <p:nvPr/>
        </p:nvSpPr>
        <p:spPr>
          <a:xfrm>
            <a:off x="7530797" y="2379133"/>
            <a:ext cx="1164470" cy="71966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latin typeface="Arial" panose="020B0604020202020204" pitchFamily="34" charset="0"/>
                <a:cs typeface="Arial" panose="020B0604020202020204" pitchFamily="34" charset="0"/>
              </a:rPr>
              <a:t>3 min.</a:t>
            </a:r>
          </a:p>
        </p:txBody>
      </p:sp>
      <p:pic>
        <p:nvPicPr>
          <p:cNvPr id="7" name="Billede 6">
            <a:extLst>
              <a:ext uri="{FF2B5EF4-FFF2-40B4-BE49-F238E27FC236}">
                <a16:creationId xmlns:a16="http://schemas.microsoft.com/office/drawing/2014/main" id="{291E640F-8D41-A514-9E63-86EA7C0BA76C}"/>
              </a:ext>
            </a:extLst>
          </p:cNvPr>
          <p:cNvPicPr>
            <a:picLocks noChangeAspect="1"/>
          </p:cNvPicPr>
          <p:nvPr/>
        </p:nvPicPr>
        <p:blipFill>
          <a:blip r:embed="rId5"/>
          <a:stretch>
            <a:fillRect/>
          </a:stretch>
        </p:blipFill>
        <p:spPr>
          <a:xfrm>
            <a:off x="1405295" y="2170733"/>
            <a:ext cx="5203303" cy="3593092"/>
          </a:xfrm>
          <a:prstGeom prst="rect">
            <a:avLst/>
          </a:prstGeom>
        </p:spPr>
      </p:pic>
    </p:spTree>
    <p:extLst>
      <p:ext uri="{BB962C8B-B14F-4D97-AF65-F5344CB8AC3E}">
        <p14:creationId xmlns:p14="http://schemas.microsoft.com/office/powerpoint/2010/main" val="2373186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2087773" y="2836559"/>
            <a:ext cx="5002344" cy="1200329"/>
          </a:xfrm>
          <a:prstGeom prst="rect">
            <a:avLst/>
          </a:prstGeom>
          <a:solidFill>
            <a:srgbClr val="5173B1"/>
          </a:solidFill>
        </p:spPr>
        <p:txBody>
          <a:bodyPr wrap="square" rtlCol="0">
            <a:spAutoFit/>
          </a:bodyPr>
          <a:lstStyle/>
          <a:p>
            <a:pPr algn="ctr"/>
            <a:r>
              <a:rPr lang="da-DK" sz="2400" dirty="0">
                <a:solidFill>
                  <a:schemeClr val="bg1"/>
                </a:solidFill>
                <a:latin typeface="Arial" panose="020B0604020202020204" pitchFamily="34" charset="0"/>
                <a:ea typeface="Verdana" panose="020B0604030504040204" pitchFamily="34" charset="0"/>
                <a:cs typeface="Arial" panose="020B0604020202020204" pitchFamily="34" charset="0"/>
              </a:rPr>
              <a:t>FOREBYG MED</a:t>
            </a:r>
          </a:p>
          <a:p>
            <a:pPr algn="ctr"/>
            <a:r>
              <a:rPr lang="da-DK" sz="2400" dirty="0">
                <a:solidFill>
                  <a:schemeClr val="bg1"/>
                </a:solidFill>
                <a:latin typeface="Arial" panose="020B0604020202020204" pitchFamily="34" charset="0"/>
                <a:ea typeface="Verdana" panose="020B0604030504040204" pitchFamily="34" charset="0"/>
                <a:cs typeface="Arial" panose="020B0604020202020204" pitchFamily="34" charset="0"/>
              </a:rPr>
              <a:t>OVERBLIK OG SYSTEMATIK</a:t>
            </a:r>
          </a:p>
          <a:p>
            <a:pPr algn="ctr"/>
            <a:r>
              <a:rPr lang="da-DK" sz="2400" dirty="0">
                <a:solidFill>
                  <a:schemeClr val="bg1"/>
                </a:solidFill>
                <a:latin typeface="Arial" panose="020B0604020202020204" pitchFamily="34" charset="0"/>
                <a:ea typeface="Verdana" panose="020B0604030504040204" pitchFamily="34" charset="0"/>
                <a:cs typeface="Arial" panose="020B0604020202020204" pitchFamily="34" charset="0"/>
              </a:rPr>
              <a:t>(7)</a:t>
            </a:r>
          </a:p>
        </p:txBody>
      </p:sp>
    </p:spTree>
    <p:extLst>
      <p:ext uri="{BB962C8B-B14F-4D97-AF65-F5344CB8AC3E}">
        <p14:creationId xmlns:p14="http://schemas.microsoft.com/office/powerpoint/2010/main" val="3520251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2478152" y="3004425"/>
            <a:ext cx="4525959" cy="1169551"/>
          </a:xfrm>
          <a:prstGeom prst="rect">
            <a:avLst/>
          </a:prstGeom>
          <a:solidFill>
            <a:srgbClr val="5173B1"/>
          </a:solidFill>
        </p:spPr>
        <p:txBody>
          <a:bodyPr wrap="square" rtlCol="0">
            <a:spAutoFit/>
          </a:bodyPr>
          <a:lstStyle/>
          <a:p>
            <a:pPr>
              <a:spcAft>
                <a:spcPts val="600"/>
              </a:spcAft>
            </a:pPr>
            <a:r>
              <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rPr>
              <a:t>OPFØLGNING PÅ SELVSTUDIE</a:t>
            </a:r>
          </a:p>
          <a:p>
            <a:pPr algn="ctr">
              <a:spcAft>
                <a:spcPts val="600"/>
              </a:spcAft>
            </a:pP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spcAft>
                <a:spcPts val="600"/>
              </a:spcAft>
            </a:pP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21535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normAutofit/>
          </a:bodyPr>
          <a:lstStyle/>
          <a:p>
            <a:r>
              <a:rPr lang="da-DK" sz="2400" b="0" dirty="0"/>
              <a:t>Forebyggelse</a:t>
            </a:r>
          </a:p>
        </p:txBody>
      </p:sp>
      <p:sp>
        <p:nvSpPr>
          <p:cNvPr id="5" name="Rektangel 4"/>
          <p:cNvSpPr/>
          <p:nvPr/>
        </p:nvSpPr>
        <p:spPr>
          <a:xfrm>
            <a:off x="4246037" y="4753818"/>
            <a:ext cx="4563535" cy="369332"/>
          </a:xfrm>
          <a:prstGeom prst="rect">
            <a:avLst/>
          </a:prstGeom>
        </p:spPr>
        <p:txBody>
          <a:bodyPr wrap="square">
            <a:spAutoFit/>
          </a:bodyPr>
          <a:lstStyle/>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rPr>
              <a:t>APV og trivselsmålinger </a:t>
            </a:r>
            <a:r>
              <a:rPr lang="da-DK" sz="1200" i="1" dirty="0">
                <a:latin typeface="Verdana" panose="020B0604030504040204" pitchFamily="34" charset="0"/>
                <a:ea typeface="Verdana" panose="020B0604030504040204" pitchFamily="34" charset="0"/>
              </a:rPr>
              <a:t>opfange</a:t>
            </a:r>
          </a:p>
        </p:txBody>
      </p:sp>
      <p:pic>
        <p:nvPicPr>
          <p:cNvPr id="3" name="Billede 2"/>
          <p:cNvPicPr>
            <a:picLocks noChangeAspect="1"/>
          </p:cNvPicPr>
          <p:nvPr/>
        </p:nvPicPr>
        <p:blipFill>
          <a:blip r:embed="rId2"/>
          <a:stretch>
            <a:fillRect/>
          </a:stretch>
        </p:blipFill>
        <p:spPr>
          <a:xfrm>
            <a:off x="393574" y="1608222"/>
            <a:ext cx="3788960" cy="4841996"/>
          </a:xfrm>
          <a:prstGeom prst="rect">
            <a:avLst/>
          </a:prstGeom>
        </p:spPr>
      </p:pic>
      <p:sp>
        <p:nvSpPr>
          <p:cNvPr id="6" name="Rektangel 5"/>
          <p:cNvSpPr/>
          <p:nvPr/>
        </p:nvSpPr>
        <p:spPr>
          <a:xfrm>
            <a:off x="4246037" y="3451426"/>
            <a:ext cx="4563535" cy="369332"/>
          </a:xfrm>
          <a:prstGeom prst="rect">
            <a:avLst/>
          </a:prstGeom>
        </p:spPr>
        <p:txBody>
          <a:bodyPr wrap="square">
            <a:spAutoFit/>
          </a:bodyPr>
          <a:lstStyle/>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rPr>
              <a:t>God oplæring og instruktion </a:t>
            </a:r>
            <a:r>
              <a:rPr lang="da-DK" sz="1200" i="1" dirty="0">
                <a:latin typeface="Verdana" panose="020B0604030504040204" pitchFamily="34" charset="0"/>
                <a:ea typeface="Verdana" panose="020B0604030504040204" pitchFamily="34" charset="0"/>
              </a:rPr>
              <a:t>udvikle</a:t>
            </a:r>
          </a:p>
        </p:txBody>
      </p:sp>
      <p:sp>
        <p:nvSpPr>
          <p:cNvPr id="7" name="Rektangel 6"/>
          <p:cNvSpPr/>
          <p:nvPr/>
        </p:nvSpPr>
        <p:spPr>
          <a:xfrm>
            <a:off x="4246037" y="3904782"/>
            <a:ext cx="4563535" cy="369332"/>
          </a:xfrm>
          <a:prstGeom prst="rect">
            <a:avLst/>
          </a:prstGeom>
        </p:spPr>
        <p:txBody>
          <a:bodyPr wrap="square">
            <a:spAutoFit/>
          </a:bodyPr>
          <a:lstStyle/>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rPr>
              <a:t>Risikovurderinger </a:t>
            </a:r>
            <a:r>
              <a:rPr lang="da-DK" sz="1200" i="1" dirty="0">
                <a:latin typeface="Verdana" panose="020B0604030504040204" pitchFamily="34" charset="0"/>
                <a:ea typeface="Verdana" panose="020B0604030504040204" pitchFamily="34" charset="0"/>
              </a:rPr>
              <a:t>undgå</a:t>
            </a:r>
            <a:r>
              <a:rPr lang="da-DK" dirty="0">
                <a:latin typeface="Verdana" panose="020B0604030504040204" pitchFamily="34" charset="0"/>
                <a:ea typeface="Verdana" panose="020B0604030504040204" pitchFamily="34" charset="0"/>
              </a:rPr>
              <a:t> </a:t>
            </a:r>
          </a:p>
        </p:txBody>
      </p:sp>
      <p:sp>
        <p:nvSpPr>
          <p:cNvPr id="8" name="Rektangel 7"/>
          <p:cNvSpPr/>
          <p:nvPr/>
        </p:nvSpPr>
        <p:spPr>
          <a:xfrm>
            <a:off x="4246037" y="4304310"/>
            <a:ext cx="4563535" cy="369332"/>
          </a:xfrm>
          <a:prstGeom prst="rect">
            <a:avLst/>
          </a:prstGeom>
        </p:spPr>
        <p:txBody>
          <a:bodyPr wrap="square">
            <a:spAutoFit/>
          </a:bodyPr>
          <a:lstStyle/>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rPr>
              <a:t>Sikkerhedsrunderinger </a:t>
            </a:r>
            <a:r>
              <a:rPr lang="da-DK" sz="1200" i="1" dirty="0">
                <a:latin typeface="Verdana" panose="020B0604030504040204" pitchFamily="34" charset="0"/>
                <a:ea typeface="Verdana" panose="020B0604030504040204" pitchFamily="34" charset="0"/>
              </a:rPr>
              <a:t>tilsyn og kontrol</a:t>
            </a:r>
          </a:p>
        </p:txBody>
      </p:sp>
      <p:sp>
        <p:nvSpPr>
          <p:cNvPr id="9" name="Rektangel 8"/>
          <p:cNvSpPr/>
          <p:nvPr/>
        </p:nvSpPr>
        <p:spPr>
          <a:xfrm>
            <a:off x="4498800" y="2069272"/>
            <a:ext cx="4563535" cy="369332"/>
          </a:xfrm>
          <a:prstGeom prst="rect">
            <a:avLst/>
          </a:prstGeom>
        </p:spPr>
        <p:txBody>
          <a:bodyPr wrap="square">
            <a:spAutoFit/>
          </a:bodyPr>
          <a:lstStyle/>
          <a:p>
            <a:r>
              <a:rPr lang="da-DK" b="1" dirty="0">
                <a:solidFill>
                  <a:srgbClr val="2F6ACD"/>
                </a:solidFill>
                <a:latin typeface="Verdana" panose="020B0604030504040204" pitchFamily="34" charset="0"/>
                <a:ea typeface="Verdana" panose="020B0604030504040204" pitchFamily="34" charset="0"/>
              </a:rPr>
              <a:t>METODER</a:t>
            </a:r>
          </a:p>
        </p:txBody>
      </p:sp>
      <p:pic>
        <p:nvPicPr>
          <p:cNvPr id="10" name="Picture 6" descr="http://www.medico-innovation.dk/wp-content/uploads/2013/11/2.png">
            <a:hlinkClick r:id="rId3"/>
          </p:cNvPr>
          <p:cNvPicPr>
            <a:picLocks noChangeAspect="1" noChangeArrowheads="1"/>
          </p:cNvPicPr>
          <p:nvPr/>
        </p:nvPicPr>
        <p:blipFill>
          <a:blip r:embed="rId4" cstate="print"/>
          <a:srcRect/>
          <a:stretch>
            <a:fillRect/>
          </a:stretch>
        </p:blipFill>
        <p:spPr bwMode="auto">
          <a:xfrm>
            <a:off x="5878641" y="1512873"/>
            <a:ext cx="1944216" cy="1456480"/>
          </a:xfrm>
          <a:prstGeom prst="rect">
            <a:avLst/>
          </a:prstGeom>
          <a:noFill/>
        </p:spPr>
      </p:pic>
      <p:sp>
        <p:nvSpPr>
          <p:cNvPr id="13" name="Rektangel 12"/>
          <p:cNvSpPr/>
          <p:nvPr/>
        </p:nvSpPr>
        <p:spPr>
          <a:xfrm>
            <a:off x="4246037" y="5203326"/>
            <a:ext cx="4728630" cy="369332"/>
          </a:xfrm>
          <a:prstGeom prst="rect">
            <a:avLst/>
          </a:prstGeom>
        </p:spPr>
        <p:txBody>
          <a:bodyPr wrap="square">
            <a:spAutoFit/>
          </a:bodyPr>
          <a:lstStyle/>
          <a:p>
            <a:pPr marL="285750" indent="-285750">
              <a:buFont typeface="Arial" panose="020B0604020202020204" pitchFamily="34" charset="0"/>
              <a:buChar char="•"/>
            </a:pPr>
            <a:r>
              <a:rPr lang="da-DK" dirty="0">
                <a:solidFill>
                  <a:schemeClr val="bg1">
                    <a:lumMod val="50000"/>
                  </a:schemeClr>
                </a:solidFill>
                <a:latin typeface="Verdana" panose="020B0604030504040204" pitchFamily="34" charset="0"/>
                <a:ea typeface="Verdana" panose="020B0604030504040204" pitchFamily="34" charset="0"/>
              </a:rPr>
              <a:t>Analyse og læring af hændelser </a:t>
            </a:r>
            <a:r>
              <a:rPr lang="da-DK" sz="1200" i="1" dirty="0">
                <a:solidFill>
                  <a:schemeClr val="bg1">
                    <a:lumMod val="50000"/>
                  </a:schemeClr>
                </a:solidFill>
                <a:latin typeface="Verdana" panose="020B0604030504040204" pitchFamily="34" charset="0"/>
                <a:ea typeface="Verdana" panose="020B0604030504040204" pitchFamily="34" charset="0"/>
              </a:rPr>
              <a:t>undgå</a:t>
            </a:r>
          </a:p>
        </p:txBody>
      </p:sp>
      <p:pic>
        <p:nvPicPr>
          <p:cNvPr id="4" name="Billede 3"/>
          <p:cNvPicPr>
            <a:picLocks noChangeAspect="1"/>
          </p:cNvPicPr>
          <p:nvPr/>
        </p:nvPicPr>
        <p:blipFill>
          <a:blip r:embed="rId5"/>
          <a:stretch>
            <a:fillRect/>
          </a:stretch>
        </p:blipFill>
        <p:spPr>
          <a:xfrm>
            <a:off x="4306887" y="5652834"/>
            <a:ext cx="1343025" cy="1019175"/>
          </a:xfrm>
          <a:prstGeom prst="rect">
            <a:avLst/>
          </a:prstGeom>
        </p:spPr>
      </p:pic>
      <p:sp>
        <p:nvSpPr>
          <p:cNvPr id="12" name="Rektangel 11"/>
          <p:cNvSpPr/>
          <p:nvPr/>
        </p:nvSpPr>
        <p:spPr>
          <a:xfrm>
            <a:off x="4246037" y="3028218"/>
            <a:ext cx="4563535" cy="369332"/>
          </a:xfrm>
          <a:prstGeom prst="rect">
            <a:avLst/>
          </a:prstGeom>
        </p:spPr>
        <p:txBody>
          <a:bodyPr wrap="square">
            <a:spAutoFit/>
          </a:bodyPr>
          <a:lstStyle/>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rPr>
              <a:t>Retningslinjer </a:t>
            </a:r>
            <a:r>
              <a:rPr lang="da-DK" sz="1200" i="1" dirty="0">
                <a:latin typeface="Verdana" panose="020B0604030504040204" pitchFamily="34" charset="0"/>
                <a:ea typeface="Verdana" panose="020B0604030504040204" pitchFamily="34" charset="0"/>
              </a:rPr>
              <a:t>forebyggende aftaler</a:t>
            </a:r>
          </a:p>
        </p:txBody>
      </p:sp>
      <p:pic>
        <p:nvPicPr>
          <p:cNvPr id="11" name="Billede 10">
            <a:extLst>
              <a:ext uri="{FF2B5EF4-FFF2-40B4-BE49-F238E27FC236}">
                <a16:creationId xmlns:a16="http://schemas.microsoft.com/office/drawing/2014/main" id="{2E08BA53-2293-17CC-2DF2-A109243457EB}"/>
              </a:ext>
            </a:extLst>
          </p:cNvPr>
          <p:cNvPicPr>
            <a:picLocks noChangeAspect="1"/>
          </p:cNvPicPr>
          <p:nvPr/>
        </p:nvPicPr>
        <p:blipFill>
          <a:blip r:embed="rId6"/>
          <a:stretch>
            <a:fillRect/>
          </a:stretch>
        </p:blipFill>
        <p:spPr>
          <a:xfrm>
            <a:off x="4182534" y="4790132"/>
            <a:ext cx="422232" cy="296704"/>
          </a:xfrm>
          <a:prstGeom prst="rect">
            <a:avLst/>
          </a:prstGeom>
        </p:spPr>
      </p:pic>
    </p:spTree>
    <p:extLst>
      <p:ext uri="{BB962C8B-B14F-4D97-AF65-F5344CB8AC3E}">
        <p14:creationId xmlns:p14="http://schemas.microsoft.com/office/powerpoint/2010/main" val="132843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3"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2269375" y="2826115"/>
            <a:ext cx="4646814" cy="2108269"/>
          </a:xfrm>
          <a:prstGeom prst="rect">
            <a:avLst/>
          </a:prstGeom>
          <a:solidFill>
            <a:srgbClr val="5173B1"/>
          </a:solidFill>
        </p:spPr>
        <p:txBody>
          <a:bodyPr wrap="square" rtlCol="0">
            <a:spAutoFit/>
          </a:bodyPr>
          <a:lstStyle/>
          <a:p>
            <a:pPr algn="ctr">
              <a:spcAft>
                <a:spcPts val="600"/>
              </a:spcAft>
            </a:pPr>
            <a:r>
              <a:rPr lang="da-DK" sz="2400" dirty="0">
                <a:solidFill>
                  <a:schemeClr val="bg1"/>
                </a:solidFill>
                <a:latin typeface="Arial" panose="020B0604020202020204" pitchFamily="34" charset="0"/>
                <a:ea typeface="Verdana" panose="020B0604030504040204" pitchFamily="34" charset="0"/>
                <a:cs typeface="Arial" panose="020B0604020202020204" pitchFamily="34" charset="0"/>
              </a:rPr>
              <a:t>APV </a:t>
            </a:r>
          </a:p>
          <a:p>
            <a:pPr algn="ctr">
              <a:spcAft>
                <a:spcPts val="600"/>
              </a:spcAft>
            </a:pPr>
            <a:r>
              <a:rPr lang="da-DK" sz="2400" dirty="0">
                <a:solidFill>
                  <a:schemeClr val="bg1"/>
                </a:solidFill>
                <a:latin typeface="Arial" panose="020B0604020202020204" pitchFamily="34" charset="0"/>
                <a:ea typeface="Verdana" panose="020B0604030504040204" pitchFamily="34" charset="0"/>
                <a:cs typeface="Arial" panose="020B0604020202020204" pitchFamily="34" charset="0"/>
              </a:rPr>
              <a:t>OG </a:t>
            </a:r>
          </a:p>
          <a:p>
            <a:pPr algn="ctr">
              <a:spcAft>
                <a:spcPts val="600"/>
              </a:spcAft>
            </a:pPr>
            <a:r>
              <a:rPr lang="da-DK" sz="2400" dirty="0">
                <a:solidFill>
                  <a:schemeClr val="bg1"/>
                </a:solidFill>
                <a:latin typeface="Arial" panose="020B0604020202020204" pitchFamily="34" charset="0"/>
                <a:ea typeface="Verdana" panose="020B0604030504040204" pitchFamily="34" charset="0"/>
                <a:cs typeface="Arial" panose="020B0604020202020204" pitchFamily="34" charset="0"/>
              </a:rPr>
              <a:t>TRIVSELSUNDERSØGELSE (8)</a:t>
            </a:r>
          </a:p>
          <a:p>
            <a:pPr>
              <a:spcAft>
                <a:spcPts val="600"/>
              </a:spcAft>
            </a:pPr>
            <a:endParaRPr lang="da-DK"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36579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2932BCC9-FAAE-95E4-D7C1-1CBB6B242E15}"/>
              </a:ext>
            </a:extLst>
          </p:cNvPr>
          <p:cNvSpPr>
            <a:spLocks noGrp="1"/>
          </p:cNvSpPr>
          <p:nvPr>
            <p:ph type="body" sz="quarter" idx="10"/>
          </p:nvPr>
        </p:nvSpPr>
        <p:spPr/>
        <p:txBody>
          <a:bodyPr>
            <a:normAutofit/>
          </a:bodyPr>
          <a:lstStyle/>
          <a:p>
            <a:r>
              <a:rPr lang="da-DK" sz="2400" b="0" dirty="0"/>
              <a:t>APV </a:t>
            </a:r>
            <a:r>
              <a:rPr lang="da-DK" sz="1200" b="0" dirty="0"/>
              <a:t>- en reel ressource i arbejdsmiljøet</a:t>
            </a:r>
          </a:p>
        </p:txBody>
      </p:sp>
      <p:sp>
        <p:nvSpPr>
          <p:cNvPr id="11" name="Tekstfelt 10">
            <a:extLst>
              <a:ext uri="{FF2B5EF4-FFF2-40B4-BE49-F238E27FC236}">
                <a16:creationId xmlns:a16="http://schemas.microsoft.com/office/drawing/2014/main" id="{1304FF32-5B4C-88D8-E179-0D225C81D7EB}"/>
              </a:ext>
            </a:extLst>
          </p:cNvPr>
          <p:cNvSpPr txBox="1"/>
          <p:nvPr/>
        </p:nvSpPr>
        <p:spPr>
          <a:xfrm>
            <a:off x="593953" y="1842899"/>
            <a:ext cx="7339263" cy="1477328"/>
          </a:xfrm>
          <a:prstGeom prst="rect">
            <a:avLst/>
          </a:prstGeom>
          <a:noFill/>
        </p:spPr>
        <p:txBody>
          <a:bodyPr wrap="square">
            <a:spAutoFit/>
          </a:bodyPr>
          <a:lstStyle/>
          <a:p>
            <a:r>
              <a:rPr lang="da-DK" b="1" dirty="0">
                <a:latin typeface="Verdana" panose="020B0604030504040204" pitchFamily="34" charset="0"/>
                <a:ea typeface="Verdana" panose="020B0604030504040204" pitchFamily="34" charset="0"/>
              </a:rPr>
              <a:t>Påstand</a:t>
            </a:r>
          </a:p>
          <a:p>
            <a:endParaRPr lang="da-DK" dirty="0">
              <a:latin typeface="Verdana" panose="020B0604030504040204" pitchFamily="34" charset="0"/>
              <a:ea typeface="Verdana" panose="020B0604030504040204" pitchFamily="34" charset="0"/>
            </a:endParaRPr>
          </a:p>
          <a:p>
            <a:r>
              <a:rPr lang="da-DK" dirty="0">
                <a:latin typeface="Verdana" panose="020B0604030504040204" pitchFamily="34" charset="0"/>
                <a:ea typeface="Verdana" panose="020B0604030504040204" pitchFamily="34" charset="0"/>
              </a:rPr>
              <a:t>Der kan være tendens til, at APV’en laves rituelt hver 3. år for Arbejdstilsynets eller arbejdsmiljøorganisationens skyld, men ikke er en reel drivkraft for arbejdsmiljøforbedringer.</a:t>
            </a:r>
          </a:p>
        </p:txBody>
      </p:sp>
      <p:sp>
        <p:nvSpPr>
          <p:cNvPr id="13" name="Tekstfelt 12">
            <a:extLst>
              <a:ext uri="{FF2B5EF4-FFF2-40B4-BE49-F238E27FC236}">
                <a16:creationId xmlns:a16="http://schemas.microsoft.com/office/drawing/2014/main" id="{E8EAA97A-478D-39B1-6928-22957CAB3C67}"/>
              </a:ext>
            </a:extLst>
          </p:cNvPr>
          <p:cNvSpPr txBox="1"/>
          <p:nvPr/>
        </p:nvSpPr>
        <p:spPr>
          <a:xfrm>
            <a:off x="607577" y="3628527"/>
            <a:ext cx="7531769" cy="2308324"/>
          </a:xfrm>
          <a:prstGeom prst="rect">
            <a:avLst/>
          </a:prstGeom>
          <a:noFill/>
        </p:spPr>
        <p:txBody>
          <a:bodyPr wrap="square">
            <a:spAutoFit/>
          </a:bodyPr>
          <a:lstStyle/>
          <a:p>
            <a:r>
              <a:rPr lang="da-DK" dirty="0">
                <a:latin typeface="Verdana" panose="020B0604030504040204" pitchFamily="34" charset="0"/>
                <a:ea typeface="Verdana" panose="020B0604030504040204" pitchFamily="34" charset="0"/>
              </a:rPr>
              <a:t>Hvordan vi sikrer, at APV bliver et aktiv for linjeledelsen og virksomhedens (økonomiske) udvikling?</a:t>
            </a:r>
          </a:p>
          <a:p>
            <a:endParaRPr lang="da-DK" dirty="0">
              <a:latin typeface="Verdana" panose="020B0604030504040204" pitchFamily="34" charset="0"/>
              <a:ea typeface="Verdana" panose="020B0604030504040204" pitchFamily="34" charset="0"/>
            </a:endParaRPr>
          </a:p>
          <a:p>
            <a:r>
              <a:rPr lang="da-DK" dirty="0">
                <a:latin typeface="Verdana" panose="020B0604030504040204" pitchFamily="34" charset="0"/>
                <a:ea typeface="Verdana" panose="020B0604030504040204" pitchFamily="34" charset="0"/>
              </a:rPr>
              <a:t>Om APV’en bør være offentlig som grundlag for at blive en konkurrenceparameter?</a:t>
            </a:r>
          </a:p>
          <a:p>
            <a:endParaRPr lang="da-DK" dirty="0">
              <a:latin typeface="Verdana" panose="020B0604030504040204" pitchFamily="34" charset="0"/>
              <a:ea typeface="Verdana" panose="020B0604030504040204" pitchFamily="34" charset="0"/>
            </a:endParaRPr>
          </a:p>
          <a:p>
            <a:r>
              <a:rPr lang="da-DK" dirty="0">
                <a:latin typeface="Verdana" panose="020B0604030504040204" pitchFamily="34" charset="0"/>
                <a:ea typeface="Verdana" panose="020B0604030504040204" pitchFamily="34" charset="0"/>
              </a:rPr>
              <a:t>Hvordan APV bliver et levende redskab – og ikke bare et øjebliksbillede? </a:t>
            </a:r>
          </a:p>
        </p:txBody>
      </p:sp>
    </p:spTree>
    <p:extLst>
      <p:ext uri="{BB962C8B-B14F-4D97-AF65-F5344CB8AC3E}">
        <p14:creationId xmlns:p14="http://schemas.microsoft.com/office/powerpoint/2010/main" val="420063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500"/>
                                        <p:tgtEl>
                                          <p:spTgt spid="1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fade">
                                      <p:cBhvr>
                                        <p:cTn id="18" dur="500"/>
                                        <p:tgtEl>
                                          <p:spTgt spid="1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Effect transition="in" filter="fade">
                                      <p:cBhvr>
                                        <p:cTn id="23"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E58E1CFF-C91A-9B49-8E5F-E14627EED3FD}"/>
              </a:ext>
            </a:extLst>
          </p:cNvPr>
          <p:cNvSpPr>
            <a:spLocks noGrp="1"/>
          </p:cNvSpPr>
          <p:nvPr>
            <p:ph type="body" sz="quarter" idx="10"/>
          </p:nvPr>
        </p:nvSpPr>
        <p:spPr/>
        <p:txBody>
          <a:bodyPr>
            <a:normAutofit/>
          </a:bodyPr>
          <a:lstStyle/>
          <a:p>
            <a:r>
              <a:rPr lang="da-DK" sz="2400" b="0" dirty="0">
                <a:latin typeface="Arial" panose="020B0604020202020204" pitchFamily="34" charset="0"/>
                <a:cs typeface="Arial" panose="020B0604020202020204" pitchFamily="34" charset="0"/>
              </a:rPr>
              <a:t>APV – et vigtigt redskab </a:t>
            </a:r>
          </a:p>
        </p:txBody>
      </p:sp>
      <p:sp>
        <p:nvSpPr>
          <p:cNvPr id="3" name="Pladsholder til tekst 2">
            <a:extLst>
              <a:ext uri="{FF2B5EF4-FFF2-40B4-BE49-F238E27FC236}">
                <a16:creationId xmlns:a16="http://schemas.microsoft.com/office/drawing/2014/main" id="{6CBEC007-F50F-C642-8FC5-835CE33362CF}"/>
              </a:ext>
            </a:extLst>
          </p:cNvPr>
          <p:cNvSpPr>
            <a:spLocks noGrp="1"/>
          </p:cNvSpPr>
          <p:nvPr>
            <p:ph type="body" sz="quarter" idx="11"/>
          </p:nvPr>
        </p:nvSpPr>
        <p:spPr>
          <a:xfrm>
            <a:off x="429540" y="1472665"/>
            <a:ext cx="8828759" cy="4985886"/>
          </a:xfrm>
        </p:spPr>
        <p:txBody>
          <a:bodyPr/>
          <a:lstStyle/>
          <a:p>
            <a:pPr marL="457200" lvl="0" indent="-457200">
              <a:buFont typeface="Arial" panose="020B0604020202020204" pitchFamily="34" charset="0"/>
              <a:buChar char="•"/>
            </a:pPr>
            <a:r>
              <a:rPr lang="da-DK" sz="2000" dirty="0">
                <a:latin typeface="Arial" panose="020B0604020202020204" pitchFamily="34" charset="0"/>
                <a:ea typeface="Verdana" panose="020B0604030504040204" pitchFamily="34" charset="0"/>
                <a:cs typeface="Arial" panose="020B0604020202020204" pitchFamily="34" charset="0"/>
              </a:rPr>
              <a:t>APV er et lovkrav</a:t>
            </a:r>
          </a:p>
          <a:p>
            <a:pPr marL="457200" lvl="0" indent="-457200">
              <a:buFont typeface="Arial" panose="020B0604020202020204" pitchFamily="34" charset="0"/>
              <a:buChar char="•"/>
            </a:pPr>
            <a:r>
              <a:rPr lang="da-DK" sz="2000" dirty="0">
                <a:latin typeface="Arial" panose="020B0604020202020204" pitchFamily="34" charset="0"/>
                <a:ea typeface="Verdana" panose="020B0604030504040204" pitchFamily="34" charset="0"/>
                <a:cs typeface="Arial" panose="020B0604020202020204" pitchFamily="34" charset="0"/>
              </a:rPr>
              <a:t>Skal være skriftlig</a:t>
            </a:r>
          </a:p>
          <a:p>
            <a:pPr marL="457200" lvl="0" indent="-457200">
              <a:buFont typeface="Arial" panose="020B0604020202020204" pitchFamily="34" charset="0"/>
              <a:buChar char="•"/>
            </a:pPr>
            <a:r>
              <a:rPr lang="da-DK" sz="2000" dirty="0">
                <a:latin typeface="Arial" panose="020B0604020202020204" pitchFamily="34" charset="0"/>
                <a:ea typeface="Verdana" panose="020B0604030504040204" pitchFamily="34" charset="0"/>
                <a:cs typeface="Arial" panose="020B0604020202020204" pitchFamily="34" charset="0"/>
              </a:rPr>
              <a:t>Følge og overvåge arbejdsmiljøet</a:t>
            </a:r>
          </a:p>
          <a:p>
            <a:pPr marL="457200" lvl="0" indent="-457200">
              <a:buFont typeface="Arial" panose="020B0604020202020204" pitchFamily="34" charset="0"/>
              <a:buChar char="•"/>
            </a:pPr>
            <a:r>
              <a:rPr lang="da-DK" sz="2000" dirty="0">
                <a:latin typeface="Arial" panose="020B0604020202020204" pitchFamily="34" charset="0"/>
                <a:ea typeface="Verdana" panose="020B0604030504040204" pitchFamily="34" charset="0"/>
                <a:cs typeface="Arial" panose="020B0604020202020204" pitchFamily="34" charset="0"/>
              </a:rPr>
              <a:t>Metodefrihed</a:t>
            </a:r>
          </a:p>
          <a:p>
            <a:pPr marL="457200" lvl="0" indent="-457200">
              <a:buFont typeface="Arial" panose="020B0604020202020204" pitchFamily="34" charset="0"/>
              <a:buChar char="•"/>
            </a:pPr>
            <a:r>
              <a:rPr lang="da-DK" sz="2000" dirty="0">
                <a:latin typeface="Arial" panose="020B0604020202020204" pitchFamily="34" charset="0"/>
                <a:ea typeface="Verdana" panose="020B0604030504040204" pitchFamily="34" charset="0"/>
                <a:cs typeface="Arial" panose="020B0604020202020204" pitchFamily="34" charset="0"/>
              </a:rPr>
              <a:t>Planlægge løsninger</a:t>
            </a:r>
          </a:p>
          <a:p>
            <a:pPr marL="457200" lvl="0" indent="-457200">
              <a:buFont typeface="Arial" panose="020B0604020202020204" pitchFamily="34" charset="0"/>
              <a:buChar char="•"/>
            </a:pPr>
            <a:r>
              <a:rPr lang="da-DK" sz="2000" dirty="0">
                <a:latin typeface="Arial" panose="020B0604020202020204" pitchFamily="34" charset="0"/>
                <a:ea typeface="Verdana" panose="020B0604030504040204" pitchFamily="34" charset="0"/>
                <a:cs typeface="Arial" panose="020B0604020202020204" pitchFamily="34" charset="0"/>
              </a:rPr>
              <a:t>Ved væsentlige ændringer</a:t>
            </a:r>
          </a:p>
          <a:p>
            <a:pPr marL="457200" lvl="0" indent="-457200">
              <a:buFont typeface="Arial" panose="020B0604020202020204" pitchFamily="34" charset="0"/>
              <a:buChar char="•"/>
            </a:pPr>
            <a:r>
              <a:rPr lang="da-DK" sz="2000" dirty="0">
                <a:latin typeface="Arial" panose="020B0604020202020204" pitchFamily="34" charset="0"/>
                <a:ea typeface="Verdana" panose="020B0604030504040204" pitchFamily="34" charset="0"/>
                <a:cs typeface="Arial" panose="020B0604020202020204" pitchFamily="34" charset="0"/>
              </a:rPr>
              <a:t>Mindst hvert 3. år</a:t>
            </a:r>
          </a:p>
          <a:p>
            <a:pPr marL="457200" lvl="0" indent="-457200">
              <a:buFont typeface="Arial" panose="020B0604020202020204" pitchFamily="34" charset="0"/>
              <a:buChar char="•"/>
            </a:pPr>
            <a:r>
              <a:rPr lang="da-DK" sz="2000" dirty="0">
                <a:latin typeface="Arial" panose="020B0604020202020204" pitchFamily="34" charset="0"/>
                <a:ea typeface="Verdana" panose="020B0604030504040204" pitchFamily="34" charset="0"/>
                <a:cs typeface="Arial" panose="020B0604020202020204" pitchFamily="34" charset="0"/>
              </a:rPr>
              <a:t>Løbende opfølgning</a:t>
            </a:r>
          </a:p>
          <a:p>
            <a:pPr marL="457200" indent="-457200">
              <a:buFont typeface="Arial" panose="020B0604020202020204" pitchFamily="34" charset="0"/>
              <a:buChar char="•"/>
            </a:pPr>
            <a:r>
              <a:rPr lang="da-DK" sz="2000" dirty="0">
                <a:latin typeface="Arial" panose="020B0604020202020204" pitchFamily="34" charset="0"/>
                <a:ea typeface="Verdana" panose="020B0604030504040204" pitchFamily="34" charset="0"/>
                <a:cs typeface="Arial" panose="020B0604020202020204" pitchFamily="34" charset="0"/>
              </a:rPr>
              <a:t>APV skal være tilgængelig for ledere, medarbejdere og Arbejdstilsynet</a:t>
            </a:r>
          </a:p>
          <a:p>
            <a:endParaRPr lang="da-DK" dirty="0"/>
          </a:p>
        </p:txBody>
      </p:sp>
      <p:pic>
        <p:nvPicPr>
          <p:cNvPr id="4" name="Billede 3">
            <a:extLst>
              <a:ext uri="{FF2B5EF4-FFF2-40B4-BE49-F238E27FC236}">
                <a16:creationId xmlns:a16="http://schemas.microsoft.com/office/drawing/2014/main" id="{CA214447-23DA-A144-B6E2-7D069F979EA5}"/>
              </a:ext>
            </a:extLst>
          </p:cNvPr>
          <p:cNvPicPr>
            <a:picLocks noChangeAspect="1"/>
          </p:cNvPicPr>
          <p:nvPr/>
        </p:nvPicPr>
        <p:blipFill>
          <a:blip r:embed="rId3"/>
          <a:stretch>
            <a:fillRect/>
          </a:stretch>
        </p:blipFill>
        <p:spPr>
          <a:xfrm rot="5400000">
            <a:off x="7551367" y="1992749"/>
            <a:ext cx="1317568" cy="739622"/>
          </a:xfrm>
          <a:prstGeom prst="rect">
            <a:avLst/>
          </a:prstGeom>
        </p:spPr>
      </p:pic>
    </p:spTree>
    <p:extLst>
      <p:ext uri="{BB962C8B-B14F-4D97-AF65-F5344CB8AC3E}">
        <p14:creationId xmlns:p14="http://schemas.microsoft.com/office/powerpoint/2010/main" val="405527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1">
            <a:extLst>
              <a:ext uri="{FF2B5EF4-FFF2-40B4-BE49-F238E27FC236}">
                <a16:creationId xmlns:a16="http://schemas.microsoft.com/office/drawing/2014/main" id="{9AFF1885-030F-BB53-B806-81B47D107A0C}"/>
              </a:ext>
            </a:extLst>
          </p:cNvPr>
          <p:cNvSpPr>
            <a:spLocks noGrp="1"/>
          </p:cNvSpPr>
          <p:nvPr>
            <p:ph type="body" sz="quarter" idx="10"/>
          </p:nvPr>
        </p:nvSpPr>
        <p:spPr>
          <a:xfrm>
            <a:off x="1163638" y="0"/>
            <a:ext cx="6456362" cy="1289050"/>
          </a:xfrm>
        </p:spPr>
        <p:txBody>
          <a:bodyPr>
            <a:normAutofit/>
          </a:bodyPr>
          <a:lstStyle/>
          <a:p>
            <a:r>
              <a:rPr lang="da-DK" b="0" dirty="0">
                <a:effectLst/>
              </a:rPr>
              <a:t>Systematisk arbejdsmiljøarbejde</a:t>
            </a:r>
            <a:endParaRPr lang="da-DK" b="0" dirty="0"/>
          </a:p>
        </p:txBody>
      </p:sp>
      <p:pic>
        <p:nvPicPr>
          <p:cNvPr id="8" name="Billede 7">
            <a:extLst>
              <a:ext uri="{FF2B5EF4-FFF2-40B4-BE49-F238E27FC236}">
                <a16:creationId xmlns:a16="http://schemas.microsoft.com/office/drawing/2014/main" id="{AB8A65C0-3C2E-D53A-F021-319AE22BD49A}"/>
              </a:ext>
            </a:extLst>
          </p:cNvPr>
          <p:cNvPicPr>
            <a:picLocks noChangeAspect="1"/>
          </p:cNvPicPr>
          <p:nvPr/>
        </p:nvPicPr>
        <p:blipFill>
          <a:blip r:embed="rId2"/>
          <a:stretch>
            <a:fillRect/>
          </a:stretch>
        </p:blipFill>
        <p:spPr>
          <a:xfrm>
            <a:off x="542693" y="4106199"/>
            <a:ext cx="4512526" cy="2308666"/>
          </a:xfrm>
          <a:prstGeom prst="rect">
            <a:avLst/>
          </a:prstGeom>
        </p:spPr>
      </p:pic>
      <p:sp>
        <p:nvSpPr>
          <p:cNvPr id="14" name="Rectangle 2">
            <a:extLst>
              <a:ext uri="{FF2B5EF4-FFF2-40B4-BE49-F238E27FC236}">
                <a16:creationId xmlns:a16="http://schemas.microsoft.com/office/drawing/2014/main" id="{DF69BD45-76F9-E993-9FCD-F2B23DAA4059}"/>
              </a:ext>
            </a:extLst>
          </p:cNvPr>
          <p:cNvSpPr>
            <a:spLocks noChangeArrowheads="1"/>
          </p:cNvSpPr>
          <p:nvPr/>
        </p:nvSpPr>
        <p:spPr bwMode="auto">
          <a:xfrm>
            <a:off x="174796" y="1605446"/>
            <a:ext cx="868670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Reglerne vedrørende APV og samarbejde om arbejdsmiljø (AMO) nu er sammenlagt i en bekendtgørelse. </a:t>
            </a:r>
          </a:p>
          <a:p>
            <a:pPr marL="0" marR="0" lvl="0" indent="0" algn="l" defTabSz="914400" rtl="0" eaLnBrk="0" fontAlgn="base" latinLnBrk="0" hangingPunct="0">
              <a:lnSpc>
                <a:spcPct val="100000"/>
              </a:lnSpc>
              <a:spcBef>
                <a:spcPct val="0"/>
              </a:spcBef>
              <a:spcAft>
                <a:spcPct val="0"/>
              </a:spcAft>
              <a:buClrTx/>
              <a:buSzTx/>
              <a:buFontTx/>
              <a:buNone/>
              <a:tabLst/>
            </a:pPr>
            <a:r>
              <a:rPr lang="da-DK" altLang="da-DK" sz="1200" dirty="0">
                <a:latin typeface="Verdana" panose="020B0604030504040204" pitchFamily="34" charset="0"/>
                <a:ea typeface="Verdana" panose="020B0604030504040204" pitchFamily="34" charset="0"/>
              </a:rPr>
              <a:t>T</a:t>
            </a:r>
            <a:r>
              <a:rPr kumimoji="0" lang="da-DK" altLang="da-DK"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ydeliggørelse af fx APV samt </a:t>
            </a:r>
            <a:r>
              <a:rPr kumimoji="0" lang="da-DK" altLang="da-DK" sz="1200" b="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AMOs</a:t>
            </a:r>
            <a:r>
              <a:rPr kumimoji="0" lang="da-DK" altLang="da-DK"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 roller og opgaver. </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Ændringen vedrørende den årlige arbejdsmiljødrøftelse.</a:t>
            </a:r>
          </a:p>
          <a:p>
            <a:pPr marL="0" marR="0" lvl="0" indent="0" algn="l" defTabSz="914400" rtl="0" eaLnBrk="0" fontAlgn="base" latinLnBrk="0" hangingPunct="0">
              <a:lnSpc>
                <a:spcPct val="100000"/>
              </a:lnSpc>
              <a:spcBef>
                <a:spcPct val="0"/>
              </a:spcBef>
              <a:spcAft>
                <a:spcPct val="0"/>
              </a:spcAft>
              <a:buClrTx/>
              <a:buSzTx/>
              <a:buFontTx/>
              <a:buNone/>
              <a:tabLst/>
            </a:pPr>
            <a:r>
              <a:rPr lang="da-DK" altLang="da-DK" sz="1200" dirty="0">
                <a:latin typeface="Verdana" panose="020B0604030504040204" pitchFamily="34" charset="0"/>
                <a:ea typeface="Verdana" panose="020B0604030504040204" pitchFamily="34" charset="0"/>
              </a:rPr>
              <a:t>FØR: MED-udvalgene skulle</a:t>
            </a:r>
            <a:r>
              <a:rPr kumimoji="0" lang="da-DK" altLang="da-DK"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 som led i den årlige drøftelse skal bidrage til virksomhedens kompetenceudviklingsplan for medlemmerne af arbejdsmiljøorganisationen. </a:t>
            </a: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latin typeface="Verdana" panose="020B0604030504040204" pitchFamily="34" charset="0"/>
              <a:ea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NU: HMU skal som et led i den årlige arbejdsmiljødrøftelse, drøfte den supplerende uddannelse af arbejdsmiljørepræsentanter og arbejdsledere i arbejdsmiljøorganisationen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pic>
        <p:nvPicPr>
          <p:cNvPr id="16" name="Billede 15">
            <a:extLst>
              <a:ext uri="{FF2B5EF4-FFF2-40B4-BE49-F238E27FC236}">
                <a16:creationId xmlns:a16="http://schemas.microsoft.com/office/drawing/2014/main" id="{33403103-8F24-383E-EA55-A27D72063691}"/>
              </a:ext>
            </a:extLst>
          </p:cNvPr>
          <p:cNvPicPr>
            <a:picLocks noChangeAspect="1"/>
          </p:cNvPicPr>
          <p:nvPr/>
        </p:nvPicPr>
        <p:blipFill>
          <a:blip r:embed="rId3"/>
          <a:stretch>
            <a:fillRect/>
          </a:stretch>
        </p:blipFill>
        <p:spPr>
          <a:xfrm>
            <a:off x="5675970" y="4382535"/>
            <a:ext cx="2432360" cy="1656521"/>
          </a:xfrm>
          <a:prstGeom prst="rect">
            <a:avLst/>
          </a:prstGeom>
        </p:spPr>
      </p:pic>
    </p:spTree>
    <p:extLst>
      <p:ext uri="{BB962C8B-B14F-4D97-AF65-F5344CB8AC3E}">
        <p14:creationId xmlns:p14="http://schemas.microsoft.com/office/powerpoint/2010/main" val="1855431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1163139" y="1"/>
            <a:ext cx="7332467" cy="1289783"/>
          </a:xfrm>
        </p:spPr>
        <p:txBody>
          <a:bodyPr>
            <a:normAutofit/>
          </a:bodyPr>
          <a:lstStyle/>
          <a:p>
            <a:r>
              <a:rPr lang="da-DK" sz="2400" b="0" dirty="0"/>
              <a:t>Systematisk arbejde med arbejdsmiljøet</a:t>
            </a:r>
          </a:p>
        </p:txBody>
      </p:sp>
      <p:pic>
        <p:nvPicPr>
          <p:cNvPr id="7" name="Billede 6"/>
          <p:cNvPicPr>
            <a:picLocks noChangeAspect="1"/>
          </p:cNvPicPr>
          <p:nvPr/>
        </p:nvPicPr>
        <p:blipFill>
          <a:blip r:embed="rId2"/>
          <a:stretch>
            <a:fillRect/>
          </a:stretch>
        </p:blipFill>
        <p:spPr>
          <a:xfrm>
            <a:off x="5827003" y="1945800"/>
            <a:ext cx="3110709" cy="4174138"/>
          </a:xfrm>
          <a:prstGeom prst="rect">
            <a:avLst/>
          </a:prstGeom>
        </p:spPr>
      </p:pic>
      <p:sp>
        <p:nvSpPr>
          <p:cNvPr id="8" name="Rektangel 7"/>
          <p:cNvSpPr/>
          <p:nvPr/>
        </p:nvSpPr>
        <p:spPr>
          <a:xfrm>
            <a:off x="370065" y="4549469"/>
            <a:ext cx="2697332" cy="923330"/>
          </a:xfrm>
          <a:prstGeom prst="rect">
            <a:avLst/>
          </a:prstGeom>
        </p:spPr>
        <p:txBody>
          <a:bodyPr wrap="square">
            <a:spAutoFit/>
          </a:bodyPr>
          <a:lstStyle/>
          <a:p>
            <a:pPr>
              <a:buNone/>
            </a:pPr>
            <a:r>
              <a:rPr lang="da-DK" dirty="0">
                <a:latin typeface="Arial" panose="020B0604020202020204" pitchFamily="34" charset="0"/>
                <a:ea typeface="Verdana" panose="020B0604030504040204" pitchFamily="34" charset="0"/>
                <a:cs typeface="Arial" panose="020B0604020202020204" pitchFamily="34" charset="0"/>
              </a:rPr>
              <a:t>HVEM udfører APV? </a:t>
            </a:r>
          </a:p>
          <a:p>
            <a:pPr>
              <a:buNone/>
            </a:pPr>
            <a:r>
              <a:rPr lang="da-DK" sz="1200" i="1" dirty="0">
                <a:latin typeface="Arial" panose="020B0604020202020204" pitchFamily="34" charset="0"/>
                <a:ea typeface="Verdana" panose="020B0604030504040204" pitchFamily="34" charset="0"/>
                <a:cs typeface="Arial" panose="020B0604020202020204" pitchFamily="34" charset="0"/>
              </a:rPr>
              <a:t>(starter, slutter, rykker for svar, beskriver, vurderer og skriver handlingsplaner)</a:t>
            </a:r>
            <a:endParaRPr lang="da-DK" sz="1200" b="1" i="1" u="sng" dirty="0">
              <a:latin typeface="Arial" panose="020B0604020202020204" pitchFamily="34" charset="0"/>
              <a:ea typeface="Verdana" panose="020B0604030504040204" pitchFamily="34" charset="0"/>
              <a:cs typeface="Arial" panose="020B0604020202020204" pitchFamily="34" charset="0"/>
            </a:endParaRPr>
          </a:p>
        </p:txBody>
      </p:sp>
      <p:sp>
        <p:nvSpPr>
          <p:cNvPr id="9" name="Rektangel 8"/>
          <p:cNvSpPr/>
          <p:nvPr/>
        </p:nvSpPr>
        <p:spPr>
          <a:xfrm>
            <a:off x="6954140" y="2486778"/>
            <a:ext cx="764953" cy="584775"/>
          </a:xfrm>
          <a:prstGeom prst="rect">
            <a:avLst/>
          </a:prstGeom>
        </p:spPr>
        <p:txBody>
          <a:bodyPr wrap="none">
            <a:spAutoFit/>
          </a:bodyPr>
          <a:lstStyle/>
          <a:p>
            <a:pPr algn="ctr"/>
            <a:r>
              <a:rPr lang="da-DK" sz="1600" dirty="0">
                <a:latin typeface="Arial" panose="020B0604020202020204" pitchFamily="34" charset="0"/>
                <a:ea typeface="Verdana" panose="020B0604030504040204" pitchFamily="34" charset="0"/>
                <a:cs typeface="Arial" panose="020B0604020202020204" pitchFamily="34" charset="0"/>
              </a:rPr>
              <a:t>Fysisk</a:t>
            </a:r>
          </a:p>
          <a:p>
            <a:pPr algn="ctr">
              <a:spcBef>
                <a:spcPts val="0"/>
              </a:spcBef>
            </a:pPr>
            <a:r>
              <a:rPr lang="da-DK" sz="1600" dirty="0">
                <a:latin typeface="Arial" panose="020B0604020202020204" pitchFamily="34" charset="0"/>
                <a:ea typeface="Verdana" panose="020B0604030504040204" pitchFamily="34" charset="0"/>
                <a:cs typeface="Arial" panose="020B0604020202020204" pitchFamily="34" charset="0"/>
              </a:rPr>
              <a:t>APV</a:t>
            </a:r>
          </a:p>
        </p:txBody>
      </p:sp>
      <p:sp>
        <p:nvSpPr>
          <p:cNvPr id="10" name="Rektangel 9"/>
          <p:cNvSpPr/>
          <p:nvPr/>
        </p:nvSpPr>
        <p:spPr>
          <a:xfrm>
            <a:off x="6543666" y="4780349"/>
            <a:ext cx="800219" cy="830997"/>
          </a:xfrm>
          <a:prstGeom prst="rect">
            <a:avLst/>
          </a:prstGeom>
        </p:spPr>
        <p:txBody>
          <a:bodyPr wrap="none">
            <a:spAutoFit/>
          </a:bodyPr>
          <a:lstStyle/>
          <a:p>
            <a:pPr algn="ctr"/>
            <a:r>
              <a:rPr lang="da-DK" sz="1600" dirty="0">
                <a:latin typeface="Arial" panose="020B0604020202020204" pitchFamily="34" charset="0"/>
                <a:ea typeface="Verdana" panose="020B0604030504040204" pitchFamily="34" charset="0"/>
                <a:cs typeface="Arial" panose="020B0604020202020204" pitchFamily="34" charset="0"/>
              </a:rPr>
              <a:t>Borger</a:t>
            </a:r>
          </a:p>
          <a:p>
            <a:pPr algn="ctr">
              <a:spcBef>
                <a:spcPts val="0"/>
              </a:spcBef>
            </a:pPr>
            <a:r>
              <a:rPr lang="da-DK" sz="1600" dirty="0">
                <a:latin typeface="Arial" panose="020B0604020202020204" pitchFamily="34" charset="0"/>
                <a:ea typeface="Verdana" panose="020B0604030504040204" pitchFamily="34" charset="0"/>
                <a:cs typeface="Arial" panose="020B0604020202020204" pitchFamily="34" charset="0"/>
              </a:rPr>
              <a:t>hjem</a:t>
            </a:r>
          </a:p>
          <a:p>
            <a:pPr algn="ctr">
              <a:spcBef>
                <a:spcPts val="0"/>
              </a:spcBef>
            </a:pPr>
            <a:r>
              <a:rPr lang="da-DK" sz="1600" dirty="0">
                <a:latin typeface="Arial" panose="020B0604020202020204" pitchFamily="34" charset="0"/>
                <a:ea typeface="Verdana" panose="020B0604030504040204" pitchFamily="34" charset="0"/>
                <a:cs typeface="Arial" panose="020B0604020202020204" pitchFamily="34" charset="0"/>
              </a:rPr>
              <a:t>APV</a:t>
            </a:r>
          </a:p>
        </p:txBody>
      </p:sp>
      <p:sp>
        <p:nvSpPr>
          <p:cNvPr id="11" name="Rektangel 10"/>
          <p:cNvSpPr/>
          <p:nvPr/>
        </p:nvSpPr>
        <p:spPr>
          <a:xfrm>
            <a:off x="7037811" y="3646601"/>
            <a:ext cx="788998" cy="584775"/>
          </a:xfrm>
          <a:prstGeom prst="rect">
            <a:avLst/>
          </a:prstGeom>
        </p:spPr>
        <p:txBody>
          <a:bodyPr wrap="none">
            <a:spAutoFit/>
          </a:bodyPr>
          <a:lstStyle/>
          <a:p>
            <a:pPr algn="ctr">
              <a:spcBef>
                <a:spcPts val="0"/>
              </a:spcBef>
            </a:pPr>
            <a:r>
              <a:rPr lang="da-DK" sz="1600" dirty="0">
                <a:latin typeface="Arial" panose="020B0604020202020204" pitchFamily="34" charset="0"/>
                <a:ea typeface="Verdana" panose="020B0604030504040204" pitchFamily="34" charset="0"/>
                <a:cs typeface="Arial" panose="020B0604020202020204" pitchFamily="34" charset="0"/>
              </a:rPr>
              <a:t>Gravid</a:t>
            </a:r>
          </a:p>
          <a:p>
            <a:pPr algn="ctr">
              <a:spcBef>
                <a:spcPts val="0"/>
              </a:spcBef>
            </a:pPr>
            <a:r>
              <a:rPr lang="da-DK" sz="1600" dirty="0">
                <a:latin typeface="Arial" panose="020B0604020202020204" pitchFamily="34" charset="0"/>
                <a:ea typeface="Verdana" panose="020B0604030504040204" pitchFamily="34" charset="0"/>
                <a:cs typeface="Arial" panose="020B0604020202020204" pitchFamily="34" charset="0"/>
              </a:rPr>
              <a:t>APV</a:t>
            </a:r>
          </a:p>
        </p:txBody>
      </p:sp>
      <p:sp>
        <p:nvSpPr>
          <p:cNvPr id="12" name="Rektangel 11"/>
          <p:cNvSpPr/>
          <p:nvPr/>
        </p:nvSpPr>
        <p:spPr>
          <a:xfrm>
            <a:off x="7914163" y="3124644"/>
            <a:ext cx="856324" cy="584775"/>
          </a:xfrm>
          <a:prstGeom prst="rect">
            <a:avLst/>
          </a:prstGeom>
        </p:spPr>
        <p:txBody>
          <a:bodyPr wrap="none">
            <a:spAutoFit/>
          </a:bodyPr>
          <a:lstStyle/>
          <a:p>
            <a:pPr algn="ctr">
              <a:spcBef>
                <a:spcPts val="0"/>
              </a:spcBef>
            </a:pPr>
            <a:r>
              <a:rPr lang="da-DK" sz="1600" dirty="0">
                <a:latin typeface="Arial" panose="020B0604020202020204" pitchFamily="34" charset="0"/>
                <a:ea typeface="Verdana" panose="020B0604030504040204" pitchFamily="34" charset="0"/>
                <a:cs typeface="Arial" panose="020B0604020202020204" pitchFamily="34" charset="0"/>
              </a:rPr>
              <a:t>Kemisk</a:t>
            </a:r>
          </a:p>
          <a:p>
            <a:pPr algn="ctr">
              <a:spcBef>
                <a:spcPts val="0"/>
              </a:spcBef>
            </a:pPr>
            <a:r>
              <a:rPr lang="da-DK" sz="1600" dirty="0">
                <a:latin typeface="Arial" panose="020B0604020202020204" pitchFamily="34" charset="0"/>
                <a:ea typeface="Verdana" panose="020B0604030504040204" pitchFamily="34" charset="0"/>
                <a:cs typeface="Arial" panose="020B0604020202020204" pitchFamily="34" charset="0"/>
              </a:rPr>
              <a:t>APV</a:t>
            </a:r>
          </a:p>
        </p:txBody>
      </p:sp>
      <p:sp>
        <p:nvSpPr>
          <p:cNvPr id="13" name="Rektangel 12"/>
          <p:cNvSpPr/>
          <p:nvPr/>
        </p:nvSpPr>
        <p:spPr>
          <a:xfrm>
            <a:off x="6068880" y="3392417"/>
            <a:ext cx="878766" cy="584775"/>
          </a:xfrm>
          <a:prstGeom prst="rect">
            <a:avLst/>
          </a:prstGeom>
        </p:spPr>
        <p:txBody>
          <a:bodyPr wrap="none">
            <a:spAutoFit/>
          </a:bodyPr>
          <a:lstStyle/>
          <a:p>
            <a:pPr algn="ctr">
              <a:spcBef>
                <a:spcPts val="0"/>
              </a:spcBef>
            </a:pPr>
            <a:r>
              <a:rPr lang="da-DK" sz="1600" dirty="0">
                <a:latin typeface="Arial" panose="020B0604020202020204" pitchFamily="34" charset="0"/>
                <a:ea typeface="Verdana" panose="020B0604030504040204" pitchFamily="34" charset="0"/>
                <a:cs typeface="Arial" panose="020B0604020202020204" pitchFamily="34" charset="0"/>
              </a:rPr>
              <a:t>Psykisk</a:t>
            </a:r>
          </a:p>
          <a:p>
            <a:pPr algn="ctr">
              <a:spcBef>
                <a:spcPts val="0"/>
              </a:spcBef>
            </a:pPr>
            <a:r>
              <a:rPr lang="da-DK" sz="1600" dirty="0">
                <a:latin typeface="Arial" panose="020B0604020202020204" pitchFamily="34" charset="0"/>
                <a:ea typeface="Verdana" panose="020B0604030504040204" pitchFamily="34" charset="0"/>
                <a:cs typeface="Arial" panose="020B0604020202020204" pitchFamily="34" charset="0"/>
              </a:rPr>
              <a:t>APV</a:t>
            </a:r>
          </a:p>
        </p:txBody>
      </p:sp>
      <p:sp>
        <p:nvSpPr>
          <p:cNvPr id="14" name="Rektangel 13"/>
          <p:cNvSpPr/>
          <p:nvPr/>
        </p:nvSpPr>
        <p:spPr>
          <a:xfrm>
            <a:off x="7589903" y="4482498"/>
            <a:ext cx="590226" cy="584775"/>
          </a:xfrm>
          <a:prstGeom prst="rect">
            <a:avLst/>
          </a:prstGeom>
        </p:spPr>
        <p:txBody>
          <a:bodyPr wrap="none">
            <a:spAutoFit/>
          </a:bodyPr>
          <a:lstStyle/>
          <a:p>
            <a:pPr algn="ctr"/>
            <a:r>
              <a:rPr lang="da-DK" sz="1600" dirty="0">
                <a:latin typeface="Arial" panose="020B0604020202020204" pitchFamily="34" charset="0"/>
                <a:ea typeface="Verdana" panose="020B0604030504040204" pitchFamily="34" charset="0"/>
                <a:cs typeface="Arial" panose="020B0604020202020204" pitchFamily="34" charset="0"/>
              </a:rPr>
              <a:t>Bil</a:t>
            </a:r>
          </a:p>
          <a:p>
            <a:pPr algn="ctr">
              <a:spcBef>
                <a:spcPts val="0"/>
              </a:spcBef>
            </a:pPr>
            <a:r>
              <a:rPr lang="da-DK" sz="1600" dirty="0">
                <a:latin typeface="Arial" panose="020B0604020202020204" pitchFamily="34" charset="0"/>
                <a:ea typeface="Verdana" panose="020B0604030504040204" pitchFamily="34" charset="0"/>
                <a:cs typeface="Arial" panose="020B0604020202020204" pitchFamily="34" charset="0"/>
              </a:rPr>
              <a:t>APV</a:t>
            </a:r>
          </a:p>
        </p:txBody>
      </p:sp>
      <p:pic>
        <p:nvPicPr>
          <p:cNvPr id="15" name="Billede 14"/>
          <p:cNvPicPr>
            <a:picLocks noChangeAspect="1"/>
          </p:cNvPicPr>
          <p:nvPr/>
        </p:nvPicPr>
        <p:blipFill>
          <a:blip r:embed="rId3"/>
          <a:stretch>
            <a:fillRect/>
          </a:stretch>
        </p:blipFill>
        <p:spPr>
          <a:xfrm>
            <a:off x="482931" y="2356519"/>
            <a:ext cx="1769195" cy="2189598"/>
          </a:xfrm>
          <a:prstGeom prst="rect">
            <a:avLst/>
          </a:prstGeom>
        </p:spPr>
      </p:pic>
      <p:sp>
        <p:nvSpPr>
          <p:cNvPr id="16" name="Rektangel 15"/>
          <p:cNvSpPr/>
          <p:nvPr/>
        </p:nvSpPr>
        <p:spPr>
          <a:xfrm>
            <a:off x="1163139" y="1443777"/>
            <a:ext cx="7494178" cy="646331"/>
          </a:xfrm>
          <a:prstGeom prst="rect">
            <a:avLst/>
          </a:prstGeom>
        </p:spPr>
        <p:txBody>
          <a:bodyPr wrap="square">
            <a:spAutoFit/>
          </a:bodyPr>
          <a:lstStyle/>
          <a:p>
            <a:pPr algn="l"/>
            <a:r>
              <a:rPr lang="da-DK" b="1" dirty="0">
                <a:latin typeface="Arial" panose="020B0604020202020204" pitchFamily="34" charset="0"/>
                <a:ea typeface="Verdana" panose="020B0604030504040204" pitchFamily="34" charset="0"/>
                <a:cs typeface="Arial" panose="020B0604020202020204" pitchFamily="34" charset="0"/>
              </a:rPr>
              <a:t>APV´en er fundamentet </a:t>
            </a:r>
            <a:r>
              <a:rPr lang="da-DK" dirty="0">
                <a:latin typeface="Arial" panose="020B0604020202020204" pitchFamily="34" charset="0"/>
                <a:ea typeface="Verdana" panose="020B0604030504040204" pitchFamily="34" charset="0"/>
                <a:cs typeface="Arial" panose="020B0604020202020204" pitchFamily="34" charset="0"/>
              </a:rPr>
              <a:t>når I arbejder systematisk og </a:t>
            </a:r>
          </a:p>
          <a:p>
            <a:pPr algn="l"/>
            <a:r>
              <a:rPr lang="da-DK" dirty="0">
                <a:latin typeface="Arial" panose="020B0604020202020204" pitchFamily="34" charset="0"/>
                <a:ea typeface="Verdana" panose="020B0604030504040204" pitchFamily="34" charset="0"/>
                <a:cs typeface="Arial" panose="020B0604020202020204" pitchFamily="34" charset="0"/>
              </a:rPr>
              <a:t>løbende med at løse og forebygge arbejdsmiljøproblemer!</a:t>
            </a:r>
          </a:p>
        </p:txBody>
      </p:sp>
      <p:pic>
        <p:nvPicPr>
          <p:cNvPr id="17" name="Billede 16">
            <a:extLst>
              <a:ext uri="{FF2B5EF4-FFF2-40B4-BE49-F238E27FC236}">
                <a16:creationId xmlns:a16="http://schemas.microsoft.com/office/drawing/2014/main" id="{824AEA4D-52C2-EC42-9917-9295189092FD}"/>
              </a:ext>
            </a:extLst>
          </p:cNvPr>
          <p:cNvPicPr>
            <a:picLocks noChangeAspect="1"/>
          </p:cNvPicPr>
          <p:nvPr/>
        </p:nvPicPr>
        <p:blipFill>
          <a:blip r:embed="rId4"/>
          <a:stretch>
            <a:fillRect/>
          </a:stretch>
        </p:blipFill>
        <p:spPr>
          <a:xfrm rot="10800000">
            <a:off x="206288" y="1512802"/>
            <a:ext cx="956851" cy="537132"/>
          </a:xfrm>
          <a:prstGeom prst="rect">
            <a:avLst/>
          </a:prstGeom>
        </p:spPr>
      </p:pic>
      <p:sp>
        <p:nvSpPr>
          <p:cNvPr id="18" name="Rektangel 17"/>
          <p:cNvSpPr/>
          <p:nvPr/>
        </p:nvSpPr>
        <p:spPr>
          <a:xfrm>
            <a:off x="4572000" y="2396038"/>
            <a:ext cx="2530229" cy="369332"/>
          </a:xfrm>
          <a:prstGeom prst="rect">
            <a:avLst/>
          </a:prstGeom>
        </p:spPr>
        <p:txBody>
          <a:bodyPr wrap="square">
            <a:spAutoFit/>
          </a:bodyPr>
          <a:lstStyle/>
          <a:p>
            <a:pPr>
              <a:buNone/>
            </a:pPr>
            <a:r>
              <a:rPr lang="da-DK" dirty="0">
                <a:latin typeface="Arial" panose="020B0604020202020204" pitchFamily="34" charset="0"/>
                <a:ea typeface="Verdana" panose="020B0604030504040204" pitchFamily="34" charset="0"/>
                <a:cs typeface="Arial" panose="020B0604020202020204" pitchFamily="34" charset="0"/>
              </a:rPr>
              <a:t>APV flere varianter: </a:t>
            </a:r>
          </a:p>
        </p:txBody>
      </p:sp>
      <p:sp>
        <p:nvSpPr>
          <p:cNvPr id="6" name="Rektangel 5">
            <a:extLst>
              <a:ext uri="{FF2B5EF4-FFF2-40B4-BE49-F238E27FC236}">
                <a16:creationId xmlns:a16="http://schemas.microsoft.com/office/drawing/2014/main" id="{A80872CE-708C-531B-E9BA-2B55B465054A}"/>
              </a:ext>
            </a:extLst>
          </p:cNvPr>
          <p:cNvSpPr/>
          <p:nvPr/>
        </p:nvSpPr>
        <p:spPr>
          <a:xfrm>
            <a:off x="295422" y="5522296"/>
            <a:ext cx="7920110" cy="1231106"/>
          </a:xfrm>
          <a:prstGeom prst="rect">
            <a:avLst/>
          </a:prstGeom>
        </p:spPr>
        <p:txBody>
          <a:bodyPr wrap="square">
            <a:spAutoFit/>
          </a:bodyPr>
          <a:lstStyle/>
          <a:p>
            <a:r>
              <a:rPr lang="da-DK" dirty="0">
                <a:latin typeface="Arial" panose="020B0604020202020204" pitchFamily="34" charset="0"/>
                <a:cs typeface="Arial" panose="020B0604020202020204" pitchFamily="34" charset="0"/>
              </a:rPr>
              <a:t>AMG</a:t>
            </a:r>
          </a:p>
          <a:p>
            <a:pPr marL="342900" indent="-342900">
              <a:buAutoNum type="arabicPeriod"/>
            </a:pPr>
            <a:r>
              <a:rPr lang="da-DK" sz="1400" dirty="0">
                <a:latin typeface="Arial" panose="020B0604020202020204" pitchFamily="34" charset="0"/>
                <a:cs typeface="Arial" panose="020B0604020202020204" pitchFamily="34" charset="0"/>
              </a:rPr>
              <a:t>Beskriv og vurder problemets art, alvor og omfang </a:t>
            </a:r>
            <a:r>
              <a:rPr lang="da-DK" sz="1400" i="1" dirty="0">
                <a:latin typeface="Arial" panose="020B0604020202020204" pitchFamily="34" charset="0"/>
                <a:cs typeface="Arial" panose="020B0604020202020204" pitchFamily="34" charset="0"/>
              </a:rPr>
              <a:t>(APV)</a:t>
            </a:r>
            <a:r>
              <a:rPr lang="da-DK" sz="1400" dirty="0">
                <a:latin typeface="Arial" panose="020B0604020202020204" pitchFamily="34" charset="0"/>
                <a:cs typeface="Arial" panose="020B0604020202020204" pitchFamily="34" charset="0"/>
              </a:rPr>
              <a:t>.</a:t>
            </a:r>
          </a:p>
          <a:p>
            <a:pPr marL="342900" indent="-342900">
              <a:buAutoNum type="arabicPeriod"/>
            </a:pPr>
            <a:r>
              <a:rPr lang="da-DK" sz="1400" dirty="0">
                <a:latin typeface="Arial" panose="020B0604020202020204" pitchFamily="34" charset="0"/>
                <a:cs typeface="Arial" panose="020B0604020202020204" pitchFamily="34" charset="0"/>
              </a:rPr>
              <a:t>Vurdér, om der er forhold i arbejdsmiljøet, der medvirker til smerter og øget sygefravær.</a:t>
            </a:r>
          </a:p>
          <a:p>
            <a:pPr marL="342900" indent="-342900">
              <a:buAutoNum type="arabicPeriod"/>
            </a:pPr>
            <a:r>
              <a:rPr lang="da-DK" sz="1400" dirty="0">
                <a:latin typeface="Arial" panose="020B0604020202020204" pitchFamily="34" charset="0"/>
                <a:cs typeface="Arial" panose="020B0604020202020204" pitchFamily="34" charset="0"/>
              </a:rPr>
              <a:t>Udarbejd en handlingsplan der eliminerer problemerne.</a:t>
            </a:r>
          </a:p>
          <a:p>
            <a:pPr marL="342900" indent="-342900">
              <a:buAutoNum type="arabicPeriod"/>
            </a:pPr>
            <a:r>
              <a:rPr lang="da-DK" sz="1400" dirty="0">
                <a:latin typeface="Arial" panose="020B0604020202020204" pitchFamily="34" charset="0"/>
                <a:cs typeface="Arial" panose="020B0604020202020204" pitchFamily="34" charset="0"/>
              </a:rPr>
              <a:t>Følg løbende op. </a:t>
            </a:r>
          </a:p>
        </p:txBody>
      </p:sp>
    </p:spTree>
    <p:extLst>
      <p:ext uri="{BB962C8B-B14F-4D97-AF65-F5344CB8AC3E}">
        <p14:creationId xmlns:p14="http://schemas.microsoft.com/office/powerpoint/2010/main" val="194183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8"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normAutofit/>
          </a:bodyPr>
          <a:lstStyle/>
          <a:p>
            <a:r>
              <a:rPr lang="da-DK" sz="2400" b="0" dirty="0">
                <a:latin typeface="Arial" panose="020B0604020202020204" pitchFamily="34" charset="0"/>
                <a:cs typeface="Arial" panose="020B0604020202020204" pitchFamily="34" charset="0"/>
              </a:rPr>
              <a:t>APV – bekendtgørelse nr. 559</a:t>
            </a:r>
          </a:p>
        </p:txBody>
      </p:sp>
      <p:sp>
        <p:nvSpPr>
          <p:cNvPr id="3" name="Rektangel 2"/>
          <p:cNvSpPr/>
          <p:nvPr/>
        </p:nvSpPr>
        <p:spPr>
          <a:xfrm>
            <a:off x="2079305" y="2541579"/>
            <a:ext cx="3749301" cy="400110"/>
          </a:xfrm>
          <a:prstGeom prst="rect">
            <a:avLst/>
          </a:prstGeom>
        </p:spPr>
        <p:txBody>
          <a:bodyPr wrap="square">
            <a:spAutoFit/>
          </a:bodyPr>
          <a:lstStyle/>
          <a:p>
            <a:pPr lvl="0"/>
            <a:r>
              <a:rPr lang="da-DK" sz="2000" dirty="0">
                <a:latin typeface="Arial" panose="020B0604020202020204" pitchFamily="34" charset="0"/>
                <a:ea typeface="Verdana" panose="020B0604030504040204" pitchFamily="34" charset="0"/>
                <a:cs typeface="Arial" panose="020B0604020202020204" pitchFamily="34" charset="0"/>
              </a:rPr>
              <a:t>Hvem skal have en APV?</a:t>
            </a:r>
          </a:p>
        </p:txBody>
      </p:sp>
      <p:sp>
        <p:nvSpPr>
          <p:cNvPr id="4" name="Rektangel 3"/>
          <p:cNvSpPr/>
          <p:nvPr/>
        </p:nvSpPr>
        <p:spPr>
          <a:xfrm>
            <a:off x="2134764" y="4054954"/>
            <a:ext cx="5821680" cy="400110"/>
          </a:xfrm>
          <a:prstGeom prst="rect">
            <a:avLst/>
          </a:prstGeom>
        </p:spPr>
        <p:txBody>
          <a:bodyPr wrap="square">
            <a:spAutoFit/>
          </a:bodyPr>
          <a:lstStyle/>
          <a:p>
            <a:pPr lvl="0"/>
            <a:r>
              <a:rPr lang="da-DK" sz="2000" dirty="0">
                <a:latin typeface="Arial" panose="020B0604020202020204" pitchFamily="34" charset="0"/>
                <a:ea typeface="Verdana" panose="020B0604030504040204" pitchFamily="34" charset="0"/>
                <a:cs typeface="Arial" panose="020B0604020202020204" pitchFamily="34" charset="0"/>
              </a:rPr>
              <a:t>Hvem er ansvarlig for at der udarbejdes en APV?</a:t>
            </a:r>
          </a:p>
        </p:txBody>
      </p:sp>
      <p:pic>
        <p:nvPicPr>
          <p:cNvPr id="5" name="Billede 4"/>
          <p:cNvPicPr>
            <a:picLocks noChangeAspect="1"/>
          </p:cNvPicPr>
          <p:nvPr/>
        </p:nvPicPr>
        <p:blipFill>
          <a:blip r:embed="rId2"/>
          <a:stretch>
            <a:fillRect/>
          </a:stretch>
        </p:blipFill>
        <p:spPr>
          <a:xfrm>
            <a:off x="203561" y="1507608"/>
            <a:ext cx="1642227" cy="2444536"/>
          </a:xfrm>
          <a:prstGeom prst="rect">
            <a:avLst/>
          </a:prstGeom>
        </p:spPr>
      </p:pic>
      <p:pic>
        <p:nvPicPr>
          <p:cNvPr id="9" name="Billede 8"/>
          <p:cNvPicPr>
            <a:picLocks noChangeAspect="1"/>
          </p:cNvPicPr>
          <p:nvPr/>
        </p:nvPicPr>
        <p:blipFill>
          <a:blip r:embed="rId3"/>
          <a:stretch>
            <a:fillRect/>
          </a:stretch>
        </p:blipFill>
        <p:spPr>
          <a:xfrm>
            <a:off x="2079305" y="2977154"/>
            <a:ext cx="5515404" cy="599009"/>
          </a:xfrm>
          <a:prstGeom prst="rect">
            <a:avLst/>
          </a:prstGeom>
        </p:spPr>
      </p:pic>
      <p:pic>
        <p:nvPicPr>
          <p:cNvPr id="12" name="Billede 11"/>
          <p:cNvPicPr>
            <a:picLocks noChangeAspect="1"/>
          </p:cNvPicPr>
          <p:nvPr/>
        </p:nvPicPr>
        <p:blipFill>
          <a:blip r:embed="rId4"/>
          <a:stretch>
            <a:fillRect/>
          </a:stretch>
        </p:blipFill>
        <p:spPr>
          <a:xfrm>
            <a:off x="2213108" y="4549044"/>
            <a:ext cx="5856613" cy="586835"/>
          </a:xfrm>
          <a:prstGeom prst="rect">
            <a:avLst/>
          </a:prstGeom>
        </p:spPr>
      </p:pic>
      <p:pic>
        <p:nvPicPr>
          <p:cNvPr id="15" name="Billede 14">
            <a:extLst>
              <a:ext uri="{FF2B5EF4-FFF2-40B4-BE49-F238E27FC236}">
                <a16:creationId xmlns:a16="http://schemas.microsoft.com/office/drawing/2014/main" id="{E054C176-2FDE-A946-9CBC-A29B4F956C7C}"/>
              </a:ext>
            </a:extLst>
          </p:cNvPr>
          <p:cNvPicPr>
            <a:picLocks noChangeAspect="1"/>
          </p:cNvPicPr>
          <p:nvPr/>
        </p:nvPicPr>
        <p:blipFill>
          <a:blip r:embed="rId5"/>
          <a:stretch>
            <a:fillRect/>
          </a:stretch>
        </p:blipFill>
        <p:spPr>
          <a:xfrm>
            <a:off x="8069721" y="5374546"/>
            <a:ext cx="731922" cy="1183064"/>
          </a:xfrm>
          <a:prstGeom prst="rect">
            <a:avLst/>
          </a:prstGeom>
        </p:spPr>
      </p:pic>
    </p:spTree>
    <p:extLst>
      <p:ext uri="{BB962C8B-B14F-4D97-AF65-F5344CB8AC3E}">
        <p14:creationId xmlns:p14="http://schemas.microsoft.com/office/powerpoint/2010/main" val="76250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normAutofit/>
          </a:bodyPr>
          <a:lstStyle/>
          <a:p>
            <a:r>
              <a:rPr lang="da-DK" sz="2400" b="0" dirty="0">
                <a:latin typeface="Arial" panose="020B0604020202020204" pitchFamily="34" charset="0"/>
                <a:cs typeface="Arial" panose="020B0604020202020204" pitchFamily="34" charset="0"/>
              </a:rPr>
              <a:t>APV – hvornår - hvordan</a:t>
            </a:r>
          </a:p>
        </p:txBody>
      </p:sp>
      <p:pic>
        <p:nvPicPr>
          <p:cNvPr id="4" name="Billede 3"/>
          <p:cNvPicPr>
            <a:picLocks noChangeAspect="1"/>
          </p:cNvPicPr>
          <p:nvPr/>
        </p:nvPicPr>
        <p:blipFill>
          <a:blip r:embed="rId2"/>
          <a:stretch>
            <a:fillRect/>
          </a:stretch>
        </p:blipFill>
        <p:spPr>
          <a:xfrm>
            <a:off x="2447152" y="3952144"/>
            <a:ext cx="5250257" cy="2646576"/>
          </a:xfrm>
          <a:prstGeom prst="rect">
            <a:avLst/>
          </a:prstGeom>
        </p:spPr>
      </p:pic>
      <p:sp>
        <p:nvSpPr>
          <p:cNvPr id="7" name="Rektangel 6"/>
          <p:cNvSpPr/>
          <p:nvPr/>
        </p:nvSpPr>
        <p:spPr>
          <a:xfrm>
            <a:off x="2365395" y="1468502"/>
            <a:ext cx="4118692" cy="400110"/>
          </a:xfrm>
          <a:prstGeom prst="rect">
            <a:avLst/>
          </a:prstGeom>
        </p:spPr>
        <p:txBody>
          <a:bodyPr wrap="none">
            <a:spAutoFit/>
          </a:bodyPr>
          <a:lstStyle/>
          <a:p>
            <a:pPr lvl="0"/>
            <a:r>
              <a:rPr lang="da-DK" sz="2000" dirty="0">
                <a:latin typeface="Arial" panose="020B0604020202020204" pitchFamily="34" charset="0"/>
                <a:ea typeface="Verdana" panose="020B0604030504040204" pitchFamily="34" charset="0"/>
                <a:cs typeface="Arial" panose="020B0604020202020204" pitchFamily="34" charset="0"/>
              </a:rPr>
              <a:t>Hvornår skal der udarbejdes APV?</a:t>
            </a:r>
          </a:p>
        </p:txBody>
      </p:sp>
      <p:sp>
        <p:nvSpPr>
          <p:cNvPr id="9" name="Rektangel 8"/>
          <p:cNvSpPr/>
          <p:nvPr/>
        </p:nvSpPr>
        <p:spPr>
          <a:xfrm>
            <a:off x="2365395" y="2652248"/>
            <a:ext cx="7568766" cy="707886"/>
          </a:xfrm>
          <a:prstGeom prst="rect">
            <a:avLst/>
          </a:prstGeom>
        </p:spPr>
        <p:txBody>
          <a:bodyPr wrap="square">
            <a:spAutoFit/>
          </a:bodyPr>
          <a:lstStyle/>
          <a:p>
            <a:pPr lvl="0"/>
            <a:r>
              <a:rPr lang="da-DK" sz="2000" dirty="0">
                <a:latin typeface="Arial" panose="020B0604020202020204" pitchFamily="34" charset="0"/>
                <a:ea typeface="Verdana" panose="020B0604030504040204" pitchFamily="34" charset="0"/>
                <a:cs typeface="Arial" panose="020B0604020202020204" pitchFamily="34" charset="0"/>
              </a:rPr>
              <a:t>Hvordan finder du ud af, hvornår den næste APV skal iværksættes, og hvilken metode skal der anvendes?</a:t>
            </a:r>
          </a:p>
        </p:txBody>
      </p:sp>
      <p:sp>
        <p:nvSpPr>
          <p:cNvPr id="11" name="Rektangel 10"/>
          <p:cNvSpPr/>
          <p:nvPr/>
        </p:nvSpPr>
        <p:spPr>
          <a:xfrm>
            <a:off x="2365395" y="1787511"/>
            <a:ext cx="3896964" cy="307777"/>
          </a:xfrm>
          <a:prstGeom prst="rect">
            <a:avLst/>
          </a:prstGeom>
        </p:spPr>
        <p:txBody>
          <a:bodyPr wrap="none">
            <a:spAutoFit/>
          </a:bodyPr>
          <a:lstStyle/>
          <a:p>
            <a:pPr lvl="0"/>
            <a:r>
              <a:rPr lang="da-DK" sz="1400" dirty="0">
                <a:latin typeface="Arial" panose="020B0604020202020204" pitchFamily="34" charset="0"/>
                <a:ea typeface="Verdana" panose="020B0604030504040204" pitchFamily="34" charset="0"/>
                <a:cs typeface="Arial" panose="020B0604020202020204" pitchFamily="34" charset="0"/>
              </a:rPr>
              <a:t>- Ved væsentlige ændringer på arbejdspladsen</a:t>
            </a:r>
          </a:p>
        </p:txBody>
      </p:sp>
      <p:sp>
        <p:nvSpPr>
          <p:cNvPr id="12" name="Rektangel 11"/>
          <p:cNvSpPr/>
          <p:nvPr/>
        </p:nvSpPr>
        <p:spPr>
          <a:xfrm>
            <a:off x="2365395" y="2106520"/>
            <a:ext cx="1675459" cy="307777"/>
          </a:xfrm>
          <a:prstGeom prst="rect">
            <a:avLst/>
          </a:prstGeom>
        </p:spPr>
        <p:txBody>
          <a:bodyPr wrap="none">
            <a:spAutoFit/>
          </a:bodyPr>
          <a:lstStyle/>
          <a:p>
            <a:pPr lvl="0"/>
            <a:r>
              <a:rPr lang="da-DK" sz="1400" dirty="0">
                <a:latin typeface="Arial" panose="020B0604020202020204" pitchFamily="34" charset="0"/>
                <a:ea typeface="Verdana" panose="020B0604030504040204" pitchFamily="34" charset="0"/>
                <a:cs typeface="Arial" panose="020B0604020202020204" pitchFamily="34" charset="0"/>
              </a:rPr>
              <a:t>- Mindst hvert 3. år</a:t>
            </a:r>
          </a:p>
        </p:txBody>
      </p:sp>
      <p:pic>
        <p:nvPicPr>
          <p:cNvPr id="3" name="Billede 2">
            <a:extLst>
              <a:ext uri="{FF2B5EF4-FFF2-40B4-BE49-F238E27FC236}">
                <a16:creationId xmlns:a16="http://schemas.microsoft.com/office/drawing/2014/main" id="{EA080393-5991-C5FF-AAB0-8C035A33AD82}"/>
              </a:ext>
            </a:extLst>
          </p:cNvPr>
          <p:cNvPicPr>
            <a:picLocks noChangeAspect="1"/>
          </p:cNvPicPr>
          <p:nvPr/>
        </p:nvPicPr>
        <p:blipFill>
          <a:blip r:embed="rId3"/>
          <a:stretch>
            <a:fillRect/>
          </a:stretch>
        </p:blipFill>
        <p:spPr>
          <a:xfrm>
            <a:off x="203561" y="1507608"/>
            <a:ext cx="1642227" cy="2444536"/>
          </a:xfrm>
          <a:prstGeom prst="rect">
            <a:avLst/>
          </a:prstGeom>
        </p:spPr>
      </p:pic>
      <p:sp>
        <p:nvSpPr>
          <p:cNvPr id="10" name="Rektangel 9"/>
          <p:cNvSpPr/>
          <p:nvPr/>
        </p:nvSpPr>
        <p:spPr>
          <a:xfrm>
            <a:off x="5994014" y="3866601"/>
            <a:ext cx="1713482" cy="276999"/>
          </a:xfrm>
          <a:prstGeom prst="rect">
            <a:avLst/>
          </a:prstGeom>
          <a:solidFill>
            <a:srgbClr val="C00000"/>
          </a:solidFill>
        </p:spPr>
        <p:txBody>
          <a:bodyPr wrap="none">
            <a:spAutoFit/>
          </a:bodyPr>
          <a:lstStyle/>
          <a:p>
            <a:pPr lvl="0"/>
            <a:r>
              <a:rPr lang="da-DK" sz="1200" dirty="0">
                <a:solidFill>
                  <a:schemeClr val="bg1"/>
                </a:solidFill>
                <a:latin typeface="Arial" panose="020B0604020202020204" pitchFamily="34" charset="0"/>
                <a:ea typeface="Verdana" panose="020B0604030504040204" pitchFamily="34" charset="0"/>
                <a:cs typeface="Arial" panose="020B0604020202020204" pitchFamily="34" charset="0"/>
              </a:rPr>
              <a:t>LMU eller AMG referat</a:t>
            </a:r>
          </a:p>
        </p:txBody>
      </p:sp>
    </p:spTree>
    <p:extLst>
      <p:ext uri="{BB962C8B-B14F-4D97-AF65-F5344CB8AC3E}">
        <p14:creationId xmlns:p14="http://schemas.microsoft.com/office/powerpoint/2010/main" val="327323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7F346CEA-F4E4-125F-5654-A8DFC9A5A78A}"/>
              </a:ext>
            </a:extLst>
          </p:cNvPr>
          <p:cNvPicPr>
            <a:picLocks noChangeAspect="1"/>
          </p:cNvPicPr>
          <p:nvPr/>
        </p:nvPicPr>
        <p:blipFill>
          <a:blip r:embed="rId3"/>
          <a:stretch>
            <a:fillRect/>
          </a:stretch>
        </p:blipFill>
        <p:spPr>
          <a:xfrm>
            <a:off x="7564205" y="3565113"/>
            <a:ext cx="769514" cy="1015663"/>
          </a:xfrm>
          <a:prstGeom prst="rect">
            <a:avLst/>
          </a:prstGeom>
        </p:spPr>
      </p:pic>
      <p:pic>
        <p:nvPicPr>
          <p:cNvPr id="18" name="Billede 17">
            <a:extLst>
              <a:ext uri="{FF2B5EF4-FFF2-40B4-BE49-F238E27FC236}">
                <a16:creationId xmlns:a16="http://schemas.microsoft.com/office/drawing/2014/main" id="{3FDF53FA-CFF7-25F6-EC1A-1695F599B50E}"/>
              </a:ext>
            </a:extLst>
          </p:cNvPr>
          <p:cNvPicPr>
            <a:picLocks noChangeAspect="1"/>
          </p:cNvPicPr>
          <p:nvPr/>
        </p:nvPicPr>
        <p:blipFill>
          <a:blip r:embed="rId4"/>
          <a:stretch>
            <a:fillRect/>
          </a:stretch>
        </p:blipFill>
        <p:spPr>
          <a:xfrm>
            <a:off x="8114144" y="3118676"/>
            <a:ext cx="966231" cy="705308"/>
          </a:xfrm>
          <a:prstGeom prst="rect">
            <a:avLst/>
          </a:prstGeom>
        </p:spPr>
      </p:pic>
      <p:sp>
        <p:nvSpPr>
          <p:cNvPr id="2" name="Pladsholder til tekst 1">
            <a:extLst>
              <a:ext uri="{FF2B5EF4-FFF2-40B4-BE49-F238E27FC236}">
                <a16:creationId xmlns:a16="http://schemas.microsoft.com/office/drawing/2014/main" id="{0F6F1D6E-E669-1F41-BB38-8E1995BBBC94}"/>
              </a:ext>
            </a:extLst>
          </p:cNvPr>
          <p:cNvSpPr>
            <a:spLocks noGrp="1"/>
          </p:cNvSpPr>
          <p:nvPr>
            <p:ph type="body" sz="quarter" idx="10"/>
          </p:nvPr>
        </p:nvSpPr>
        <p:spPr>
          <a:xfrm>
            <a:off x="1163140" y="1"/>
            <a:ext cx="5946320" cy="1289783"/>
          </a:xfrm>
        </p:spPr>
        <p:txBody>
          <a:bodyPr>
            <a:normAutofit/>
          </a:bodyPr>
          <a:lstStyle/>
          <a:p>
            <a:pPr>
              <a:lnSpc>
                <a:spcPct val="100000"/>
              </a:lnSpc>
              <a:spcBef>
                <a:spcPts val="0"/>
              </a:spcBef>
            </a:pPr>
            <a:r>
              <a:rPr lang="da-DK" sz="2400" b="0" dirty="0">
                <a:latin typeface="Arial" panose="020B0604020202020204" pitchFamily="34" charset="0"/>
                <a:cs typeface="Arial" panose="020B0604020202020204" pitchFamily="34" charset="0"/>
              </a:rPr>
              <a:t>4 faser i APV-processen</a:t>
            </a:r>
          </a:p>
          <a:p>
            <a:pPr>
              <a:lnSpc>
                <a:spcPct val="100000"/>
              </a:lnSpc>
              <a:spcBef>
                <a:spcPts val="0"/>
              </a:spcBef>
            </a:pPr>
            <a:r>
              <a:rPr lang="da-DK" sz="1200" b="0" dirty="0">
                <a:latin typeface="Arial" panose="020B0604020202020204" pitchFamily="34" charset="0"/>
                <a:cs typeface="Arial" panose="020B0604020202020204" pitchFamily="34" charset="0"/>
              </a:rPr>
              <a:t>- Vurdér din arbejdsplads løbende – lav en struktur der opfanger sikkerhedsproblemer </a:t>
            </a:r>
          </a:p>
        </p:txBody>
      </p:sp>
      <p:sp>
        <p:nvSpPr>
          <p:cNvPr id="3" name="Tekstfelt 2"/>
          <p:cNvSpPr txBox="1"/>
          <p:nvPr/>
        </p:nvSpPr>
        <p:spPr>
          <a:xfrm>
            <a:off x="6692291" y="1449711"/>
            <a:ext cx="2356385" cy="1323439"/>
          </a:xfrm>
          <a:prstGeom prst="rect">
            <a:avLst/>
          </a:prstGeom>
          <a:noFill/>
        </p:spPr>
        <p:txBody>
          <a:bodyPr wrap="square" rtlCol="0">
            <a:spAutoFit/>
          </a:bodyPr>
          <a:lstStyle/>
          <a:p>
            <a:r>
              <a:rPr lang="da-DK" sz="1000" dirty="0">
                <a:solidFill>
                  <a:schemeClr val="bg1"/>
                </a:solidFill>
                <a:latin typeface="Verdana" panose="020B0604030504040204" pitchFamily="34" charset="0"/>
                <a:ea typeface="Verdana" panose="020B0604030504040204" pitchFamily="34" charset="0"/>
                <a:cs typeface="Verdana" panose="020B0604030504040204" pitchFamily="34" charset="0"/>
              </a:rPr>
              <a:t>1. Planlægning af proces i LMU</a:t>
            </a:r>
            <a:endParaRPr lang="da-DK" sz="10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da-DK" sz="1000" dirty="0">
                <a:solidFill>
                  <a:schemeClr val="bg1"/>
                </a:solidFill>
                <a:latin typeface="Verdana" panose="020B0604030504040204" pitchFamily="34" charset="0"/>
                <a:ea typeface="Verdana" panose="020B0604030504040204" pitchFamily="34" charset="0"/>
                <a:cs typeface="Verdana" panose="020B0604030504040204" pitchFamily="34" charset="0"/>
              </a:rPr>
              <a:t>2. Information fx anonym el. ikke</a:t>
            </a:r>
          </a:p>
          <a:p>
            <a:r>
              <a:rPr lang="da-DK" sz="1000" dirty="0">
                <a:solidFill>
                  <a:schemeClr val="bg1"/>
                </a:solidFill>
                <a:latin typeface="Verdana" panose="020B0604030504040204" pitchFamily="34" charset="0"/>
                <a:ea typeface="Verdana" panose="020B0604030504040204" pitchFamily="34" charset="0"/>
                <a:cs typeface="Verdana" panose="020B0604030504040204" pitchFamily="34" charset="0"/>
              </a:rPr>
              <a:t>3. Udsendelse/møde</a:t>
            </a:r>
          </a:p>
          <a:p>
            <a:endParaRPr lang="da-DK"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da-DK" sz="1000" dirty="0">
                <a:solidFill>
                  <a:schemeClr val="bg1"/>
                </a:solidFill>
                <a:latin typeface="Verdana" panose="020B0604030504040204" pitchFamily="34" charset="0"/>
                <a:ea typeface="Verdana" panose="020B0604030504040204" pitchFamily="34" charset="0"/>
                <a:cs typeface="Verdana" panose="020B0604030504040204" pitchFamily="34" charset="0"/>
              </a:rPr>
              <a:t>A: Digitalt spørgeskema via</a:t>
            </a:r>
          </a:p>
          <a:p>
            <a:r>
              <a:rPr lang="da-DK" sz="1000" dirty="0">
                <a:solidFill>
                  <a:schemeClr val="bg1"/>
                </a:solidFill>
                <a:latin typeface="Verdana" panose="020B0604030504040204" pitchFamily="34" charset="0"/>
                <a:ea typeface="Verdana" panose="020B0604030504040204" pitchFamily="34" charset="0"/>
                <a:cs typeface="Verdana" panose="020B0604030504040204" pitchFamily="34" charset="0"/>
              </a:rPr>
              <a:t>    ”Safetynet” </a:t>
            </a:r>
            <a:r>
              <a:rPr lang="da-DK" sz="800" i="1" dirty="0">
                <a:solidFill>
                  <a:schemeClr val="bg1"/>
                </a:solidFill>
                <a:latin typeface="Verdana" panose="020B0604030504040204" pitchFamily="34" charset="0"/>
                <a:ea typeface="Verdana" panose="020B0604030504040204" pitchFamily="34" charset="0"/>
                <a:cs typeface="Verdana" panose="020B0604030504040204" pitchFamily="34" charset="0"/>
              </a:rPr>
              <a:t>(flere skabeloner) </a:t>
            </a:r>
          </a:p>
          <a:p>
            <a:endParaRPr lang="da-DK"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da-DK" sz="1000" dirty="0">
                <a:solidFill>
                  <a:schemeClr val="bg1"/>
                </a:solidFill>
                <a:latin typeface="Verdana" panose="020B0604030504040204" pitchFamily="34" charset="0"/>
                <a:ea typeface="Verdana" panose="020B0604030504040204" pitchFamily="34" charset="0"/>
                <a:cs typeface="Verdana" panose="020B0604030504040204" pitchFamily="34" charset="0"/>
              </a:rPr>
              <a:t>B: Tavlemøder – Kaizen </a:t>
            </a:r>
            <a:r>
              <a:rPr lang="da-DK" sz="900" i="1" dirty="0">
                <a:solidFill>
                  <a:schemeClr val="bg1"/>
                </a:solidFill>
                <a:latin typeface="Verdana" panose="020B0604030504040204" pitchFamily="34" charset="0"/>
                <a:ea typeface="Verdana" panose="020B0604030504040204" pitchFamily="34" charset="0"/>
                <a:cs typeface="Verdana" panose="020B0604030504040204" pitchFamily="34" charset="0"/>
              </a:rPr>
              <a:t>(løbende)</a:t>
            </a:r>
          </a:p>
        </p:txBody>
      </p:sp>
      <p:sp>
        <p:nvSpPr>
          <p:cNvPr id="24" name="Rektangel 23"/>
          <p:cNvSpPr/>
          <p:nvPr/>
        </p:nvSpPr>
        <p:spPr>
          <a:xfrm>
            <a:off x="217586" y="1498746"/>
            <a:ext cx="3167261" cy="1323439"/>
          </a:xfrm>
          <a:prstGeom prst="rect">
            <a:avLst/>
          </a:prstGeom>
        </p:spPr>
        <p:txBody>
          <a:bodyPr wrap="square">
            <a:spAutoFit/>
          </a:bodyPr>
          <a:lstStyle/>
          <a:p>
            <a:pPr marL="801688" indent="-801688"/>
            <a:r>
              <a:rPr lang="da-DK" sz="1000" b="1" dirty="0">
                <a:solidFill>
                  <a:schemeClr val="bg1"/>
                </a:solidFill>
                <a:latin typeface="Verdana" panose="020B0604030504040204" pitchFamily="34" charset="0"/>
                <a:ea typeface="Verdana" panose="020B0604030504040204" pitchFamily="34" charset="0"/>
                <a:cs typeface="Verdana" panose="020B0604030504040204" pitchFamily="34" charset="0"/>
              </a:rPr>
              <a:t>Er problemet løst?</a:t>
            </a:r>
          </a:p>
          <a:p>
            <a:pPr marL="801688" indent="-801688"/>
            <a:r>
              <a:rPr lang="da-DK" sz="1000" i="1" dirty="0">
                <a:solidFill>
                  <a:schemeClr val="bg1"/>
                </a:solidFill>
                <a:latin typeface="Verdana" panose="020B0604030504040204" pitchFamily="34" charset="0"/>
                <a:ea typeface="Verdana" panose="020B0604030504040204" pitchFamily="34" charset="0"/>
                <a:cs typeface="Verdana" panose="020B0604030504040204" pitchFamily="34" charset="0"/>
              </a:rPr>
              <a:t>Ja – AP gennemført - noter i SafetyNet</a:t>
            </a:r>
          </a:p>
          <a:p>
            <a:pPr marL="801688" indent="-801688"/>
            <a:r>
              <a:rPr lang="da-DK" sz="1000" i="1" dirty="0">
                <a:solidFill>
                  <a:schemeClr val="bg1"/>
                </a:solidFill>
                <a:latin typeface="Verdana" panose="020B0604030504040204" pitchFamily="34" charset="0"/>
                <a:ea typeface="Verdana" panose="020B0604030504040204" pitchFamily="34" charset="0"/>
                <a:cs typeface="Verdana" panose="020B0604030504040204" pitchFamily="34" charset="0"/>
              </a:rPr>
              <a:t>Nej – ny handlingsplan</a:t>
            </a:r>
          </a:p>
          <a:p>
            <a:pPr marL="801688" indent="-801688"/>
            <a:endParaRPr lang="da-DK" sz="10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801688" indent="-801688"/>
            <a:r>
              <a:rPr lang="da-DK" sz="1000" i="1" dirty="0">
                <a:solidFill>
                  <a:schemeClr val="bg1"/>
                </a:solidFill>
                <a:latin typeface="Verdana" panose="020B0604030504040204" pitchFamily="34" charset="0"/>
                <a:ea typeface="Verdana" panose="020B0604030504040204" pitchFamily="34" charset="0"/>
                <a:cs typeface="Verdana" panose="020B0604030504040204" pitchFamily="34" charset="0"/>
              </a:rPr>
              <a:t>Se lokale retningslinjer i LMU</a:t>
            </a:r>
          </a:p>
          <a:p>
            <a:pPr marL="801688" indent="-801688"/>
            <a:r>
              <a:rPr lang="da-DK" sz="1000" i="1" dirty="0">
                <a:solidFill>
                  <a:schemeClr val="bg1"/>
                </a:solidFill>
                <a:latin typeface="Verdana" panose="020B0604030504040204" pitchFamily="34" charset="0"/>
                <a:ea typeface="Verdana" panose="020B0604030504040204" pitchFamily="34" charset="0"/>
                <a:cs typeface="Verdana" panose="020B0604030504040204" pitchFamily="34" charset="0"/>
              </a:rPr>
              <a:t>ift. hvornår og hvordan det </a:t>
            </a:r>
          </a:p>
          <a:p>
            <a:pPr marL="801688" indent="-801688"/>
            <a:r>
              <a:rPr lang="da-DK" sz="1000" i="1" dirty="0">
                <a:solidFill>
                  <a:schemeClr val="bg1"/>
                </a:solidFill>
                <a:latin typeface="Verdana" panose="020B0604030504040204" pitchFamily="34" charset="0"/>
                <a:ea typeface="Verdana" panose="020B0604030504040204" pitchFamily="34" charset="0"/>
                <a:cs typeface="Verdana" panose="020B0604030504040204" pitchFamily="34" charset="0"/>
              </a:rPr>
              <a:t>afgøres om de valgte løsninger </a:t>
            </a:r>
          </a:p>
          <a:p>
            <a:pPr marL="801688" indent="-801688"/>
            <a:r>
              <a:rPr lang="da-DK" sz="1000" i="1" dirty="0">
                <a:solidFill>
                  <a:schemeClr val="bg1"/>
                </a:solidFill>
                <a:latin typeface="Verdana" panose="020B0604030504040204" pitchFamily="34" charset="0"/>
                <a:ea typeface="Verdana" panose="020B0604030504040204" pitchFamily="34" charset="0"/>
                <a:cs typeface="Verdana" panose="020B0604030504040204" pitchFamily="34" charset="0"/>
              </a:rPr>
              <a:t>virker?</a:t>
            </a:r>
          </a:p>
        </p:txBody>
      </p:sp>
      <p:pic>
        <p:nvPicPr>
          <p:cNvPr id="9" name="Billede 8">
            <a:extLst>
              <a:ext uri="{FF2B5EF4-FFF2-40B4-BE49-F238E27FC236}">
                <a16:creationId xmlns:a16="http://schemas.microsoft.com/office/drawing/2014/main" id="{2ABE28ED-9644-C1AB-FAAA-B646C7705D6C}"/>
              </a:ext>
            </a:extLst>
          </p:cNvPr>
          <p:cNvPicPr>
            <a:picLocks noChangeAspect="1"/>
          </p:cNvPicPr>
          <p:nvPr/>
        </p:nvPicPr>
        <p:blipFill>
          <a:blip r:embed="rId5"/>
          <a:stretch>
            <a:fillRect/>
          </a:stretch>
        </p:blipFill>
        <p:spPr>
          <a:xfrm>
            <a:off x="1898981" y="2235727"/>
            <a:ext cx="4183309" cy="4209926"/>
          </a:xfrm>
          <a:prstGeom prst="rect">
            <a:avLst/>
          </a:prstGeom>
        </p:spPr>
      </p:pic>
      <p:sp>
        <p:nvSpPr>
          <p:cNvPr id="4" name="Tekstfelt 3">
            <a:extLst>
              <a:ext uri="{FF2B5EF4-FFF2-40B4-BE49-F238E27FC236}">
                <a16:creationId xmlns:a16="http://schemas.microsoft.com/office/drawing/2014/main" id="{6696B1D2-6099-6777-17FD-D85A2E4CCDD2}"/>
              </a:ext>
            </a:extLst>
          </p:cNvPr>
          <p:cNvSpPr txBox="1"/>
          <p:nvPr/>
        </p:nvSpPr>
        <p:spPr>
          <a:xfrm>
            <a:off x="300690" y="1423294"/>
            <a:ext cx="8625723" cy="307777"/>
          </a:xfrm>
          <a:prstGeom prst="rect">
            <a:avLst/>
          </a:prstGeom>
          <a:noFill/>
        </p:spPr>
        <p:txBody>
          <a:bodyPr wrap="square" rtlCol="0">
            <a:spAutoFit/>
          </a:bodyPr>
          <a:lstStyle/>
          <a:p>
            <a:r>
              <a:rPr lang="da-DK" sz="1400" dirty="0">
                <a:latin typeface="Arial" panose="020B0604020202020204" pitchFamily="34" charset="0"/>
                <a:cs typeface="Arial" panose="020B0604020202020204" pitchFamily="34" charset="0"/>
              </a:rPr>
              <a:t>LMU vedtager hvordan </a:t>
            </a:r>
            <a:r>
              <a:rPr lang="da-DK" sz="1000" i="1" dirty="0">
                <a:latin typeface="Arial" panose="020B0604020202020204" pitchFamily="34" charset="0"/>
                <a:cs typeface="Arial" panose="020B0604020202020204" pitchFamily="34" charset="0"/>
              </a:rPr>
              <a:t>(metoder) </a:t>
            </a:r>
            <a:r>
              <a:rPr lang="da-DK" sz="1400" dirty="0">
                <a:latin typeface="Arial" panose="020B0604020202020204" pitchFamily="34" charset="0"/>
                <a:cs typeface="Arial" panose="020B0604020202020204" pitchFamily="34" charset="0"/>
              </a:rPr>
              <a:t>arbejdspladsen opnår viden om arbejdspladsens sikkerhed og sundhed</a:t>
            </a:r>
            <a:endParaRPr lang="da-DK" sz="1000" i="1" dirty="0">
              <a:latin typeface="Arial" panose="020B0604020202020204" pitchFamily="34" charset="0"/>
              <a:cs typeface="Arial" panose="020B0604020202020204" pitchFamily="34" charset="0"/>
            </a:endParaRPr>
          </a:p>
        </p:txBody>
      </p:sp>
      <p:sp>
        <p:nvSpPr>
          <p:cNvPr id="7" name="Tekstfelt 6">
            <a:extLst>
              <a:ext uri="{FF2B5EF4-FFF2-40B4-BE49-F238E27FC236}">
                <a16:creationId xmlns:a16="http://schemas.microsoft.com/office/drawing/2014/main" id="{4DF3397E-DD7B-B91B-910C-79AFBAF2ECF7}"/>
              </a:ext>
            </a:extLst>
          </p:cNvPr>
          <p:cNvSpPr txBox="1"/>
          <p:nvPr/>
        </p:nvSpPr>
        <p:spPr>
          <a:xfrm>
            <a:off x="5345444" y="2626799"/>
            <a:ext cx="3181985" cy="1015663"/>
          </a:xfrm>
          <a:prstGeom prst="rect">
            <a:avLst/>
          </a:prstGeom>
          <a:noFill/>
        </p:spPr>
        <p:txBody>
          <a:bodyPr wrap="square" rtlCol="0">
            <a:spAutoFit/>
          </a:bodyPr>
          <a:lstStyle/>
          <a:p>
            <a:pPr marL="171450" indent="-171450">
              <a:buFont typeface="Arial" panose="020B0604020202020204" pitchFamily="34" charset="0"/>
              <a:buChar char="•"/>
            </a:pPr>
            <a:r>
              <a:rPr lang="da-DK" sz="1200" dirty="0">
                <a:latin typeface="Arial" panose="020B0604020202020204" pitchFamily="34" charset="0"/>
                <a:cs typeface="Arial" panose="020B0604020202020204" pitchFamily="34" charset="0"/>
              </a:rPr>
              <a:t>Spørgeskema (SafetyNet)</a:t>
            </a:r>
          </a:p>
          <a:p>
            <a:pPr marL="171450" indent="-171450">
              <a:buFont typeface="Arial" panose="020B0604020202020204" pitchFamily="34" charset="0"/>
              <a:buChar char="•"/>
            </a:pPr>
            <a:r>
              <a:rPr lang="da-DK" sz="1200" dirty="0">
                <a:latin typeface="Arial" panose="020B0604020202020204" pitchFamily="34" charset="0"/>
                <a:cs typeface="Arial" panose="020B0604020202020204" pitchFamily="34" charset="0"/>
              </a:rPr>
              <a:t>Tavlemøder </a:t>
            </a:r>
          </a:p>
          <a:p>
            <a:pPr marL="171450" indent="-171450">
              <a:buFont typeface="Arial" panose="020B0604020202020204" pitchFamily="34" charset="0"/>
              <a:buChar char="•"/>
            </a:pPr>
            <a:r>
              <a:rPr lang="da-DK" sz="1200" dirty="0">
                <a:latin typeface="Arial" panose="020B0604020202020204" pitchFamily="34" charset="0"/>
                <a:cs typeface="Arial" panose="020B0604020202020204" pitchFamily="34" charset="0"/>
              </a:rPr>
              <a:t>Dialog med leder, TR eller AMR og personalemøder</a:t>
            </a:r>
          </a:p>
          <a:p>
            <a:pPr marL="171450" indent="-171450">
              <a:buFont typeface="Arial" panose="020B0604020202020204" pitchFamily="34" charset="0"/>
              <a:buChar char="•"/>
            </a:pPr>
            <a:r>
              <a:rPr lang="da-DK" sz="1200" dirty="0">
                <a:latin typeface="Arial" panose="020B0604020202020204" pitchFamily="34" charset="0"/>
                <a:cs typeface="Arial" panose="020B0604020202020204" pitchFamily="34" charset="0"/>
              </a:rPr>
              <a:t>Observation fx sikkerhedsrundering</a:t>
            </a:r>
          </a:p>
        </p:txBody>
      </p:sp>
      <p:pic>
        <p:nvPicPr>
          <p:cNvPr id="10" name="Billede 9">
            <a:extLst>
              <a:ext uri="{FF2B5EF4-FFF2-40B4-BE49-F238E27FC236}">
                <a16:creationId xmlns:a16="http://schemas.microsoft.com/office/drawing/2014/main" id="{01A37A11-D344-712E-651D-919541E7F2E9}"/>
              </a:ext>
            </a:extLst>
          </p:cNvPr>
          <p:cNvPicPr>
            <a:picLocks noChangeAspect="1"/>
          </p:cNvPicPr>
          <p:nvPr/>
        </p:nvPicPr>
        <p:blipFill>
          <a:blip r:embed="rId6"/>
          <a:stretch>
            <a:fillRect/>
          </a:stretch>
        </p:blipFill>
        <p:spPr>
          <a:xfrm>
            <a:off x="5239898" y="1854248"/>
            <a:ext cx="598246" cy="762958"/>
          </a:xfrm>
          <a:prstGeom prst="rect">
            <a:avLst/>
          </a:prstGeom>
        </p:spPr>
      </p:pic>
      <p:pic>
        <p:nvPicPr>
          <p:cNvPr id="13" name="Billede 12">
            <a:extLst>
              <a:ext uri="{FF2B5EF4-FFF2-40B4-BE49-F238E27FC236}">
                <a16:creationId xmlns:a16="http://schemas.microsoft.com/office/drawing/2014/main" id="{9AE3F1E7-D430-27C9-B131-FCD36317D852}"/>
              </a:ext>
            </a:extLst>
          </p:cNvPr>
          <p:cNvPicPr>
            <a:picLocks noChangeAspect="1"/>
          </p:cNvPicPr>
          <p:nvPr/>
        </p:nvPicPr>
        <p:blipFill>
          <a:blip r:embed="rId7"/>
          <a:stretch>
            <a:fillRect/>
          </a:stretch>
        </p:blipFill>
        <p:spPr>
          <a:xfrm>
            <a:off x="7219543" y="2003819"/>
            <a:ext cx="559321" cy="650470"/>
          </a:xfrm>
          <a:prstGeom prst="rect">
            <a:avLst/>
          </a:prstGeom>
        </p:spPr>
      </p:pic>
      <p:pic>
        <p:nvPicPr>
          <p:cNvPr id="16" name="Billede 15">
            <a:extLst>
              <a:ext uri="{FF2B5EF4-FFF2-40B4-BE49-F238E27FC236}">
                <a16:creationId xmlns:a16="http://schemas.microsoft.com/office/drawing/2014/main" id="{831391A0-166D-428A-0B45-018B3062FCA0}"/>
              </a:ext>
            </a:extLst>
          </p:cNvPr>
          <p:cNvPicPr>
            <a:picLocks noChangeAspect="1"/>
          </p:cNvPicPr>
          <p:nvPr/>
        </p:nvPicPr>
        <p:blipFill>
          <a:blip r:embed="rId8"/>
          <a:stretch>
            <a:fillRect/>
          </a:stretch>
        </p:blipFill>
        <p:spPr>
          <a:xfrm>
            <a:off x="7740014" y="2489139"/>
            <a:ext cx="647755" cy="647755"/>
          </a:xfrm>
          <a:prstGeom prst="rect">
            <a:avLst/>
          </a:prstGeom>
        </p:spPr>
      </p:pic>
      <p:pic>
        <p:nvPicPr>
          <p:cNvPr id="23" name="Billede 22">
            <a:extLst>
              <a:ext uri="{FF2B5EF4-FFF2-40B4-BE49-F238E27FC236}">
                <a16:creationId xmlns:a16="http://schemas.microsoft.com/office/drawing/2014/main" id="{132D9C94-1302-108E-E81E-94EB3593FED0}"/>
              </a:ext>
            </a:extLst>
          </p:cNvPr>
          <p:cNvPicPr>
            <a:picLocks noChangeAspect="1"/>
          </p:cNvPicPr>
          <p:nvPr/>
        </p:nvPicPr>
        <p:blipFill>
          <a:blip r:embed="rId9"/>
          <a:stretch>
            <a:fillRect/>
          </a:stretch>
        </p:blipFill>
        <p:spPr>
          <a:xfrm>
            <a:off x="6564883" y="3662037"/>
            <a:ext cx="908131" cy="598170"/>
          </a:xfrm>
          <a:prstGeom prst="rect">
            <a:avLst/>
          </a:prstGeom>
        </p:spPr>
      </p:pic>
      <p:pic>
        <p:nvPicPr>
          <p:cNvPr id="26" name="Billede 25">
            <a:extLst>
              <a:ext uri="{FF2B5EF4-FFF2-40B4-BE49-F238E27FC236}">
                <a16:creationId xmlns:a16="http://schemas.microsoft.com/office/drawing/2014/main" id="{8E622C24-8076-031F-199B-4429F17FDB91}"/>
              </a:ext>
            </a:extLst>
          </p:cNvPr>
          <p:cNvPicPr>
            <a:picLocks noChangeAspect="1"/>
          </p:cNvPicPr>
          <p:nvPr/>
        </p:nvPicPr>
        <p:blipFill>
          <a:blip r:embed="rId10"/>
          <a:stretch>
            <a:fillRect/>
          </a:stretch>
        </p:blipFill>
        <p:spPr>
          <a:xfrm>
            <a:off x="5345444" y="4693513"/>
            <a:ext cx="1153478" cy="736477"/>
          </a:xfrm>
          <a:prstGeom prst="rect">
            <a:avLst/>
          </a:prstGeom>
        </p:spPr>
      </p:pic>
      <p:sp>
        <p:nvSpPr>
          <p:cNvPr id="6" name="Tekstfelt 5">
            <a:extLst>
              <a:ext uri="{FF2B5EF4-FFF2-40B4-BE49-F238E27FC236}">
                <a16:creationId xmlns:a16="http://schemas.microsoft.com/office/drawing/2014/main" id="{6F99B273-4960-4342-1704-182B816C0107}"/>
              </a:ext>
            </a:extLst>
          </p:cNvPr>
          <p:cNvSpPr txBox="1"/>
          <p:nvPr/>
        </p:nvSpPr>
        <p:spPr>
          <a:xfrm>
            <a:off x="5912689" y="4988967"/>
            <a:ext cx="3141634" cy="1754326"/>
          </a:xfrm>
          <a:prstGeom prst="rect">
            <a:avLst/>
          </a:prstGeom>
          <a:solidFill>
            <a:srgbClr val="FFFFFF">
              <a:alpha val="50000"/>
            </a:srgbClr>
          </a:solidFill>
        </p:spPr>
        <p:txBody>
          <a:bodyPr wrap="square" rtlCol="0">
            <a:spAutoFit/>
          </a:bodyPr>
          <a:lstStyle/>
          <a:p>
            <a:pPr marL="171450" indent="-171450">
              <a:buFont typeface="Arial" panose="020B0604020202020204" pitchFamily="34" charset="0"/>
              <a:buChar char="•"/>
            </a:pPr>
            <a:r>
              <a:rPr lang="da-DK" sz="1200" dirty="0">
                <a:latin typeface="Arial" panose="020B0604020202020204" pitchFamily="34" charset="0"/>
                <a:cs typeface="Arial" panose="020B0604020202020204" pitchFamily="34" charset="0"/>
              </a:rPr>
              <a:t>Sygdom er en personlig sag</a:t>
            </a:r>
          </a:p>
          <a:p>
            <a:pPr marL="171450" indent="-171450">
              <a:buFont typeface="Arial" panose="020B0604020202020204" pitchFamily="34" charset="0"/>
              <a:buChar char="•"/>
            </a:pPr>
            <a:r>
              <a:rPr lang="da-DK" sz="1200" dirty="0">
                <a:latin typeface="Arial" panose="020B0604020202020204" pitchFamily="34" charset="0"/>
                <a:cs typeface="Arial" panose="020B0604020202020204" pitchFamily="34" charset="0"/>
              </a:rPr>
              <a:t>Sygefravær er et fælles anliggende/ ansvar</a:t>
            </a:r>
          </a:p>
          <a:p>
            <a:pPr marL="171450" indent="-171450">
              <a:buFont typeface="Arial" panose="020B0604020202020204" pitchFamily="34" charset="0"/>
              <a:buChar char="•"/>
            </a:pPr>
            <a:r>
              <a:rPr lang="da-DK" sz="1200" dirty="0">
                <a:latin typeface="Arial" panose="020B0604020202020204" pitchFamily="34" charset="0"/>
                <a:cs typeface="Arial" panose="020B0604020202020204" pitchFamily="34" charset="0"/>
              </a:rPr>
              <a:t>Kultur – Hvornår er man syg? Hvornår er man rask? (dialogkort)</a:t>
            </a:r>
          </a:p>
          <a:p>
            <a:pPr marL="171450" indent="-171450">
              <a:buFont typeface="Arial" panose="020B0604020202020204" pitchFamily="34" charset="0"/>
              <a:buChar char="•"/>
            </a:pPr>
            <a:r>
              <a:rPr lang="da-DK" sz="1200" dirty="0">
                <a:latin typeface="Arial" panose="020B0604020202020204" pitchFamily="34" charset="0"/>
                <a:cs typeface="Arial" panose="020B0604020202020204" pitchFamily="34" charset="0"/>
              </a:rPr>
              <a:t>Generel viden fra dialog med leder dag 8</a:t>
            </a:r>
          </a:p>
          <a:p>
            <a:pPr marL="171450" indent="-171450">
              <a:buFont typeface="Arial" panose="020B0604020202020204" pitchFamily="34" charset="0"/>
              <a:buChar char="•"/>
            </a:pPr>
            <a:r>
              <a:rPr lang="da-DK" sz="1200" dirty="0">
                <a:latin typeface="Arial" panose="020B0604020202020204" pitchFamily="34" charset="0"/>
                <a:cs typeface="Arial" panose="020B0604020202020204" pitchFamily="34" charset="0"/>
              </a:rPr>
              <a:t>Mønstre i statistikken</a:t>
            </a:r>
          </a:p>
          <a:p>
            <a:pPr marL="171450" indent="-171450">
              <a:buFont typeface="Arial" panose="020B0604020202020204" pitchFamily="34" charset="0"/>
              <a:buChar char="•"/>
            </a:pPr>
            <a:r>
              <a:rPr lang="da-DK" sz="1200" dirty="0">
                <a:latin typeface="Arial" panose="020B0604020202020204" pitchFamily="34" charset="0"/>
                <a:cs typeface="Arial" panose="020B0604020202020204" pitchFamily="34" charset="0"/>
              </a:rPr>
              <a:t>Nysgerrig på hvad arbejdspladsen kan gøre bedre for at hindre sygefravær</a:t>
            </a:r>
          </a:p>
        </p:txBody>
      </p:sp>
      <p:pic>
        <p:nvPicPr>
          <p:cNvPr id="28" name="Billede 27">
            <a:extLst>
              <a:ext uri="{FF2B5EF4-FFF2-40B4-BE49-F238E27FC236}">
                <a16:creationId xmlns:a16="http://schemas.microsoft.com/office/drawing/2014/main" id="{89249F63-AB79-9E8B-59FE-AFA5A38EB96E}"/>
              </a:ext>
            </a:extLst>
          </p:cNvPr>
          <p:cNvPicPr>
            <a:picLocks noChangeAspect="1"/>
          </p:cNvPicPr>
          <p:nvPr/>
        </p:nvPicPr>
        <p:blipFill>
          <a:blip r:embed="rId11"/>
          <a:stretch>
            <a:fillRect/>
          </a:stretch>
        </p:blipFill>
        <p:spPr>
          <a:xfrm>
            <a:off x="902955" y="5242617"/>
            <a:ext cx="1333705" cy="982730"/>
          </a:xfrm>
          <a:prstGeom prst="rect">
            <a:avLst/>
          </a:prstGeom>
        </p:spPr>
      </p:pic>
      <p:pic>
        <p:nvPicPr>
          <p:cNvPr id="30" name="Billede 29">
            <a:extLst>
              <a:ext uri="{FF2B5EF4-FFF2-40B4-BE49-F238E27FC236}">
                <a16:creationId xmlns:a16="http://schemas.microsoft.com/office/drawing/2014/main" id="{01E1A8E7-1CC1-3A58-8459-3025AAA46E86}"/>
              </a:ext>
            </a:extLst>
          </p:cNvPr>
          <p:cNvPicPr>
            <a:picLocks noChangeAspect="1"/>
          </p:cNvPicPr>
          <p:nvPr/>
        </p:nvPicPr>
        <p:blipFill>
          <a:blip r:embed="rId12"/>
          <a:stretch>
            <a:fillRect/>
          </a:stretch>
        </p:blipFill>
        <p:spPr>
          <a:xfrm>
            <a:off x="1963606" y="4999078"/>
            <a:ext cx="461648" cy="487295"/>
          </a:xfrm>
          <a:prstGeom prst="rect">
            <a:avLst/>
          </a:prstGeom>
        </p:spPr>
      </p:pic>
      <p:sp>
        <p:nvSpPr>
          <p:cNvPr id="31" name="Tekstfelt 30">
            <a:extLst>
              <a:ext uri="{FF2B5EF4-FFF2-40B4-BE49-F238E27FC236}">
                <a16:creationId xmlns:a16="http://schemas.microsoft.com/office/drawing/2014/main" id="{A94643E8-D0FB-E32B-4286-6A31F747227D}"/>
              </a:ext>
            </a:extLst>
          </p:cNvPr>
          <p:cNvSpPr txBox="1"/>
          <p:nvPr/>
        </p:nvSpPr>
        <p:spPr>
          <a:xfrm>
            <a:off x="727507" y="4928039"/>
            <a:ext cx="1333705" cy="369332"/>
          </a:xfrm>
          <a:prstGeom prst="rect">
            <a:avLst/>
          </a:prstGeom>
          <a:noFill/>
        </p:spPr>
        <p:txBody>
          <a:bodyPr wrap="square" rtlCol="0">
            <a:spAutoFit/>
          </a:bodyPr>
          <a:lstStyle/>
          <a:p>
            <a:r>
              <a:rPr lang="da-DK" b="1" dirty="0">
                <a:solidFill>
                  <a:srgbClr val="C00000"/>
                </a:solidFill>
                <a:latin typeface="Arial" panose="020B0604020202020204" pitchFamily="34" charset="0"/>
                <a:cs typeface="Arial" panose="020B0604020202020204" pitchFamily="34" charset="0"/>
              </a:rPr>
              <a:t>SafetyNet!</a:t>
            </a:r>
          </a:p>
        </p:txBody>
      </p:sp>
      <p:pic>
        <p:nvPicPr>
          <p:cNvPr id="33" name="Billede 32">
            <a:extLst>
              <a:ext uri="{FF2B5EF4-FFF2-40B4-BE49-F238E27FC236}">
                <a16:creationId xmlns:a16="http://schemas.microsoft.com/office/drawing/2014/main" id="{3956C548-2BD1-DB51-537F-921C3CB25004}"/>
              </a:ext>
            </a:extLst>
          </p:cNvPr>
          <p:cNvPicPr>
            <a:picLocks noChangeAspect="1"/>
          </p:cNvPicPr>
          <p:nvPr/>
        </p:nvPicPr>
        <p:blipFill>
          <a:blip r:embed="rId13"/>
          <a:stretch>
            <a:fillRect/>
          </a:stretch>
        </p:blipFill>
        <p:spPr>
          <a:xfrm>
            <a:off x="1022331" y="2696985"/>
            <a:ext cx="1443882" cy="1246765"/>
          </a:xfrm>
          <a:prstGeom prst="rect">
            <a:avLst/>
          </a:prstGeom>
        </p:spPr>
      </p:pic>
      <p:pic>
        <p:nvPicPr>
          <p:cNvPr id="35" name="Billede 34">
            <a:extLst>
              <a:ext uri="{FF2B5EF4-FFF2-40B4-BE49-F238E27FC236}">
                <a16:creationId xmlns:a16="http://schemas.microsoft.com/office/drawing/2014/main" id="{6E4266D0-8FBF-61DC-AAEE-31654C4E7270}"/>
              </a:ext>
            </a:extLst>
          </p:cNvPr>
          <p:cNvPicPr>
            <a:picLocks noChangeAspect="1"/>
          </p:cNvPicPr>
          <p:nvPr/>
        </p:nvPicPr>
        <p:blipFill>
          <a:blip r:embed="rId14"/>
          <a:stretch>
            <a:fillRect/>
          </a:stretch>
        </p:blipFill>
        <p:spPr>
          <a:xfrm>
            <a:off x="1898981" y="2033031"/>
            <a:ext cx="944485" cy="776714"/>
          </a:xfrm>
          <a:prstGeom prst="rect">
            <a:avLst/>
          </a:prstGeom>
        </p:spPr>
      </p:pic>
      <p:sp>
        <p:nvSpPr>
          <p:cNvPr id="37" name="Tekstfelt 36">
            <a:extLst>
              <a:ext uri="{FF2B5EF4-FFF2-40B4-BE49-F238E27FC236}">
                <a16:creationId xmlns:a16="http://schemas.microsoft.com/office/drawing/2014/main" id="{CE8CD1A2-8113-6EC7-4853-02E11C9DAF21}"/>
              </a:ext>
            </a:extLst>
          </p:cNvPr>
          <p:cNvSpPr txBox="1"/>
          <p:nvPr/>
        </p:nvSpPr>
        <p:spPr>
          <a:xfrm>
            <a:off x="2984727" y="4760551"/>
            <a:ext cx="2303145" cy="477054"/>
          </a:xfrm>
          <a:prstGeom prst="rect">
            <a:avLst/>
          </a:prstGeom>
          <a:noFill/>
        </p:spPr>
        <p:txBody>
          <a:bodyPr wrap="square">
            <a:spAutoFit/>
          </a:bodyPr>
          <a:lstStyle/>
          <a:p>
            <a:pPr lvl="0" algn="l">
              <a:lnSpc>
                <a:spcPts val="1000"/>
              </a:lnSpc>
              <a:spcBef>
                <a:spcPts val="600"/>
              </a:spcBef>
              <a:spcAft>
                <a:spcPts val="0"/>
              </a:spcAft>
              <a:buSzPts val="1000"/>
              <a:tabLst>
                <a:tab pos="291465" algn="l"/>
              </a:tabLst>
            </a:pPr>
            <a:r>
              <a:rPr lang="da-DK" sz="1000" b="1" dirty="0">
                <a:effectLst/>
                <a:latin typeface="Arial" panose="020B0604020202020204" pitchFamily="34" charset="0"/>
                <a:ea typeface="Verdana" panose="020B0604030504040204" pitchFamily="34" charset="0"/>
                <a:cs typeface="Arial" panose="020B0604020202020204" pitchFamily="34" charset="0"/>
              </a:rPr>
              <a:t>Krav: Alle skal høres, alle skal på forhånd vide hvordan resultaterne viderebearbejdes!</a:t>
            </a:r>
          </a:p>
        </p:txBody>
      </p:sp>
      <p:sp>
        <p:nvSpPr>
          <p:cNvPr id="40" name="Tekstfelt 39">
            <a:extLst>
              <a:ext uri="{FF2B5EF4-FFF2-40B4-BE49-F238E27FC236}">
                <a16:creationId xmlns:a16="http://schemas.microsoft.com/office/drawing/2014/main" id="{3AA664B3-7611-B412-B500-52969E4DD5BC}"/>
              </a:ext>
            </a:extLst>
          </p:cNvPr>
          <p:cNvSpPr txBox="1"/>
          <p:nvPr/>
        </p:nvSpPr>
        <p:spPr>
          <a:xfrm>
            <a:off x="217586" y="6193526"/>
            <a:ext cx="4788754" cy="646331"/>
          </a:xfrm>
          <a:prstGeom prst="rect">
            <a:avLst/>
          </a:prstGeom>
          <a:noFill/>
        </p:spPr>
        <p:txBody>
          <a:bodyPr wrap="square" rtlCol="0">
            <a:spAutoFit/>
          </a:bodyPr>
          <a:lstStyle/>
          <a:p>
            <a:r>
              <a:rPr lang="da-DK" sz="1200" dirty="0">
                <a:latin typeface="Arial" panose="020B0604020202020204" pitchFamily="34" charset="0"/>
                <a:cs typeface="Arial" panose="020B0604020202020204" pitchFamily="34" charset="0"/>
              </a:rPr>
              <a:t>Handlingsplan </a:t>
            </a:r>
            <a:r>
              <a:rPr lang="da-DK" sz="1000" i="1" dirty="0">
                <a:latin typeface="Arial" panose="020B0604020202020204" pitchFamily="34" charset="0"/>
                <a:cs typeface="Arial" panose="020B0604020202020204" pitchFamily="34" charset="0"/>
              </a:rPr>
              <a:t>(for problemer der ikke kan løses umiddelbart) </a:t>
            </a:r>
            <a:r>
              <a:rPr lang="da-DK" sz="1200" dirty="0">
                <a:latin typeface="Arial" panose="020B0604020202020204" pitchFamily="34" charset="0"/>
                <a:cs typeface="Arial" panose="020B0604020202020204" pitchFamily="34" charset="0"/>
              </a:rPr>
              <a:t>= skriftlig dokumentation der indeholder en risikovurdering = Beskrivelse af problemets art, alvor, omfang og årsager</a:t>
            </a:r>
          </a:p>
        </p:txBody>
      </p:sp>
    </p:spTree>
    <p:extLst>
      <p:ext uri="{BB962C8B-B14F-4D97-AF65-F5344CB8AC3E}">
        <p14:creationId xmlns:p14="http://schemas.microsoft.com/office/powerpoint/2010/main" val="181555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additive="base">
                                        <p:cTn id="2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 calcmode="lin" valueType="num">
                                      <p:cBhvr additive="base">
                                        <p:cTn id="3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
                                            <p:txEl>
                                              <p:pRg st="1" end="1"/>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7">
                                            <p:txEl>
                                              <p:pRg st="2" end="2"/>
                                            </p:txEl>
                                          </p:spTgt>
                                        </p:tgtEl>
                                        <p:attrNameLst>
                                          <p:attrName>style.visibility</p:attrName>
                                        </p:attrNameLst>
                                      </p:cBhvr>
                                      <p:to>
                                        <p:strVal val="visible"/>
                                      </p:to>
                                    </p:set>
                                    <p:anim calcmode="lin" valueType="num">
                                      <p:cBhvr additive="base">
                                        <p:cTn id="44"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7">
                                            <p:txEl>
                                              <p:pRg st="2" end="2"/>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7">
                                            <p:txEl>
                                              <p:pRg st="3" end="3"/>
                                            </p:txEl>
                                          </p:spTgt>
                                        </p:tgtEl>
                                        <p:attrNameLst>
                                          <p:attrName>style.visibility</p:attrName>
                                        </p:attrNameLst>
                                      </p:cBhvr>
                                      <p:to>
                                        <p:strVal val="visible"/>
                                      </p:to>
                                    </p:set>
                                    <p:anim calcmode="lin" valueType="num">
                                      <p:cBhvr additive="base">
                                        <p:cTn id="58"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7">
                                            <p:txEl>
                                              <p:pRg st="3" end="3"/>
                                            </p:txEl>
                                          </p:spTgt>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ppt_x"/>
                                          </p:val>
                                        </p:tav>
                                        <p:tav tm="100000">
                                          <p:val>
                                            <p:strVal val="#ppt_x"/>
                                          </p:val>
                                        </p:tav>
                                      </p:tavLst>
                                    </p:anim>
                                    <p:anim calcmode="lin" valueType="num">
                                      <p:cBhvr additive="base">
                                        <p:cTn id="6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
                                            <p:txEl>
                                              <p:pRg st="0" end="0"/>
                                            </p:txEl>
                                          </p:spTgt>
                                        </p:tgtEl>
                                        <p:attrNameLst>
                                          <p:attrName>style.visibility</p:attrName>
                                        </p:attrNameLst>
                                      </p:cBhvr>
                                      <p:to>
                                        <p:strVal val="visible"/>
                                      </p:to>
                                    </p:set>
                                    <p:animEffect transition="in" filter="fade">
                                      <p:cBhvr>
                                        <p:cTn id="68" dur="500"/>
                                        <p:tgtEl>
                                          <p:spTgt spid="6">
                                            <p:txEl>
                                              <p:pRg st="0" end="0"/>
                                            </p:txEl>
                                          </p:spTgt>
                                        </p:tgtEl>
                                      </p:cBhvr>
                                    </p:animEffect>
                                  </p:childTnLst>
                                </p:cTn>
                              </p:par>
                              <p:par>
                                <p:cTn id="69" presetID="2" presetClass="entr" presetSubtype="4"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
                                            <p:txEl>
                                              <p:pRg st="1" end="1"/>
                                            </p:txEl>
                                          </p:spTgt>
                                        </p:tgtEl>
                                        <p:attrNameLst>
                                          <p:attrName>style.visibility</p:attrName>
                                        </p:attrNameLst>
                                      </p:cBhvr>
                                      <p:to>
                                        <p:strVal val="visible"/>
                                      </p:to>
                                    </p:set>
                                    <p:animEffect transition="in" filter="fade">
                                      <p:cBhvr>
                                        <p:cTn id="77" dur="500"/>
                                        <p:tgtEl>
                                          <p:spTgt spid="6">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
                                            <p:txEl>
                                              <p:pRg st="2" end="2"/>
                                            </p:txEl>
                                          </p:spTgt>
                                        </p:tgtEl>
                                        <p:attrNameLst>
                                          <p:attrName>style.visibility</p:attrName>
                                        </p:attrNameLst>
                                      </p:cBhvr>
                                      <p:to>
                                        <p:strVal val="visible"/>
                                      </p:to>
                                    </p:set>
                                    <p:animEffect transition="in" filter="fade">
                                      <p:cBhvr>
                                        <p:cTn id="82" dur="500"/>
                                        <p:tgtEl>
                                          <p:spTgt spid="6">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
                                            <p:txEl>
                                              <p:pRg st="3" end="3"/>
                                            </p:txEl>
                                          </p:spTgt>
                                        </p:tgtEl>
                                        <p:attrNameLst>
                                          <p:attrName>style.visibility</p:attrName>
                                        </p:attrNameLst>
                                      </p:cBhvr>
                                      <p:to>
                                        <p:strVal val="visible"/>
                                      </p:to>
                                    </p:set>
                                    <p:animEffect transition="in" filter="fade">
                                      <p:cBhvr>
                                        <p:cTn id="87" dur="500"/>
                                        <p:tgtEl>
                                          <p:spTgt spid="6">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6">
                                            <p:txEl>
                                              <p:pRg st="4" end="4"/>
                                            </p:txEl>
                                          </p:spTgt>
                                        </p:tgtEl>
                                        <p:attrNameLst>
                                          <p:attrName>style.visibility</p:attrName>
                                        </p:attrNameLst>
                                      </p:cBhvr>
                                      <p:to>
                                        <p:strVal val="visible"/>
                                      </p:to>
                                    </p:set>
                                    <p:animEffect transition="in" filter="fade">
                                      <p:cBhvr>
                                        <p:cTn id="92" dur="500"/>
                                        <p:tgtEl>
                                          <p:spTgt spid="6">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6">
                                            <p:txEl>
                                              <p:pRg st="5" end="5"/>
                                            </p:txEl>
                                          </p:spTgt>
                                        </p:tgtEl>
                                        <p:attrNameLst>
                                          <p:attrName>style.visibility</p:attrName>
                                        </p:attrNameLst>
                                      </p:cBhvr>
                                      <p:to>
                                        <p:strVal val="visible"/>
                                      </p:to>
                                    </p:set>
                                    <p:animEffect transition="in" filter="fade">
                                      <p:cBhvr>
                                        <p:cTn id="97" dur="500"/>
                                        <p:tgtEl>
                                          <p:spTgt spid="6">
                                            <p:txEl>
                                              <p:pRg st="5" end="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nodeType="clickEffect">
                                  <p:stCondLst>
                                    <p:cond delay="0"/>
                                  </p:stCondLst>
                                  <p:childTnLst>
                                    <p:set>
                                      <p:cBhvr>
                                        <p:cTn id="101" dur="1" fill="hold">
                                          <p:stCondLst>
                                            <p:cond delay="0"/>
                                          </p:stCondLst>
                                        </p:cTn>
                                        <p:tgtEl>
                                          <p:spTgt spid="31">
                                            <p:txEl>
                                              <p:pRg st="0" end="0"/>
                                            </p:txEl>
                                          </p:spTgt>
                                        </p:tgtEl>
                                        <p:attrNameLst>
                                          <p:attrName>style.visibility</p:attrName>
                                        </p:attrNameLst>
                                      </p:cBhvr>
                                      <p:to>
                                        <p:strVal val="visible"/>
                                      </p:to>
                                    </p:set>
                                    <p:anim calcmode="lin" valueType="num">
                                      <p:cBhvr additive="base">
                                        <p:cTn id="102"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104" presetID="2" presetClass="entr" presetSubtype="4" fill="hold" nodeType="withEffect">
                                  <p:stCondLst>
                                    <p:cond delay="0"/>
                                  </p:stCondLst>
                                  <p:childTnLst>
                                    <p:set>
                                      <p:cBhvr>
                                        <p:cTn id="105" dur="1" fill="hold">
                                          <p:stCondLst>
                                            <p:cond delay="0"/>
                                          </p:stCondLst>
                                        </p:cTn>
                                        <p:tgtEl>
                                          <p:spTgt spid="28"/>
                                        </p:tgtEl>
                                        <p:attrNameLst>
                                          <p:attrName>style.visibility</p:attrName>
                                        </p:attrNameLst>
                                      </p:cBhvr>
                                      <p:to>
                                        <p:strVal val="visible"/>
                                      </p:to>
                                    </p:set>
                                    <p:anim calcmode="lin" valueType="num">
                                      <p:cBhvr additive="base">
                                        <p:cTn id="106" dur="500" fill="hold"/>
                                        <p:tgtEl>
                                          <p:spTgt spid="28"/>
                                        </p:tgtEl>
                                        <p:attrNameLst>
                                          <p:attrName>ppt_x</p:attrName>
                                        </p:attrNameLst>
                                      </p:cBhvr>
                                      <p:tavLst>
                                        <p:tav tm="0">
                                          <p:val>
                                            <p:strVal val="#ppt_x"/>
                                          </p:val>
                                        </p:tav>
                                        <p:tav tm="100000">
                                          <p:val>
                                            <p:strVal val="#ppt_x"/>
                                          </p:val>
                                        </p:tav>
                                      </p:tavLst>
                                    </p:anim>
                                    <p:anim calcmode="lin" valueType="num">
                                      <p:cBhvr additive="base">
                                        <p:cTn id="107" dur="500" fill="hold"/>
                                        <p:tgtEl>
                                          <p:spTgt spid="28"/>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additive="base">
                                        <p:cTn id="110" dur="500" fill="hold"/>
                                        <p:tgtEl>
                                          <p:spTgt spid="30"/>
                                        </p:tgtEl>
                                        <p:attrNameLst>
                                          <p:attrName>ppt_x</p:attrName>
                                        </p:attrNameLst>
                                      </p:cBhvr>
                                      <p:tavLst>
                                        <p:tav tm="0">
                                          <p:val>
                                            <p:strVal val="#ppt_x"/>
                                          </p:val>
                                        </p:tav>
                                        <p:tav tm="100000">
                                          <p:val>
                                            <p:strVal val="#ppt_x"/>
                                          </p:val>
                                        </p:tav>
                                      </p:tavLst>
                                    </p:anim>
                                    <p:anim calcmode="lin" valueType="num">
                                      <p:cBhvr additive="base">
                                        <p:cTn id="11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40"/>
                                        </p:tgtEl>
                                        <p:attrNameLst>
                                          <p:attrName>style.visibility</p:attrName>
                                        </p:attrNameLst>
                                      </p:cBhvr>
                                      <p:to>
                                        <p:strVal val="visible"/>
                                      </p:to>
                                    </p:set>
                                    <p:anim calcmode="lin" valueType="num">
                                      <p:cBhvr additive="base">
                                        <p:cTn id="116" dur="500" fill="hold"/>
                                        <p:tgtEl>
                                          <p:spTgt spid="40"/>
                                        </p:tgtEl>
                                        <p:attrNameLst>
                                          <p:attrName>ppt_x</p:attrName>
                                        </p:attrNameLst>
                                      </p:cBhvr>
                                      <p:tavLst>
                                        <p:tav tm="0">
                                          <p:val>
                                            <p:strVal val="#ppt_x"/>
                                          </p:val>
                                        </p:tav>
                                        <p:tav tm="100000">
                                          <p:val>
                                            <p:strVal val="#ppt_x"/>
                                          </p:val>
                                        </p:tav>
                                      </p:tavLst>
                                    </p:anim>
                                    <p:anim calcmode="lin" valueType="num">
                                      <p:cBhvr additive="base">
                                        <p:cTn id="11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nodeType="clickEffect">
                                  <p:stCondLst>
                                    <p:cond delay="0"/>
                                  </p:stCondLst>
                                  <p:childTnLst>
                                    <p:set>
                                      <p:cBhvr>
                                        <p:cTn id="121" dur="1" fill="hold">
                                          <p:stCondLst>
                                            <p:cond delay="0"/>
                                          </p:stCondLst>
                                        </p:cTn>
                                        <p:tgtEl>
                                          <p:spTgt spid="33"/>
                                        </p:tgtEl>
                                        <p:attrNameLst>
                                          <p:attrName>style.visibility</p:attrName>
                                        </p:attrNameLst>
                                      </p:cBhvr>
                                      <p:to>
                                        <p:strVal val="visible"/>
                                      </p:to>
                                    </p:set>
                                    <p:anim calcmode="lin" valueType="num">
                                      <p:cBhvr additive="base">
                                        <p:cTn id="122" dur="500" fill="hold"/>
                                        <p:tgtEl>
                                          <p:spTgt spid="33"/>
                                        </p:tgtEl>
                                        <p:attrNameLst>
                                          <p:attrName>ppt_x</p:attrName>
                                        </p:attrNameLst>
                                      </p:cBhvr>
                                      <p:tavLst>
                                        <p:tav tm="0">
                                          <p:val>
                                            <p:strVal val="#ppt_x"/>
                                          </p:val>
                                        </p:tav>
                                        <p:tav tm="100000">
                                          <p:val>
                                            <p:strVal val="#ppt_x"/>
                                          </p:val>
                                        </p:tav>
                                      </p:tavLst>
                                    </p:anim>
                                    <p:anim calcmode="lin" valueType="num">
                                      <p:cBhvr additive="base">
                                        <p:cTn id="12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nodeType="clickEffect">
                                  <p:stCondLst>
                                    <p:cond delay="0"/>
                                  </p:stCondLst>
                                  <p:childTnLst>
                                    <p:set>
                                      <p:cBhvr>
                                        <p:cTn id="127" dur="1" fill="hold">
                                          <p:stCondLst>
                                            <p:cond delay="0"/>
                                          </p:stCondLst>
                                        </p:cTn>
                                        <p:tgtEl>
                                          <p:spTgt spid="35"/>
                                        </p:tgtEl>
                                        <p:attrNameLst>
                                          <p:attrName>style.visibility</p:attrName>
                                        </p:attrNameLst>
                                      </p:cBhvr>
                                      <p:to>
                                        <p:strVal val="visible"/>
                                      </p:to>
                                    </p:set>
                                    <p:anim calcmode="lin" valueType="num">
                                      <p:cBhvr additive="base">
                                        <p:cTn id="128" dur="500" fill="hold"/>
                                        <p:tgtEl>
                                          <p:spTgt spid="35"/>
                                        </p:tgtEl>
                                        <p:attrNameLst>
                                          <p:attrName>ppt_x</p:attrName>
                                        </p:attrNameLst>
                                      </p:cBhvr>
                                      <p:tavLst>
                                        <p:tav tm="0">
                                          <p:val>
                                            <p:strVal val="#ppt_x"/>
                                          </p:val>
                                        </p:tav>
                                        <p:tav tm="100000">
                                          <p:val>
                                            <p:strVal val="#ppt_x"/>
                                          </p:val>
                                        </p:tav>
                                      </p:tavLst>
                                    </p:anim>
                                    <p:anim calcmode="lin" valueType="num">
                                      <p:cBhvr additive="base">
                                        <p:cTn id="12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7" grpId="0"/>
      <p:bldP spid="4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2F1D92B2-D76D-F72C-A04B-0B38F4EFBE6A}"/>
              </a:ext>
            </a:extLst>
          </p:cNvPr>
          <p:cNvSpPr/>
          <p:nvPr/>
        </p:nvSpPr>
        <p:spPr>
          <a:xfrm>
            <a:off x="5281683" y="1593811"/>
            <a:ext cx="3474018" cy="647406"/>
          </a:xfrm>
          <a:prstGeom prst="rect">
            <a:avLst/>
          </a:prstGeom>
          <a:noFill/>
          <a:ln>
            <a:solidFill>
              <a:srgbClr val="2D75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6495161E-A5CD-75F8-2FA0-3B1D8A725B50}"/>
              </a:ext>
            </a:extLst>
          </p:cNvPr>
          <p:cNvSpPr>
            <a:spLocks noGrp="1"/>
          </p:cNvSpPr>
          <p:nvPr>
            <p:ph type="body" sz="quarter" idx="10"/>
          </p:nvPr>
        </p:nvSpPr>
        <p:spPr>
          <a:xfrm>
            <a:off x="1163140" y="1"/>
            <a:ext cx="6850075" cy="1289783"/>
          </a:xfrm>
        </p:spPr>
        <p:txBody>
          <a:bodyPr>
            <a:normAutofit/>
          </a:bodyPr>
          <a:lstStyle/>
          <a:p>
            <a:r>
              <a:rPr lang="da-DK" sz="2400" b="0" dirty="0">
                <a:latin typeface="Arial" panose="020B0604020202020204" pitchFamily="34" charset="0"/>
                <a:cs typeface="Arial" panose="020B0604020202020204" pitchFamily="34" charset="0"/>
              </a:rPr>
              <a:t>To veje </a:t>
            </a:r>
            <a:r>
              <a:rPr lang="da-DK" sz="1200" b="0" dirty="0">
                <a:latin typeface="Arial" panose="020B0604020202020204" pitchFamily="34" charset="0"/>
                <a:cs typeface="Arial" panose="020B0604020202020204" pitchFamily="34" charset="0"/>
              </a:rPr>
              <a:t>-ti</a:t>
            </a:r>
            <a:r>
              <a:rPr lang="da-DK" sz="1200" b="0" dirty="0"/>
              <a:t>l at reducere arbejdsrelateret sygefravær</a:t>
            </a:r>
          </a:p>
        </p:txBody>
      </p:sp>
      <p:sp>
        <p:nvSpPr>
          <p:cNvPr id="4" name="Tekstfelt 3">
            <a:extLst>
              <a:ext uri="{FF2B5EF4-FFF2-40B4-BE49-F238E27FC236}">
                <a16:creationId xmlns:a16="http://schemas.microsoft.com/office/drawing/2014/main" id="{22B5C473-30B8-ED63-77C5-8866A728E878}"/>
              </a:ext>
            </a:extLst>
          </p:cNvPr>
          <p:cNvSpPr txBox="1"/>
          <p:nvPr/>
        </p:nvSpPr>
        <p:spPr>
          <a:xfrm>
            <a:off x="739896" y="1835780"/>
            <a:ext cx="7385002" cy="2092881"/>
          </a:xfrm>
          <a:prstGeom prst="rect">
            <a:avLst/>
          </a:prstGeom>
          <a:noFill/>
        </p:spPr>
        <p:txBody>
          <a:bodyPr wrap="square" rtlCol="0">
            <a:spAutoFit/>
          </a:bodyPr>
          <a:lstStyle/>
          <a:p>
            <a:r>
              <a:rPr lang="da-DK" dirty="0">
                <a:latin typeface="Arial" panose="020B0604020202020204" pitchFamily="34" charset="0"/>
                <a:cs typeface="Arial" panose="020B0604020202020204" pitchFamily="34" charset="0"/>
              </a:rPr>
              <a:t>Bæredygtigt arbejdsmiljø </a:t>
            </a:r>
            <a:r>
              <a:rPr lang="da-DK" sz="1000" i="1" dirty="0">
                <a:latin typeface="Arial" panose="020B0604020202020204" pitchFamily="34" charset="0"/>
                <a:cs typeface="Arial" panose="020B0604020202020204" pitchFamily="34" charset="0"/>
              </a:rPr>
              <a:t>(forebyggelse)</a:t>
            </a:r>
          </a:p>
          <a:p>
            <a:pPr marL="171450" indent="-171450">
              <a:buFont typeface="Arial" panose="020B0604020202020204" pitchFamily="34" charset="0"/>
              <a:buChar char="•"/>
            </a:pPr>
            <a:r>
              <a:rPr lang="da-DK" sz="1400" dirty="0">
                <a:latin typeface="Arial" panose="020B0604020202020204" pitchFamily="34" charset="0"/>
                <a:cs typeface="Arial" panose="020B0604020202020204" pitchFamily="34" charset="0"/>
              </a:rPr>
              <a:t>En tidlig og forebyggende indsats </a:t>
            </a:r>
          </a:p>
          <a:p>
            <a:pPr marL="171450" indent="-171450">
              <a:buFont typeface="Arial" panose="020B0604020202020204" pitchFamily="34" charset="0"/>
              <a:buChar char="•"/>
            </a:pPr>
            <a:r>
              <a:rPr lang="da-DK" sz="1400" dirty="0">
                <a:latin typeface="Arial" panose="020B0604020202020204" pitchFamily="34" charset="0"/>
                <a:cs typeface="Arial" panose="020B0604020202020204" pitchFamily="34" charset="0"/>
              </a:rPr>
              <a:t>Fælles ejerskab og indsats </a:t>
            </a:r>
            <a:endParaRPr lang="da-DK" sz="14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a-DK" sz="1400" dirty="0">
                <a:latin typeface="Arial" panose="020B0604020202020204" pitchFamily="34" charset="0"/>
                <a:cs typeface="Arial" panose="020B0604020202020204" pitchFamily="34" charset="0"/>
              </a:rPr>
              <a:t>Strategisk, målrettet arbejdsmiljøindsats med fokus på et sundt og sikkert arbejdsmiljø for alle </a:t>
            </a:r>
          </a:p>
          <a:p>
            <a:pPr marL="171450" indent="-171450">
              <a:buFont typeface="Arial" panose="020B0604020202020204" pitchFamily="34" charset="0"/>
              <a:buChar char="•"/>
            </a:pPr>
            <a:r>
              <a:rPr lang="da-DK" sz="1400" dirty="0">
                <a:latin typeface="Arial" panose="020B0604020202020204" pitchFamily="34" charset="0"/>
                <a:cs typeface="Arial" panose="020B0604020202020204" pitchFamily="34" charset="0"/>
              </a:rPr>
              <a:t>En velfungerende Trivselsordning, der tager udgangspunkt i organisationens behov </a:t>
            </a:r>
          </a:p>
          <a:p>
            <a:pPr marL="171450" indent="-171450">
              <a:buFont typeface="Arial" panose="020B0604020202020204" pitchFamily="34" charset="0"/>
              <a:buChar char="•"/>
            </a:pPr>
            <a:r>
              <a:rPr lang="da-DK" sz="1400" dirty="0">
                <a:latin typeface="Arial" panose="020B0604020202020204" pitchFamily="34" charset="0"/>
                <a:cs typeface="Arial" panose="020B0604020202020204" pitchFamily="34" charset="0"/>
              </a:rPr>
              <a:t>Dialog, opfølgning og handling på Trivselsmåling </a:t>
            </a:r>
          </a:p>
          <a:p>
            <a:pPr marL="171450" indent="-171450">
              <a:buFont typeface="Arial" panose="020B0604020202020204" pitchFamily="34" charset="0"/>
              <a:buChar char="•"/>
            </a:pPr>
            <a:r>
              <a:rPr lang="da-DK" sz="1400" dirty="0">
                <a:latin typeface="Arial" panose="020B0604020202020204" pitchFamily="34" charset="0"/>
                <a:cs typeface="Arial" panose="020B0604020202020204" pitchFamily="34" charset="0"/>
              </a:rPr>
              <a:t>Et aktivt og involveret MED-system der styrker og kvalificerer sygefraværsindsatsen i et forebyggelsesperspektiv. </a:t>
            </a:r>
          </a:p>
        </p:txBody>
      </p:sp>
      <p:sp>
        <p:nvSpPr>
          <p:cNvPr id="5" name="Tekstfelt 4">
            <a:extLst>
              <a:ext uri="{FF2B5EF4-FFF2-40B4-BE49-F238E27FC236}">
                <a16:creationId xmlns:a16="http://schemas.microsoft.com/office/drawing/2014/main" id="{A22AEFB7-1E4D-EEB2-93A7-70FC10877461}"/>
              </a:ext>
            </a:extLst>
          </p:cNvPr>
          <p:cNvSpPr txBox="1"/>
          <p:nvPr/>
        </p:nvSpPr>
        <p:spPr>
          <a:xfrm>
            <a:off x="739896" y="4247998"/>
            <a:ext cx="7727029" cy="2062103"/>
          </a:xfrm>
          <a:prstGeom prst="rect">
            <a:avLst/>
          </a:prstGeom>
          <a:noFill/>
        </p:spPr>
        <p:txBody>
          <a:bodyPr wrap="square" rtlCol="0">
            <a:spAutoFit/>
          </a:bodyPr>
          <a:lstStyle/>
          <a:p>
            <a:r>
              <a:rPr lang="da-DK" dirty="0">
                <a:latin typeface="Arial" panose="020B0604020202020204" pitchFamily="34" charset="0"/>
                <a:cs typeface="Arial" panose="020B0604020202020204" pitchFamily="34" charset="0"/>
              </a:rPr>
              <a:t>Håndtering </a:t>
            </a:r>
            <a:r>
              <a:rPr lang="da-DK" sz="1000" i="1" dirty="0">
                <a:latin typeface="Arial" panose="020B0604020202020204" pitchFamily="34" charset="0"/>
                <a:cs typeface="Arial" panose="020B0604020202020204" pitchFamily="34" charset="0"/>
              </a:rPr>
              <a:t>(reducere sygefraværsperioden)</a:t>
            </a:r>
          </a:p>
          <a:p>
            <a:pPr marL="171450" indent="-171450">
              <a:buFont typeface="Arial" panose="020B0604020202020204" pitchFamily="34" charset="0"/>
              <a:buChar char="•"/>
            </a:pPr>
            <a:r>
              <a:rPr lang="da-DK" sz="1400" dirty="0">
                <a:latin typeface="Arial" panose="020B0604020202020204" pitchFamily="34" charset="0"/>
                <a:cs typeface="Arial" panose="020B0604020202020204" pitchFamily="34" charset="0"/>
              </a:rPr>
              <a:t>Ledere handler jf. </a:t>
            </a:r>
            <a:r>
              <a:rPr lang="da-DK" sz="1400" dirty="0">
                <a:latin typeface="Arial" panose="020B0604020202020204" pitchFamily="34" charset="0"/>
                <a:cs typeface="Arial" panose="020B0604020202020204" pitchFamily="34" charset="0"/>
                <a:hlinkClick r:id="rId3"/>
              </a:rPr>
              <a:t>del-politikken</a:t>
            </a:r>
            <a:endParaRPr lang="da-DK" sz="1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a-DK" sz="1400" dirty="0">
                <a:latin typeface="Arial" panose="020B0604020202020204" pitchFamily="34" charset="0"/>
                <a:cs typeface="Arial" panose="020B0604020202020204" pitchFamily="34" charset="0"/>
              </a:rPr>
              <a:t>Medarbejdere har kendskab til handlingerne</a:t>
            </a:r>
            <a:r>
              <a:rPr lang="da-DK" sz="1200" dirty="0">
                <a:latin typeface="Arial" panose="020B0604020202020204" pitchFamily="34" charset="0"/>
                <a:cs typeface="Arial" panose="020B0604020202020204" pitchFamily="34" charset="0"/>
              </a:rPr>
              <a:t> </a:t>
            </a:r>
            <a:r>
              <a:rPr lang="da-DK" sz="1000" i="1" dirty="0">
                <a:latin typeface="Arial" panose="020B0604020202020204" pitchFamily="34" charset="0"/>
                <a:cs typeface="Arial" panose="020B0604020202020204" pitchFamily="34" charset="0"/>
              </a:rPr>
              <a:t>(fx dialog dag 1, 8 og 15)</a:t>
            </a:r>
          </a:p>
          <a:p>
            <a:pPr marL="171450" indent="-171450">
              <a:buFont typeface="Arial" panose="020B0604020202020204" pitchFamily="34" charset="0"/>
              <a:buChar char="•"/>
            </a:pPr>
            <a:r>
              <a:rPr lang="da-DK" sz="1400" dirty="0">
                <a:latin typeface="Arial" panose="020B0604020202020204" pitchFamily="34" charset="0"/>
                <a:cs typeface="Arial" panose="020B0604020202020204" pitchFamily="34" charset="0"/>
              </a:rPr>
              <a:t>Systematisk indberetning og statistik</a:t>
            </a:r>
          </a:p>
          <a:p>
            <a:pPr marL="171450" indent="-171450">
              <a:buFont typeface="Arial" panose="020B0604020202020204" pitchFamily="34" charset="0"/>
              <a:buChar char="•"/>
            </a:pPr>
            <a:r>
              <a:rPr lang="da-DK" sz="1400" dirty="0">
                <a:latin typeface="Arial" panose="020B0604020202020204" pitchFamily="34" charset="0"/>
                <a:cs typeface="Arial" panose="020B0604020202020204" pitchFamily="34" charset="0"/>
              </a:rPr>
              <a:t>Tydelig ledelse</a:t>
            </a:r>
          </a:p>
          <a:p>
            <a:pPr marL="171450" indent="-171450">
              <a:buFont typeface="Arial" panose="020B0604020202020204" pitchFamily="34" charset="0"/>
              <a:buChar char="•"/>
            </a:pPr>
            <a:r>
              <a:rPr lang="da-DK" sz="1400" dirty="0">
                <a:latin typeface="Arial" panose="020B0604020202020204" pitchFamily="34" charset="0"/>
                <a:cs typeface="Arial" panose="020B0604020202020204" pitchFamily="34" charset="0"/>
              </a:rPr>
              <a:t>Lokale MED-udvalg/personalemøde med MED-status:</a:t>
            </a:r>
          </a:p>
          <a:p>
            <a:r>
              <a:rPr lang="da-DK" sz="1400" dirty="0">
                <a:latin typeface="Arial" panose="020B0604020202020204" pitchFamily="34" charset="0"/>
                <a:cs typeface="Arial" panose="020B0604020202020204" pitchFamily="34" charset="0"/>
              </a:rPr>
              <a:t>    - Aftaler lokale procedure for syge-/raskmelding</a:t>
            </a:r>
          </a:p>
          <a:p>
            <a:r>
              <a:rPr lang="da-DK" sz="1400" dirty="0">
                <a:latin typeface="Arial" panose="020B0604020202020204" pitchFamily="34" charset="0"/>
                <a:cs typeface="Arial" panose="020B0604020202020204" pitchFamily="34" charset="0"/>
              </a:rPr>
              <a:t>    - Drøfter løbende sygefraværssituationen </a:t>
            </a:r>
            <a:r>
              <a:rPr lang="da-DK" sz="1000" i="1" dirty="0">
                <a:latin typeface="Arial" panose="020B0604020202020204" pitchFamily="34" charset="0"/>
                <a:cs typeface="Arial" panose="020B0604020202020204" pitchFamily="34" charset="0"/>
              </a:rPr>
              <a:t>(sygefraværsstatistik)</a:t>
            </a:r>
          </a:p>
          <a:p>
            <a:endParaRPr lang="da-DK" sz="1200" i="1" dirty="0">
              <a:latin typeface="Arial" panose="020B0604020202020204" pitchFamily="34" charset="0"/>
              <a:cs typeface="Arial" panose="020B0604020202020204" pitchFamily="34" charset="0"/>
            </a:endParaRPr>
          </a:p>
        </p:txBody>
      </p:sp>
      <p:sp>
        <p:nvSpPr>
          <p:cNvPr id="6" name="Tekstfelt 5">
            <a:extLst>
              <a:ext uri="{FF2B5EF4-FFF2-40B4-BE49-F238E27FC236}">
                <a16:creationId xmlns:a16="http://schemas.microsoft.com/office/drawing/2014/main" id="{998D67DD-594D-0622-382A-CB52B32B43DE}"/>
              </a:ext>
            </a:extLst>
          </p:cNvPr>
          <p:cNvSpPr txBox="1"/>
          <p:nvPr/>
        </p:nvSpPr>
        <p:spPr>
          <a:xfrm>
            <a:off x="7266339" y="6310101"/>
            <a:ext cx="1821820" cy="400110"/>
          </a:xfrm>
          <a:prstGeom prst="rect">
            <a:avLst/>
          </a:prstGeom>
          <a:noFill/>
        </p:spPr>
        <p:txBody>
          <a:bodyPr wrap="square" rtlCol="0">
            <a:spAutoFit/>
          </a:bodyPr>
          <a:lstStyle/>
          <a:p>
            <a:r>
              <a:rPr lang="da-DK" sz="1000" i="1" dirty="0">
                <a:latin typeface="Arial" panose="020B0604020202020204" pitchFamily="34" charset="0"/>
                <a:cs typeface="Arial" panose="020B0604020202020204" pitchFamily="34" charset="0"/>
              </a:rPr>
              <a:t>Kilde: Del-politik for forebyggelse af sygefravær</a:t>
            </a:r>
          </a:p>
        </p:txBody>
      </p:sp>
      <p:sp>
        <p:nvSpPr>
          <p:cNvPr id="8" name="Tekstfelt 7">
            <a:extLst>
              <a:ext uri="{FF2B5EF4-FFF2-40B4-BE49-F238E27FC236}">
                <a16:creationId xmlns:a16="http://schemas.microsoft.com/office/drawing/2014/main" id="{5A741ACE-AD36-DCFE-94B6-64D278044E3E}"/>
              </a:ext>
            </a:extLst>
          </p:cNvPr>
          <p:cNvSpPr txBox="1"/>
          <p:nvPr/>
        </p:nvSpPr>
        <p:spPr>
          <a:xfrm>
            <a:off x="6422935" y="1730691"/>
            <a:ext cx="2502390" cy="461665"/>
          </a:xfrm>
          <a:prstGeom prst="rect">
            <a:avLst/>
          </a:prstGeom>
          <a:noFill/>
        </p:spPr>
        <p:txBody>
          <a:bodyPr wrap="square">
            <a:spAutoFit/>
          </a:bodyPr>
          <a:lstStyle/>
          <a:p>
            <a:r>
              <a:rPr lang="da-DK" sz="1200" b="0" i="0" dirty="0">
                <a:solidFill>
                  <a:srgbClr val="424242"/>
                </a:solidFill>
                <a:effectLst/>
                <a:latin typeface="Arial" panose="020B0604020202020204" pitchFamily="34" charset="0"/>
                <a:cs typeface="Arial" panose="020B0604020202020204" pitchFamily="34" charset="0"/>
              </a:rPr>
              <a:t>Ca. 35-40% af sygefraværet direkte relateret til arbejdsforhold</a:t>
            </a:r>
            <a:endParaRPr lang="da-DK" sz="1200" dirty="0">
              <a:latin typeface="Arial" panose="020B0604020202020204" pitchFamily="34" charset="0"/>
              <a:cs typeface="Arial" panose="020B0604020202020204" pitchFamily="34" charset="0"/>
            </a:endParaRPr>
          </a:p>
        </p:txBody>
      </p:sp>
      <p:pic>
        <p:nvPicPr>
          <p:cNvPr id="10" name="Billede 9">
            <a:extLst>
              <a:ext uri="{FF2B5EF4-FFF2-40B4-BE49-F238E27FC236}">
                <a16:creationId xmlns:a16="http://schemas.microsoft.com/office/drawing/2014/main" id="{6FA3DE7A-0D63-24BA-D0BD-B388112543D6}"/>
              </a:ext>
            </a:extLst>
          </p:cNvPr>
          <p:cNvPicPr>
            <a:picLocks noChangeAspect="1"/>
          </p:cNvPicPr>
          <p:nvPr/>
        </p:nvPicPr>
        <p:blipFill>
          <a:blip r:embed="rId4"/>
          <a:stretch>
            <a:fillRect/>
          </a:stretch>
        </p:blipFill>
        <p:spPr>
          <a:xfrm>
            <a:off x="5332839" y="1607539"/>
            <a:ext cx="1141251" cy="617207"/>
          </a:xfrm>
          <a:prstGeom prst="rect">
            <a:avLst/>
          </a:prstGeom>
        </p:spPr>
      </p:pic>
    </p:spTree>
    <p:extLst>
      <p:ext uri="{BB962C8B-B14F-4D97-AF65-F5344CB8AC3E}">
        <p14:creationId xmlns:p14="http://schemas.microsoft.com/office/powerpoint/2010/main" val="231755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1163140" y="1"/>
            <a:ext cx="7093553" cy="1289783"/>
          </a:xfrm>
        </p:spPr>
        <p:txBody>
          <a:bodyPr>
            <a:normAutofit/>
          </a:bodyPr>
          <a:lstStyle/>
          <a:p>
            <a:r>
              <a:rPr lang="da-DK" b="0" dirty="0">
                <a:latin typeface="Verdana" panose="020B0604030504040204" pitchFamily="34" charset="0"/>
                <a:ea typeface="Verdana" panose="020B0604030504040204" pitchFamily="34" charset="0"/>
                <a:cs typeface="Verdana" panose="020B0604030504040204" pitchFamily="34" charset="0"/>
              </a:rPr>
              <a:t>Selvstudie</a:t>
            </a:r>
          </a:p>
        </p:txBody>
      </p:sp>
      <p:sp>
        <p:nvSpPr>
          <p:cNvPr id="5" name="Rektangel 4"/>
          <p:cNvSpPr/>
          <p:nvPr/>
        </p:nvSpPr>
        <p:spPr>
          <a:xfrm>
            <a:off x="228038" y="3743098"/>
            <a:ext cx="2411592" cy="1754326"/>
          </a:xfrm>
          <a:prstGeom prst="rect">
            <a:avLst/>
          </a:prstGeom>
        </p:spPr>
        <p:txBody>
          <a:bodyPr wrap="square">
            <a:spAutoFit/>
          </a:bodyPr>
          <a:lstStyle/>
          <a:p>
            <a:pPr lvl="0"/>
            <a:r>
              <a:rPr lang="da-DK" sz="1200" dirty="0">
                <a:latin typeface="Verdana" panose="020B0604030504040204" pitchFamily="34" charset="0"/>
                <a:ea typeface="Verdana" panose="020B0604030504040204" pitchFamily="34" charset="0"/>
                <a:cs typeface="Verdana" panose="020B0604030504040204" pitchFamily="34" charset="0"/>
              </a:rPr>
              <a:t>Påvirkninger af holdninger og kultur s. 46-51</a:t>
            </a:r>
          </a:p>
          <a:p>
            <a:pPr lvl="0"/>
            <a:endParaRPr lang="da-DK" sz="1200" dirty="0">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panose="020B0604020202020204" pitchFamily="34" charset="0"/>
              <a:buChar char="•"/>
            </a:pPr>
            <a:r>
              <a:rPr lang="da-DK" sz="1200" dirty="0">
                <a:ea typeface="Verdana" panose="020B0604030504040204" pitchFamily="34" charset="0"/>
                <a:cs typeface="Verdana" panose="020B0604030504040204" pitchFamily="34" charset="0"/>
              </a:rPr>
              <a:t>Alle har en opgave</a:t>
            </a:r>
          </a:p>
          <a:p>
            <a:pPr marL="171450" lvl="0" indent="-171450">
              <a:buFont typeface="Arial" panose="020B0604020202020204" pitchFamily="34" charset="0"/>
              <a:buChar char="•"/>
            </a:pPr>
            <a:r>
              <a:rPr lang="da-DK" sz="1200" dirty="0">
                <a:ea typeface="Verdana" panose="020B0604030504040204" pitchFamily="34" charset="0"/>
                <a:cs typeface="Verdana" panose="020B0604030504040204" pitchFamily="34" charset="0"/>
              </a:rPr>
              <a:t>Du er rollemodel</a:t>
            </a:r>
          </a:p>
          <a:p>
            <a:pPr marL="171450" lvl="0" indent="-171450">
              <a:buFont typeface="Arial" panose="020B0604020202020204" pitchFamily="34" charset="0"/>
              <a:buChar char="•"/>
            </a:pPr>
            <a:r>
              <a:rPr lang="da-DK" sz="1200" dirty="0">
                <a:ea typeface="Verdana" panose="020B0604030504040204" pitchFamily="34" charset="0"/>
                <a:cs typeface="Verdana" panose="020B0604030504040204" pitchFamily="34" charset="0"/>
              </a:rPr>
              <a:t>Overblik og plan</a:t>
            </a:r>
          </a:p>
          <a:p>
            <a:pPr marL="171450" lvl="0" indent="-171450">
              <a:buFont typeface="Arial" panose="020B0604020202020204" pitchFamily="34" charset="0"/>
              <a:buChar char="•"/>
            </a:pPr>
            <a:r>
              <a:rPr lang="da-DK" sz="1200" dirty="0">
                <a:ea typeface="Verdana" panose="020B0604030504040204" pitchFamily="34" charset="0"/>
                <a:cs typeface="Verdana" panose="020B0604030504040204" pitchFamily="34" charset="0"/>
              </a:rPr>
              <a:t>Gør arbejdsmiljøet synligt</a:t>
            </a:r>
          </a:p>
          <a:p>
            <a:pPr marL="171450" lvl="0" indent="-171450">
              <a:buFont typeface="Arial" panose="020B0604020202020204" pitchFamily="34" charset="0"/>
              <a:buChar char="•"/>
            </a:pPr>
            <a:r>
              <a:rPr lang="da-DK" sz="1200" dirty="0">
                <a:ea typeface="Verdana" panose="020B0604030504040204" pitchFamily="34" charset="0"/>
                <a:cs typeface="Verdana" panose="020B0604030504040204" pitchFamily="34" charset="0"/>
              </a:rPr>
              <a:t>Anerkend dilemmaer og krydspres</a:t>
            </a:r>
          </a:p>
        </p:txBody>
      </p:sp>
      <p:pic>
        <p:nvPicPr>
          <p:cNvPr id="6" name="Billede 5"/>
          <p:cNvPicPr>
            <a:picLocks noChangeAspect="1"/>
          </p:cNvPicPr>
          <p:nvPr/>
        </p:nvPicPr>
        <p:blipFill>
          <a:blip r:embed="rId3"/>
          <a:stretch>
            <a:fillRect/>
          </a:stretch>
        </p:blipFill>
        <p:spPr>
          <a:xfrm>
            <a:off x="460140" y="2157454"/>
            <a:ext cx="1764556" cy="1585644"/>
          </a:xfrm>
          <a:prstGeom prst="rect">
            <a:avLst/>
          </a:prstGeom>
        </p:spPr>
      </p:pic>
      <p:pic>
        <p:nvPicPr>
          <p:cNvPr id="4" name="Billede 3"/>
          <p:cNvPicPr>
            <a:picLocks noChangeAspect="1"/>
          </p:cNvPicPr>
          <p:nvPr/>
        </p:nvPicPr>
        <p:blipFill>
          <a:blip r:embed="rId4"/>
          <a:stretch>
            <a:fillRect/>
          </a:stretch>
        </p:blipFill>
        <p:spPr>
          <a:xfrm>
            <a:off x="2639630" y="2182380"/>
            <a:ext cx="2344199" cy="1530000"/>
          </a:xfrm>
          <a:prstGeom prst="rect">
            <a:avLst/>
          </a:prstGeom>
        </p:spPr>
      </p:pic>
      <p:sp>
        <p:nvSpPr>
          <p:cNvPr id="11" name="Rektangel 10"/>
          <p:cNvSpPr/>
          <p:nvPr/>
        </p:nvSpPr>
        <p:spPr>
          <a:xfrm>
            <a:off x="2705985" y="3713397"/>
            <a:ext cx="2506714" cy="461665"/>
          </a:xfrm>
          <a:prstGeom prst="rect">
            <a:avLst/>
          </a:prstGeom>
        </p:spPr>
        <p:txBody>
          <a:bodyPr wrap="square">
            <a:spAutoFit/>
          </a:bodyPr>
          <a:lstStyle/>
          <a:p>
            <a:pPr lvl="0"/>
            <a:r>
              <a:rPr lang="da-DK" sz="1200" dirty="0">
                <a:latin typeface="Verdana" panose="020B0604030504040204" pitchFamily="34" charset="0"/>
                <a:ea typeface="Verdana" panose="020B0604030504040204" pitchFamily="34" charset="0"/>
                <a:cs typeface="Verdana" panose="020B0604030504040204" pitchFamily="34" charset="0"/>
              </a:rPr>
              <a:t>7 gode råd til at forbedre sikkerhedskulturen!</a:t>
            </a:r>
          </a:p>
        </p:txBody>
      </p:sp>
      <p:pic>
        <p:nvPicPr>
          <p:cNvPr id="12" name="Billede 11"/>
          <p:cNvPicPr>
            <a:picLocks noChangeAspect="1"/>
          </p:cNvPicPr>
          <p:nvPr/>
        </p:nvPicPr>
        <p:blipFill>
          <a:blip r:embed="rId5"/>
          <a:stretch>
            <a:fillRect/>
          </a:stretch>
        </p:blipFill>
        <p:spPr>
          <a:xfrm>
            <a:off x="2951951" y="4228709"/>
            <a:ext cx="2031316" cy="1053182"/>
          </a:xfrm>
          <a:prstGeom prst="rect">
            <a:avLst/>
          </a:prstGeom>
        </p:spPr>
      </p:pic>
      <p:sp>
        <p:nvSpPr>
          <p:cNvPr id="7" name="Tekstfelt 6">
            <a:extLst>
              <a:ext uri="{FF2B5EF4-FFF2-40B4-BE49-F238E27FC236}">
                <a16:creationId xmlns:a16="http://schemas.microsoft.com/office/drawing/2014/main" id="{3E5B2276-0C38-91D6-03D8-7DA1F6C58189}"/>
              </a:ext>
            </a:extLst>
          </p:cNvPr>
          <p:cNvSpPr txBox="1"/>
          <p:nvPr/>
        </p:nvSpPr>
        <p:spPr>
          <a:xfrm>
            <a:off x="6147988" y="3768024"/>
            <a:ext cx="1891667" cy="1569660"/>
          </a:xfrm>
          <a:prstGeom prst="rect">
            <a:avLst/>
          </a:prstGeom>
          <a:noFill/>
        </p:spPr>
        <p:txBody>
          <a:bodyPr wrap="square">
            <a:spAutoFit/>
          </a:bodyPr>
          <a:lstStyle/>
          <a:p>
            <a:r>
              <a:rPr lang="da-DK" sz="1200" dirty="0"/>
              <a:t>Syv metoder til at drive indsatser, skabe større synlighed om arbejdsmiljø-indsatserne, engagere arbejdspladsen og sikre opdaterede input i arbejdsmiljøgruppens arbejde. </a:t>
            </a:r>
            <a:endParaRPr lang="da-DK" sz="1200" dirty="0">
              <a:latin typeface="Verdana" panose="020B0604030504040204" pitchFamily="34" charset="0"/>
              <a:ea typeface="Verdana" panose="020B0604030504040204" pitchFamily="34" charset="0"/>
            </a:endParaRPr>
          </a:p>
        </p:txBody>
      </p:sp>
      <p:sp>
        <p:nvSpPr>
          <p:cNvPr id="13" name="Tekstfelt 12">
            <a:extLst>
              <a:ext uri="{FF2B5EF4-FFF2-40B4-BE49-F238E27FC236}">
                <a16:creationId xmlns:a16="http://schemas.microsoft.com/office/drawing/2014/main" id="{3C6B331F-1747-E94D-1A7F-3037AFA387D0}"/>
              </a:ext>
            </a:extLst>
          </p:cNvPr>
          <p:cNvSpPr txBox="1"/>
          <p:nvPr/>
        </p:nvSpPr>
        <p:spPr>
          <a:xfrm>
            <a:off x="6147988" y="5353668"/>
            <a:ext cx="2182269" cy="1015663"/>
          </a:xfrm>
          <a:prstGeom prst="rect">
            <a:avLst/>
          </a:prstGeom>
          <a:noFill/>
        </p:spPr>
        <p:txBody>
          <a:bodyPr wrap="square">
            <a:spAutoFit/>
          </a:bodyPr>
          <a:lstStyle/>
          <a:p>
            <a:r>
              <a:rPr lang="da-DK" sz="1200" dirty="0"/>
              <a:t>Otte metoder til at skabe klarhed over arbejdsmiljø-gruppens roller og opgaver og til at arbejde mere systematisk og strategisk.</a:t>
            </a:r>
          </a:p>
        </p:txBody>
      </p:sp>
      <p:pic>
        <p:nvPicPr>
          <p:cNvPr id="15" name="Billede 14">
            <a:extLst>
              <a:ext uri="{FF2B5EF4-FFF2-40B4-BE49-F238E27FC236}">
                <a16:creationId xmlns:a16="http://schemas.microsoft.com/office/drawing/2014/main" id="{189F84DF-952B-F464-F133-BDD79644ACBE}"/>
              </a:ext>
            </a:extLst>
          </p:cNvPr>
          <p:cNvPicPr>
            <a:picLocks noChangeAspect="1"/>
          </p:cNvPicPr>
          <p:nvPr/>
        </p:nvPicPr>
        <p:blipFill>
          <a:blip r:embed="rId6"/>
          <a:stretch>
            <a:fillRect/>
          </a:stretch>
        </p:blipFill>
        <p:spPr>
          <a:xfrm>
            <a:off x="6214414" y="2182380"/>
            <a:ext cx="1457371" cy="1585644"/>
          </a:xfrm>
          <a:prstGeom prst="rect">
            <a:avLst/>
          </a:prstGeom>
        </p:spPr>
      </p:pic>
    </p:spTree>
    <p:extLst>
      <p:ext uri="{BB962C8B-B14F-4D97-AF65-F5344CB8AC3E}">
        <p14:creationId xmlns:p14="http://schemas.microsoft.com/office/powerpoint/2010/main" val="410562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ppt_x"/>
                                          </p:val>
                                        </p:tav>
                                        <p:tav tm="100000">
                                          <p:val>
                                            <p:strVal val="#ppt_x"/>
                                          </p:val>
                                        </p:tav>
                                      </p:tavLst>
                                    </p:anim>
                                    <p:anim calcmode="lin" valueType="num">
                                      <p:cBhvr additive="base">
                                        <p:cTn id="57" dur="500" fill="hold"/>
                                        <p:tgtEl>
                                          <p:spTgt spid="15"/>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additive="base">
                                        <p:cTn id="60" dur="500" fill="hold"/>
                                        <p:tgtEl>
                                          <p:spTgt spid="7"/>
                                        </p:tgtEl>
                                        <p:attrNameLst>
                                          <p:attrName>ppt_x</p:attrName>
                                        </p:attrNameLst>
                                      </p:cBhvr>
                                      <p:tavLst>
                                        <p:tav tm="0">
                                          <p:val>
                                            <p:strVal val="#ppt_x"/>
                                          </p:val>
                                        </p:tav>
                                        <p:tav tm="100000">
                                          <p:val>
                                            <p:strVal val="#ppt_x"/>
                                          </p:val>
                                        </p:tav>
                                      </p:tavLst>
                                    </p:anim>
                                    <p:anim calcmode="lin" valueType="num">
                                      <p:cBhvr additive="base">
                                        <p:cTn id="6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additive="base">
                                        <p:cTn id="66" dur="500" fill="hold"/>
                                        <p:tgtEl>
                                          <p:spTgt spid="13"/>
                                        </p:tgtEl>
                                        <p:attrNameLst>
                                          <p:attrName>ppt_x</p:attrName>
                                        </p:attrNameLst>
                                      </p:cBhvr>
                                      <p:tavLst>
                                        <p:tav tm="0">
                                          <p:val>
                                            <p:strVal val="#ppt_x"/>
                                          </p:val>
                                        </p:tav>
                                        <p:tav tm="100000">
                                          <p:val>
                                            <p:strVal val="#ppt_x"/>
                                          </p:val>
                                        </p:tav>
                                      </p:tavLst>
                                    </p:anim>
                                    <p:anim calcmode="lin" valueType="num">
                                      <p:cBhvr additive="base">
                                        <p:cTn id="6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8D2A093A-0BE0-3E19-0652-D20176F605BB}"/>
              </a:ext>
            </a:extLst>
          </p:cNvPr>
          <p:cNvSpPr/>
          <p:nvPr/>
        </p:nvSpPr>
        <p:spPr>
          <a:xfrm>
            <a:off x="0" y="1289785"/>
            <a:ext cx="9144000" cy="5568215"/>
          </a:xfrm>
          <a:prstGeom prst="rect">
            <a:avLst/>
          </a:prstGeom>
          <a:solidFill>
            <a:srgbClr val="0062A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Pladsholder til tekst 1">
            <a:extLst>
              <a:ext uri="{FF2B5EF4-FFF2-40B4-BE49-F238E27FC236}">
                <a16:creationId xmlns:a16="http://schemas.microsoft.com/office/drawing/2014/main" id="{1518EE59-CB97-E0E4-F63B-E65A60037DD0}"/>
              </a:ext>
            </a:extLst>
          </p:cNvPr>
          <p:cNvSpPr>
            <a:spLocks noGrp="1"/>
          </p:cNvSpPr>
          <p:nvPr>
            <p:ph type="body" sz="quarter" idx="10"/>
          </p:nvPr>
        </p:nvSpPr>
        <p:spPr/>
        <p:txBody>
          <a:bodyPr>
            <a:normAutofit/>
          </a:bodyPr>
          <a:lstStyle/>
          <a:p>
            <a:r>
              <a:rPr lang="da-DK" sz="2400" b="0" dirty="0"/>
              <a:t>To veje</a:t>
            </a:r>
          </a:p>
        </p:txBody>
      </p:sp>
      <p:pic>
        <p:nvPicPr>
          <p:cNvPr id="7" name="Billede 6">
            <a:extLst>
              <a:ext uri="{FF2B5EF4-FFF2-40B4-BE49-F238E27FC236}">
                <a16:creationId xmlns:a16="http://schemas.microsoft.com/office/drawing/2014/main" id="{1F7B00B8-3E4C-91C0-183E-1F110A31C49B}"/>
              </a:ext>
            </a:extLst>
          </p:cNvPr>
          <p:cNvPicPr>
            <a:picLocks noChangeAspect="1"/>
          </p:cNvPicPr>
          <p:nvPr/>
        </p:nvPicPr>
        <p:blipFill>
          <a:blip r:embed="rId2"/>
          <a:stretch>
            <a:fillRect/>
          </a:stretch>
        </p:blipFill>
        <p:spPr>
          <a:xfrm>
            <a:off x="3077926" y="1692940"/>
            <a:ext cx="2931560" cy="3902075"/>
          </a:xfrm>
          <a:prstGeom prst="rect">
            <a:avLst/>
          </a:prstGeom>
        </p:spPr>
      </p:pic>
      <p:sp>
        <p:nvSpPr>
          <p:cNvPr id="9" name="Tekstfelt 8">
            <a:extLst>
              <a:ext uri="{FF2B5EF4-FFF2-40B4-BE49-F238E27FC236}">
                <a16:creationId xmlns:a16="http://schemas.microsoft.com/office/drawing/2014/main" id="{71701238-5679-C728-7E69-61147093AF6E}"/>
              </a:ext>
            </a:extLst>
          </p:cNvPr>
          <p:cNvSpPr txBox="1"/>
          <p:nvPr/>
        </p:nvSpPr>
        <p:spPr>
          <a:xfrm>
            <a:off x="705292" y="2676387"/>
            <a:ext cx="2616334" cy="1815882"/>
          </a:xfrm>
          <a:prstGeom prst="rect">
            <a:avLst/>
          </a:prstGeom>
          <a:noFill/>
        </p:spPr>
        <p:txBody>
          <a:bodyPr wrap="square" rtlCol="0">
            <a:spAutoFit/>
          </a:bodyPr>
          <a:lstStyle/>
          <a:p>
            <a:r>
              <a:rPr lang="da-DK" sz="2800" dirty="0">
                <a:solidFill>
                  <a:schemeClr val="bg1"/>
                </a:solidFill>
                <a:latin typeface="Arial" panose="020B0604020202020204" pitchFamily="34" charset="0"/>
                <a:cs typeface="Arial" panose="020B0604020202020204" pitchFamily="34" charset="0"/>
              </a:rPr>
              <a:t>Mere fremmøde mindre konsekvens</a:t>
            </a:r>
          </a:p>
        </p:txBody>
      </p:sp>
      <p:sp>
        <p:nvSpPr>
          <p:cNvPr id="10" name="Tekstfelt 9">
            <a:extLst>
              <a:ext uri="{FF2B5EF4-FFF2-40B4-BE49-F238E27FC236}">
                <a16:creationId xmlns:a16="http://schemas.microsoft.com/office/drawing/2014/main" id="{576A3D26-7961-EDBD-5947-FC2F40E56872}"/>
              </a:ext>
            </a:extLst>
          </p:cNvPr>
          <p:cNvSpPr txBox="1"/>
          <p:nvPr/>
        </p:nvSpPr>
        <p:spPr>
          <a:xfrm>
            <a:off x="2352161" y="5675004"/>
            <a:ext cx="1451530" cy="646331"/>
          </a:xfrm>
          <a:prstGeom prst="rect">
            <a:avLst/>
          </a:prstGeom>
          <a:noFill/>
        </p:spPr>
        <p:txBody>
          <a:bodyPr wrap="square" rtlCol="0">
            <a:spAutoFit/>
          </a:bodyPr>
          <a:lstStyle/>
          <a:p>
            <a:pPr algn="ctr"/>
            <a:r>
              <a:rPr lang="da-DK" dirty="0">
                <a:solidFill>
                  <a:schemeClr val="bg1"/>
                </a:solidFill>
                <a:latin typeface="Arial" panose="020B0604020202020204" pitchFamily="34" charset="0"/>
                <a:cs typeface="Arial" panose="020B0604020202020204" pitchFamily="34" charset="0"/>
              </a:rPr>
              <a:t>Bæredygtigt arbejdsmiljø</a:t>
            </a:r>
          </a:p>
        </p:txBody>
      </p:sp>
      <p:sp>
        <p:nvSpPr>
          <p:cNvPr id="11" name="Tekstfelt 10">
            <a:extLst>
              <a:ext uri="{FF2B5EF4-FFF2-40B4-BE49-F238E27FC236}">
                <a16:creationId xmlns:a16="http://schemas.microsoft.com/office/drawing/2014/main" id="{95DAA951-6265-367C-DBD5-98F567BB03FF}"/>
              </a:ext>
            </a:extLst>
          </p:cNvPr>
          <p:cNvSpPr txBox="1"/>
          <p:nvPr/>
        </p:nvSpPr>
        <p:spPr>
          <a:xfrm>
            <a:off x="5043745" y="5678773"/>
            <a:ext cx="1748699" cy="923330"/>
          </a:xfrm>
          <a:prstGeom prst="rect">
            <a:avLst/>
          </a:prstGeom>
          <a:noFill/>
        </p:spPr>
        <p:txBody>
          <a:bodyPr wrap="square" rtlCol="0">
            <a:spAutoFit/>
          </a:bodyPr>
          <a:lstStyle/>
          <a:p>
            <a:pPr algn="ctr"/>
            <a:r>
              <a:rPr lang="da-DK" dirty="0">
                <a:solidFill>
                  <a:schemeClr val="bg1"/>
                </a:solidFill>
                <a:latin typeface="Arial" panose="020B0604020202020204" pitchFamily="34" charset="0"/>
                <a:cs typeface="Arial" panose="020B0604020202020204" pitchFamily="34" charset="0"/>
              </a:rPr>
              <a:t>Håndtering af sygefravær og arbejdsulykke</a:t>
            </a:r>
          </a:p>
        </p:txBody>
      </p:sp>
      <p:sp>
        <p:nvSpPr>
          <p:cNvPr id="12" name="Ellipse 11">
            <a:extLst>
              <a:ext uri="{FF2B5EF4-FFF2-40B4-BE49-F238E27FC236}">
                <a16:creationId xmlns:a16="http://schemas.microsoft.com/office/drawing/2014/main" id="{CC16F6B1-0BD2-5D16-F73A-EEA6A399BF3B}"/>
              </a:ext>
            </a:extLst>
          </p:cNvPr>
          <p:cNvSpPr/>
          <p:nvPr/>
        </p:nvSpPr>
        <p:spPr>
          <a:xfrm>
            <a:off x="4440775" y="3050153"/>
            <a:ext cx="1111029" cy="2381249"/>
          </a:xfrm>
          <a:prstGeom prst="ellipse">
            <a:avLst/>
          </a:prstGeom>
          <a:solidFill>
            <a:srgbClr val="0062AB"/>
          </a:solidFill>
          <a:ln>
            <a:solidFill>
              <a:srgbClr val="0062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a:extLst>
              <a:ext uri="{FF2B5EF4-FFF2-40B4-BE49-F238E27FC236}">
                <a16:creationId xmlns:a16="http://schemas.microsoft.com/office/drawing/2014/main" id="{5BCD2BB8-4346-0FEC-CE83-F4954208E7E1}"/>
              </a:ext>
            </a:extLst>
          </p:cNvPr>
          <p:cNvSpPr txBox="1"/>
          <p:nvPr/>
        </p:nvSpPr>
        <p:spPr>
          <a:xfrm>
            <a:off x="6527666" y="2761933"/>
            <a:ext cx="2616334" cy="1815882"/>
          </a:xfrm>
          <a:prstGeom prst="rect">
            <a:avLst/>
          </a:prstGeom>
          <a:noFill/>
        </p:spPr>
        <p:txBody>
          <a:bodyPr wrap="square" rtlCol="0">
            <a:spAutoFit/>
          </a:bodyPr>
          <a:lstStyle/>
          <a:p>
            <a:r>
              <a:rPr lang="da-DK" sz="2800" dirty="0">
                <a:solidFill>
                  <a:schemeClr val="bg1"/>
                </a:solidFill>
                <a:latin typeface="Arial" panose="020B0604020202020204" pitchFamily="34" charset="0"/>
                <a:cs typeface="Arial" panose="020B0604020202020204" pitchFamily="34" charset="0"/>
              </a:rPr>
              <a:t>Mindre fremmøde større konsekvens</a:t>
            </a:r>
          </a:p>
        </p:txBody>
      </p:sp>
    </p:spTree>
    <p:extLst>
      <p:ext uri="{BB962C8B-B14F-4D97-AF65-F5344CB8AC3E}">
        <p14:creationId xmlns:p14="http://schemas.microsoft.com/office/powerpoint/2010/main" val="160773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0F6F1D6E-E669-1F41-BB38-8E1995BBBC94}"/>
              </a:ext>
            </a:extLst>
          </p:cNvPr>
          <p:cNvSpPr>
            <a:spLocks noGrp="1"/>
          </p:cNvSpPr>
          <p:nvPr>
            <p:ph type="body" sz="quarter" idx="10"/>
          </p:nvPr>
        </p:nvSpPr>
        <p:spPr/>
        <p:txBody>
          <a:bodyPr>
            <a:normAutofit/>
          </a:bodyPr>
          <a:lstStyle/>
          <a:p>
            <a:r>
              <a:rPr lang="da-DK" sz="2400" b="0" dirty="0">
                <a:latin typeface="Arial" panose="020B0604020202020204" pitchFamily="34" charset="0"/>
                <a:cs typeface="Arial" panose="020B0604020202020204" pitchFamily="34" charset="0"/>
              </a:rPr>
              <a:t>Opmærksomheder</a:t>
            </a:r>
          </a:p>
        </p:txBody>
      </p:sp>
      <p:sp>
        <p:nvSpPr>
          <p:cNvPr id="10" name="Rektangel 9"/>
          <p:cNvSpPr/>
          <p:nvPr/>
        </p:nvSpPr>
        <p:spPr>
          <a:xfrm>
            <a:off x="6716684" y="5315066"/>
            <a:ext cx="2801389" cy="1323439"/>
          </a:xfrm>
          <a:prstGeom prst="rect">
            <a:avLst/>
          </a:prstGeom>
        </p:spPr>
        <p:txBody>
          <a:bodyPr wrap="square">
            <a:spAutoFit/>
          </a:bodyPr>
          <a:lstStyle/>
          <a:p>
            <a:pPr marL="801688" indent="-801688"/>
            <a:r>
              <a:rPr lang="da-DK" sz="1000" i="1" dirty="0">
                <a:solidFill>
                  <a:schemeClr val="bg1"/>
                </a:solidFill>
                <a:latin typeface="Verdana" panose="020B0604030504040204" pitchFamily="34" charset="0"/>
                <a:ea typeface="Verdana" panose="020B0604030504040204" pitchFamily="34" charset="0"/>
                <a:cs typeface="Verdana" panose="020B0604030504040204" pitchFamily="34" charset="0"/>
              </a:rPr>
              <a:t>Skriftligt resultat foreligger</a:t>
            </a:r>
          </a:p>
          <a:p>
            <a:pPr marL="801688" indent="-801688"/>
            <a:r>
              <a:rPr lang="da-DK" sz="1000" i="1" dirty="0">
                <a:solidFill>
                  <a:schemeClr val="bg1"/>
                </a:solidFill>
                <a:latin typeface="Verdana" panose="020B0604030504040204" pitchFamily="34" charset="0"/>
                <a:ea typeface="Verdana" panose="020B0604030504040204" pitchFamily="34" charset="0"/>
                <a:cs typeface="Verdana" panose="020B0604030504040204" pitchFamily="34" charset="0"/>
              </a:rPr>
              <a:t>Hvad er årsagen til problemerne?</a:t>
            </a:r>
          </a:p>
          <a:p>
            <a:pPr marL="801688" indent="-801688"/>
            <a:r>
              <a:rPr lang="da-DK" sz="1000" i="1" dirty="0">
                <a:solidFill>
                  <a:schemeClr val="bg1"/>
                </a:solidFill>
                <a:latin typeface="Verdana" panose="020B0604030504040204" pitchFamily="34" charset="0"/>
                <a:ea typeface="Verdana" panose="020B0604030504040204" pitchFamily="34" charset="0"/>
                <a:cs typeface="Verdana" panose="020B0604030504040204" pitchFamily="34" charset="0"/>
              </a:rPr>
              <a:t>Hvordan kan vi løse dem?</a:t>
            </a:r>
          </a:p>
          <a:p>
            <a:pPr marL="171450" indent="-171450">
              <a:buFont typeface="Arial" panose="020B0604020202020204" pitchFamily="34" charset="0"/>
              <a:buChar char="•"/>
            </a:pPr>
            <a:r>
              <a:rPr lang="da-DK" sz="1000" i="1" dirty="0">
                <a:solidFill>
                  <a:schemeClr val="bg1"/>
                </a:solidFill>
                <a:latin typeface="Verdana" panose="020B0604030504040204" pitchFamily="34" charset="0"/>
                <a:ea typeface="Verdana" panose="020B0604030504040204" pitchFamily="34" charset="0"/>
                <a:cs typeface="Verdana" panose="020B0604030504040204" pitchFamily="34" charset="0"/>
              </a:rPr>
              <a:t>Lov om arbejdsmiljø</a:t>
            </a:r>
          </a:p>
          <a:p>
            <a:pPr marL="171450" indent="-171450">
              <a:buFont typeface="Arial" panose="020B0604020202020204" pitchFamily="34" charset="0"/>
              <a:buChar char="•"/>
            </a:pPr>
            <a:r>
              <a:rPr lang="da-DK" sz="1000" i="1" dirty="0">
                <a:solidFill>
                  <a:schemeClr val="bg1"/>
                </a:solidFill>
                <a:latin typeface="Verdana" panose="020B0604030504040204" pitchFamily="34" charset="0"/>
                <a:ea typeface="Verdana" panose="020B0604030504040204" pitchFamily="34" charset="0"/>
                <a:cs typeface="Verdana" panose="020B0604030504040204" pitchFamily="34" charset="0"/>
              </a:rPr>
              <a:t>Sundhedsordning for ansatte</a:t>
            </a:r>
          </a:p>
          <a:p>
            <a:pPr marL="171450" indent="-171450">
              <a:buFont typeface="Arial" panose="020B0604020202020204" pitchFamily="34" charset="0"/>
              <a:buChar char="•"/>
            </a:pPr>
            <a:r>
              <a:rPr lang="da-DK" sz="1000" i="1" dirty="0">
                <a:solidFill>
                  <a:schemeClr val="bg1"/>
                </a:solidFill>
                <a:latin typeface="Verdana" panose="020B0604030504040204" pitchFamily="34" charset="0"/>
                <a:ea typeface="Verdana" panose="020B0604030504040204" pitchFamily="34" charset="0"/>
                <a:cs typeface="Verdana" panose="020B0604030504040204" pitchFamily="34" charset="0"/>
              </a:rPr>
              <a:t>Hygiejne</a:t>
            </a:r>
          </a:p>
          <a:p>
            <a:pPr marL="801688" indent="-801688"/>
            <a:r>
              <a:rPr lang="da-DK" sz="1000" i="1" dirty="0">
                <a:solidFill>
                  <a:schemeClr val="bg1"/>
                </a:solidFill>
                <a:latin typeface="Verdana" panose="020B0604030504040204" pitchFamily="34" charset="0"/>
                <a:ea typeface="Verdana" panose="020B0604030504040204" pitchFamily="34" charset="0"/>
                <a:cs typeface="Verdana" panose="020B0604030504040204" pitchFamily="34" charset="0"/>
              </a:rPr>
              <a:t>Involvering, løs her og nu ”små-</a:t>
            </a:r>
          </a:p>
          <a:p>
            <a:pPr marL="801688" indent="-801688"/>
            <a:r>
              <a:rPr lang="da-DK" sz="1000" i="1" dirty="0">
                <a:solidFill>
                  <a:schemeClr val="bg1"/>
                </a:solidFill>
                <a:latin typeface="Verdana" panose="020B0604030504040204" pitchFamily="34" charset="0"/>
                <a:ea typeface="Verdana" panose="020B0604030504040204" pitchFamily="34" charset="0"/>
                <a:cs typeface="Verdana" panose="020B0604030504040204" pitchFamily="34" charset="0"/>
              </a:rPr>
              <a:t>ting” og løbende information</a:t>
            </a:r>
          </a:p>
        </p:txBody>
      </p:sp>
      <p:sp>
        <p:nvSpPr>
          <p:cNvPr id="9" name="Tekstfelt 8"/>
          <p:cNvSpPr txBox="1"/>
          <p:nvPr/>
        </p:nvSpPr>
        <p:spPr>
          <a:xfrm>
            <a:off x="419436" y="1946323"/>
            <a:ext cx="8011551" cy="1938992"/>
          </a:xfrm>
          <a:prstGeom prst="rect">
            <a:avLst/>
          </a:prstGeom>
          <a:noFill/>
        </p:spPr>
        <p:txBody>
          <a:bodyPr wrap="square" rtlCol="0">
            <a:spAutoFit/>
          </a:bodyPr>
          <a:lstStyle/>
          <a:p>
            <a:r>
              <a:rPr lang="da-DK" sz="1500" dirty="0">
                <a:latin typeface="Arial" panose="020B0604020202020204" pitchFamily="34" charset="0"/>
                <a:cs typeface="Arial" panose="020B0604020202020204" pitchFamily="34" charset="0"/>
              </a:rPr>
              <a:t>Start med at tale om det der fungerer og så hvad skal være bedre.</a:t>
            </a:r>
          </a:p>
          <a:p>
            <a:r>
              <a:rPr lang="da-DK" sz="1500" dirty="0">
                <a:latin typeface="Arial" panose="020B0604020202020204" pitchFamily="34" charset="0"/>
                <a:cs typeface="Arial" panose="020B0604020202020204" pitchFamily="34" charset="0"/>
              </a:rPr>
              <a:t>Hvilke indsatser foreslår kollegaerne der skal understøtte en positiv udvikling?</a:t>
            </a:r>
          </a:p>
          <a:p>
            <a:endParaRPr lang="da-DK" sz="1500" dirty="0">
              <a:latin typeface="Arial" panose="020B0604020202020204" pitchFamily="34" charset="0"/>
              <a:cs typeface="Arial" panose="020B0604020202020204" pitchFamily="34" charset="0"/>
            </a:endParaRPr>
          </a:p>
          <a:p>
            <a:r>
              <a:rPr lang="da-DK" sz="1500" dirty="0">
                <a:latin typeface="Arial" panose="020B0604020202020204" pitchFamily="34" charset="0"/>
                <a:cs typeface="Arial" panose="020B0604020202020204" pitchFamily="34" charset="0"/>
              </a:rPr>
              <a:t>Er forholdet et </a:t>
            </a:r>
            <a:r>
              <a:rPr lang="da-DK" sz="1500" b="1" dirty="0">
                <a:latin typeface="Arial" panose="020B0604020202020204" pitchFamily="34" charset="0"/>
                <a:cs typeface="Arial" panose="020B0604020202020204" pitchFamily="34" charset="0"/>
              </a:rPr>
              <a:t>vilkår</a:t>
            </a:r>
            <a:r>
              <a:rPr lang="da-DK" sz="1500" dirty="0">
                <a:latin typeface="Arial" panose="020B0604020202020204" pitchFamily="34" charset="0"/>
                <a:cs typeface="Arial" panose="020B0604020202020204" pitchFamily="34" charset="0"/>
              </a:rPr>
              <a:t> eller er det noget vi kan ændre?</a:t>
            </a:r>
          </a:p>
          <a:p>
            <a:pPr marL="285750" indent="-285750">
              <a:buFontTx/>
              <a:buChar char="-"/>
            </a:pPr>
            <a:r>
              <a:rPr lang="da-DK" sz="1500" dirty="0">
                <a:latin typeface="Arial" panose="020B0604020202020204" pitchFamily="34" charset="0"/>
                <a:cs typeface="Arial" panose="020B0604020202020204" pitchFamily="34" charset="0"/>
              </a:rPr>
              <a:t>Kan/skal arbejdspladsen ændre forholdet?</a:t>
            </a:r>
          </a:p>
          <a:p>
            <a:pPr marL="285750" indent="-285750">
              <a:buFontTx/>
              <a:buChar char="-"/>
            </a:pPr>
            <a:r>
              <a:rPr lang="da-DK" sz="1500" dirty="0">
                <a:latin typeface="Arial" panose="020B0604020202020204" pitchFamily="34" charset="0"/>
                <a:cs typeface="Arial" panose="020B0604020202020204" pitchFamily="34" charset="0"/>
              </a:rPr>
              <a:t>Er det kun den øverste ledelse der skal ændre forholdet?</a:t>
            </a:r>
          </a:p>
          <a:p>
            <a:pPr marL="285750" indent="-285750">
              <a:buFontTx/>
              <a:buChar char="-"/>
            </a:pPr>
            <a:r>
              <a:rPr lang="da-DK" sz="1500" dirty="0">
                <a:latin typeface="Arial" panose="020B0604020202020204" pitchFamily="34" charset="0"/>
                <a:cs typeface="Arial" panose="020B0604020202020204" pitchFamily="34" charset="0"/>
              </a:rPr>
              <a:t>Skyldes forholdet eksterne vilkår?</a:t>
            </a:r>
          </a:p>
          <a:p>
            <a:r>
              <a:rPr lang="da-DK" sz="1500" i="1" dirty="0">
                <a:latin typeface="Arial" panose="020B0604020202020204" pitchFamily="34" charset="0"/>
                <a:cs typeface="Arial" panose="020B0604020202020204" pitchFamily="34" charset="0"/>
              </a:rPr>
              <a:t>Det er vigtigt at drøfte, om og hvor arbejdsmiljøproblemerne kan løses organisatorisk</a:t>
            </a:r>
            <a:endParaRPr lang="da-DK" dirty="0"/>
          </a:p>
        </p:txBody>
      </p:sp>
      <p:sp>
        <p:nvSpPr>
          <p:cNvPr id="28" name="Tekstfelt 27"/>
          <p:cNvSpPr txBox="1"/>
          <p:nvPr/>
        </p:nvSpPr>
        <p:spPr>
          <a:xfrm>
            <a:off x="419434" y="3851313"/>
            <a:ext cx="8306972" cy="1523494"/>
          </a:xfrm>
          <a:prstGeom prst="rect">
            <a:avLst/>
          </a:prstGeom>
          <a:noFill/>
        </p:spPr>
        <p:txBody>
          <a:bodyPr wrap="square" rtlCol="0">
            <a:spAutoFit/>
          </a:bodyPr>
          <a:lstStyle/>
          <a:p>
            <a:r>
              <a:rPr lang="da-DK" sz="1500" dirty="0">
                <a:latin typeface="Arial" panose="020B0604020202020204" pitchFamily="34" charset="0"/>
                <a:cs typeface="Arial" panose="020B0604020202020204" pitchFamily="34" charset="0"/>
              </a:rPr>
              <a:t>Vilje til forandring?</a:t>
            </a:r>
          </a:p>
          <a:p>
            <a:pPr marL="285750" indent="-285750">
              <a:buFontTx/>
              <a:buChar char="-"/>
            </a:pPr>
            <a:r>
              <a:rPr lang="da-DK" sz="1500" dirty="0">
                <a:latin typeface="Arial" panose="020B0604020202020204" pitchFamily="34" charset="0"/>
                <a:cs typeface="Arial" panose="020B0604020202020204" pitchFamily="34" charset="0"/>
              </a:rPr>
              <a:t>Der kan være et problem, uden at der er ressourcer eller motivation til at gøre noget ved det</a:t>
            </a:r>
          </a:p>
          <a:p>
            <a:pPr marL="285750" indent="-285750">
              <a:buFontTx/>
              <a:buChar char="-"/>
            </a:pPr>
            <a:r>
              <a:rPr lang="da-DK" sz="1500" dirty="0">
                <a:latin typeface="Arial" panose="020B0604020202020204" pitchFamily="34" charset="0"/>
                <a:cs typeface="Arial" panose="020B0604020202020204" pitchFamily="34" charset="0"/>
              </a:rPr>
              <a:t>Det er bedre at tage en bevidst beslutning om ikke at gøre noget ved problemet, end at snakke om at gøre noget uden at gøre det.</a:t>
            </a:r>
          </a:p>
          <a:p>
            <a:pPr marL="285750" indent="-285750">
              <a:buFontTx/>
              <a:buChar char="-"/>
            </a:pPr>
            <a:r>
              <a:rPr lang="da-DK" sz="1500" dirty="0">
                <a:latin typeface="Arial" panose="020B0604020202020204" pitchFamily="34" charset="0"/>
                <a:cs typeface="Arial" panose="020B0604020202020204" pitchFamily="34" charset="0"/>
              </a:rPr>
              <a:t>Italesæt ikke en indsats, hvis der ikke er vilje eller evne til at gennemføre den</a:t>
            </a:r>
          </a:p>
          <a:p>
            <a:endParaRPr lang="da-DK" dirty="0"/>
          </a:p>
        </p:txBody>
      </p:sp>
      <p:sp>
        <p:nvSpPr>
          <p:cNvPr id="29" name="Tekstfelt 28"/>
          <p:cNvSpPr txBox="1"/>
          <p:nvPr/>
        </p:nvSpPr>
        <p:spPr>
          <a:xfrm>
            <a:off x="419435" y="5135656"/>
            <a:ext cx="8011551" cy="553998"/>
          </a:xfrm>
          <a:prstGeom prst="rect">
            <a:avLst/>
          </a:prstGeom>
          <a:noFill/>
        </p:spPr>
        <p:txBody>
          <a:bodyPr wrap="square" rtlCol="0">
            <a:spAutoFit/>
          </a:bodyPr>
          <a:lstStyle/>
          <a:p>
            <a:r>
              <a:rPr lang="da-DK" sz="1500" dirty="0">
                <a:latin typeface="Arial" panose="020B0604020202020204" pitchFamily="34" charset="0"/>
                <a:cs typeface="Arial" panose="020B0604020202020204" pitchFamily="34" charset="0"/>
              </a:rPr>
              <a:t>En kortlægning af arbejdsmiljøet viser hvordan situationen er – ikke hvorfor!</a:t>
            </a:r>
          </a:p>
          <a:p>
            <a:pPr marL="285750" indent="-285750">
              <a:buFontTx/>
              <a:buChar char="-"/>
            </a:pPr>
            <a:r>
              <a:rPr lang="da-DK" sz="1500" dirty="0">
                <a:latin typeface="Arial" panose="020B0604020202020204" pitchFamily="34" charset="0"/>
                <a:cs typeface="Arial" panose="020B0604020202020204" pitchFamily="34" charset="0"/>
              </a:rPr>
              <a:t>Drøft om arbejdspladsen kan/skal ændre forholdet?</a:t>
            </a:r>
            <a:endParaRPr lang="da-DK" dirty="0"/>
          </a:p>
        </p:txBody>
      </p:sp>
      <p:sp>
        <p:nvSpPr>
          <p:cNvPr id="30" name="Tekstfelt 29"/>
          <p:cNvSpPr txBox="1"/>
          <p:nvPr/>
        </p:nvSpPr>
        <p:spPr>
          <a:xfrm>
            <a:off x="419436" y="5781722"/>
            <a:ext cx="8011551" cy="553998"/>
          </a:xfrm>
          <a:prstGeom prst="rect">
            <a:avLst/>
          </a:prstGeom>
          <a:noFill/>
        </p:spPr>
        <p:txBody>
          <a:bodyPr wrap="square" rtlCol="0">
            <a:spAutoFit/>
          </a:bodyPr>
          <a:lstStyle/>
          <a:p>
            <a:r>
              <a:rPr lang="da-DK" sz="1500" dirty="0">
                <a:latin typeface="Arial" panose="020B0604020202020204" pitchFamily="34" charset="0"/>
                <a:cs typeface="Arial" panose="020B0604020202020204" pitchFamily="34" charset="0"/>
              </a:rPr>
              <a:t>Man kan ændre det </a:t>
            </a:r>
            <a:r>
              <a:rPr lang="da-DK" sz="1500" dirty="0">
                <a:solidFill>
                  <a:schemeClr val="accent1"/>
                </a:solidFill>
                <a:latin typeface="Arial" panose="020B0604020202020204" pitchFamily="34" charset="0"/>
                <a:cs typeface="Arial" panose="020B0604020202020204" pitchFamily="34" charset="0"/>
              </a:rPr>
              <a:t>fysiske arbejdsmiljø</a:t>
            </a:r>
            <a:r>
              <a:rPr lang="da-DK" sz="1500" dirty="0">
                <a:latin typeface="Arial" panose="020B0604020202020204" pitchFamily="34" charset="0"/>
                <a:cs typeface="Arial" panose="020B0604020202020204" pitchFamily="34" charset="0"/>
              </a:rPr>
              <a:t>, ved at købe nye stole eller udskifte en bordplade,</a:t>
            </a:r>
          </a:p>
          <a:p>
            <a:r>
              <a:rPr lang="da-DK" sz="1500" dirty="0">
                <a:latin typeface="Arial" panose="020B0604020202020204" pitchFamily="34" charset="0"/>
                <a:cs typeface="Arial" panose="020B0604020202020204" pitchFamily="34" charset="0"/>
              </a:rPr>
              <a:t>Men det </a:t>
            </a:r>
            <a:r>
              <a:rPr lang="da-DK" sz="1500" dirty="0">
                <a:solidFill>
                  <a:schemeClr val="accent1"/>
                </a:solidFill>
                <a:latin typeface="Arial" panose="020B0604020202020204" pitchFamily="34" charset="0"/>
                <a:cs typeface="Arial" panose="020B0604020202020204" pitchFamily="34" charset="0"/>
              </a:rPr>
              <a:t>psykiske arbejdsmiljø </a:t>
            </a:r>
            <a:r>
              <a:rPr lang="da-DK" sz="1500" dirty="0">
                <a:latin typeface="Arial" panose="020B0604020202020204" pitchFamily="34" charset="0"/>
                <a:cs typeface="Arial" panose="020B0604020202020204" pitchFamily="34" charset="0"/>
              </a:rPr>
              <a:t>genskabes hver dag og kræver en løbende indsats.</a:t>
            </a:r>
            <a:endParaRPr lang="da-DK" dirty="0"/>
          </a:p>
        </p:txBody>
      </p:sp>
      <p:pic>
        <p:nvPicPr>
          <p:cNvPr id="3" name="Billede 2">
            <a:extLst>
              <a:ext uri="{FF2B5EF4-FFF2-40B4-BE49-F238E27FC236}">
                <a16:creationId xmlns:a16="http://schemas.microsoft.com/office/drawing/2014/main" id="{18575304-0522-06D2-ACCB-151BD18FD4D0}"/>
              </a:ext>
            </a:extLst>
          </p:cNvPr>
          <p:cNvPicPr>
            <a:picLocks noChangeAspect="1"/>
          </p:cNvPicPr>
          <p:nvPr/>
        </p:nvPicPr>
        <p:blipFill>
          <a:blip r:embed="rId3"/>
          <a:stretch>
            <a:fillRect/>
          </a:stretch>
        </p:blipFill>
        <p:spPr>
          <a:xfrm>
            <a:off x="7870468" y="1322308"/>
            <a:ext cx="1273532" cy="1281635"/>
          </a:xfrm>
          <a:prstGeom prst="rect">
            <a:avLst/>
          </a:prstGeom>
        </p:spPr>
      </p:pic>
    </p:spTree>
    <p:extLst>
      <p:ext uri="{BB962C8B-B14F-4D97-AF65-F5344CB8AC3E}">
        <p14:creationId xmlns:p14="http://schemas.microsoft.com/office/powerpoint/2010/main" val="240496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28" grpId="0"/>
      <p:bldP spid="29" grpId="0"/>
      <p:bldP spid="3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strandvejsskolen.skoleporten.dk/sp/News/Image?filePath=%2FFaelles%2Fnyhedsarkiv%2Ftrivsel.gif&amp;pathHash=RmpXhGOCy2GpaOMBQlxU28%2FrkmtgECF%2FcuBdeGlQamw%3D">
            <a:hlinkClick r:id="rId3"/>
          </p:cNvPr>
          <p:cNvPicPr>
            <a:picLocks noChangeAspect="1" noChangeArrowheads="1"/>
          </p:cNvPicPr>
          <p:nvPr/>
        </p:nvPicPr>
        <p:blipFill>
          <a:blip r:embed="rId4" cstate="print"/>
          <a:srcRect/>
          <a:stretch>
            <a:fillRect/>
          </a:stretch>
        </p:blipFill>
        <p:spPr bwMode="auto">
          <a:xfrm>
            <a:off x="158359" y="1465501"/>
            <a:ext cx="2430461" cy="2333242"/>
          </a:xfrm>
          <a:prstGeom prst="rect">
            <a:avLst/>
          </a:prstGeom>
          <a:noFill/>
        </p:spPr>
      </p:pic>
      <p:sp>
        <p:nvSpPr>
          <p:cNvPr id="23" name="Afrundet rektangel 22"/>
          <p:cNvSpPr/>
          <p:nvPr/>
        </p:nvSpPr>
        <p:spPr>
          <a:xfrm>
            <a:off x="1163140" y="3245379"/>
            <a:ext cx="6908651" cy="1424467"/>
          </a:xfrm>
          <a:prstGeom prst="roundRect">
            <a:avLst/>
          </a:prstGeom>
          <a:solidFill>
            <a:srgbClr val="B7D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p:cNvSpPr>
            <a:spLocks noGrp="1"/>
          </p:cNvSpPr>
          <p:nvPr>
            <p:ph type="body" sz="quarter" idx="10"/>
          </p:nvPr>
        </p:nvSpPr>
        <p:spPr/>
        <p:txBody>
          <a:bodyPr>
            <a:normAutofit/>
          </a:bodyPr>
          <a:lstStyle/>
          <a:p>
            <a:r>
              <a:rPr lang="da-DK" sz="2400" b="0" dirty="0">
                <a:latin typeface="Arial" panose="020B0604020202020204" pitchFamily="34" charset="0"/>
                <a:cs typeface="Arial" panose="020B0604020202020204" pitchFamily="34" charset="0"/>
              </a:rPr>
              <a:t>Trivselsundersøgelse</a:t>
            </a:r>
            <a:r>
              <a:rPr lang="da-DK" sz="1400" b="0" dirty="0">
                <a:latin typeface="Arial" panose="020B0604020202020204" pitchFamily="34" charset="0"/>
                <a:cs typeface="Arial" panose="020B0604020202020204" pitchFamily="34" charset="0"/>
              </a:rPr>
              <a:t> – en del af den psykiske APV</a:t>
            </a:r>
          </a:p>
        </p:txBody>
      </p:sp>
      <p:sp>
        <p:nvSpPr>
          <p:cNvPr id="4" name="Rektangel 3"/>
          <p:cNvSpPr/>
          <p:nvPr/>
        </p:nvSpPr>
        <p:spPr>
          <a:xfrm>
            <a:off x="1163140" y="3245380"/>
            <a:ext cx="2382383" cy="1600438"/>
          </a:xfrm>
          <a:prstGeom prst="rect">
            <a:avLst/>
          </a:prstGeom>
        </p:spPr>
        <p:txBody>
          <a:bodyPr wrap="none">
            <a:spAutoFit/>
          </a:bodyPr>
          <a:lstStyle/>
          <a:p>
            <a:r>
              <a:rPr lang="da-DK" sz="1400" b="1" dirty="0">
                <a:latin typeface="Arial" panose="020B0604020202020204" pitchFamily="34" charset="0"/>
                <a:ea typeface="Verdana" panose="020B0604030504040204" pitchFamily="34" charset="0"/>
                <a:cs typeface="Arial" panose="020B0604020202020204" pitchFamily="34" charset="0"/>
              </a:rPr>
              <a:t>Fakta</a:t>
            </a:r>
          </a:p>
          <a:p>
            <a:pPr marL="285750" indent="-285750">
              <a:buFont typeface="Arial" panose="020B0604020202020204" pitchFamily="34" charset="0"/>
              <a:buChar char="•"/>
            </a:pPr>
            <a:r>
              <a:rPr lang="da-DK" sz="1400" dirty="0">
                <a:latin typeface="Arial" panose="020B0604020202020204" pitchFamily="34" charset="0"/>
                <a:ea typeface="Verdana" panose="020B0604030504040204" pitchFamily="34" charset="0"/>
                <a:cs typeface="Arial" panose="020B0604020202020204" pitchFamily="34" charset="0"/>
              </a:rPr>
              <a:t>En systematisk indsats</a:t>
            </a:r>
          </a:p>
          <a:p>
            <a:pPr marL="285750" indent="-285750">
              <a:buFont typeface="Arial" panose="020B0604020202020204" pitchFamily="34" charset="0"/>
              <a:buChar char="•"/>
            </a:pPr>
            <a:r>
              <a:rPr lang="da-DK" sz="1400" dirty="0">
                <a:solidFill>
                  <a:srgbClr val="000000"/>
                </a:solidFill>
                <a:latin typeface="Arial" panose="020B0604020202020204" pitchFamily="34" charset="0"/>
                <a:ea typeface="Verdana" panose="020B0604030504040204" pitchFamily="34" charset="0"/>
                <a:cs typeface="Arial" panose="020B0604020202020204" pitchFamily="34" charset="0"/>
              </a:rPr>
              <a:t>Obligatorisk - hvert 2. år</a:t>
            </a:r>
          </a:p>
          <a:p>
            <a:pPr marL="285750" indent="-285750">
              <a:buFont typeface="Arial" panose="020B0604020202020204" pitchFamily="34" charset="0"/>
              <a:buChar char="•"/>
            </a:pPr>
            <a:r>
              <a:rPr lang="da-DK" sz="1400" dirty="0">
                <a:solidFill>
                  <a:srgbClr val="000000"/>
                </a:solidFill>
                <a:latin typeface="Arial" panose="020B0604020202020204" pitchFamily="34" charset="0"/>
                <a:ea typeface="Verdana" panose="020B0604030504040204" pitchFamily="34" charset="0"/>
                <a:cs typeface="Arial" panose="020B0604020202020204" pitchFamily="34" charset="0"/>
              </a:rPr>
              <a:t>Aftale mellem parterne </a:t>
            </a:r>
          </a:p>
          <a:p>
            <a:r>
              <a:rPr lang="da-DK" sz="1400" dirty="0">
                <a:solidFill>
                  <a:srgbClr val="000000"/>
                </a:solidFill>
                <a:latin typeface="Arial" panose="020B0604020202020204" pitchFamily="34" charset="0"/>
                <a:ea typeface="Verdana" panose="020B0604030504040204" pitchFamily="34" charset="0"/>
                <a:cs typeface="Arial" panose="020B0604020202020204" pitchFamily="34" charset="0"/>
              </a:rPr>
              <a:t>      - hvert 3. år</a:t>
            </a:r>
          </a:p>
          <a:p>
            <a:pPr marL="285750" indent="-285750">
              <a:buFont typeface="Arial" panose="020B0604020202020204" pitchFamily="34" charset="0"/>
              <a:buChar char="•"/>
            </a:pPr>
            <a:r>
              <a:rPr lang="da-DK" sz="1400" dirty="0">
                <a:solidFill>
                  <a:srgbClr val="000000"/>
                </a:solidFill>
                <a:latin typeface="Arial" panose="020B0604020202020204" pitchFamily="34" charset="0"/>
                <a:ea typeface="Verdana" panose="020B0604030504040204" pitchFamily="34" charset="0"/>
                <a:cs typeface="Arial" panose="020B0604020202020204" pitchFamily="34" charset="0"/>
              </a:rPr>
              <a:t>Anonymt spørgeskema </a:t>
            </a:r>
          </a:p>
          <a:p>
            <a:endParaRPr lang="da-DK" sz="1400" dirty="0">
              <a:latin typeface="Arial" panose="020B0604020202020204" pitchFamily="34" charset="0"/>
              <a:ea typeface="Verdana" panose="020B0604030504040204" pitchFamily="34" charset="0"/>
              <a:cs typeface="Arial" panose="020B0604020202020204" pitchFamily="34" charset="0"/>
            </a:endParaRPr>
          </a:p>
        </p:txBody>
      </p:sp>
      <p:sp>
        <p:nvSpPr>
          <p:cNvPr id="11" name="Rektangel 10"/>
          <p:cNvSpPr/>
          <p:nvPr/>
        </p:nvSpPr>
        <p:spPr>
          <a:xfrm>
            <a:off x="3992761" y="3484623"/>
            <a:ext cx="4079030" cy="1169551"/>
          </a:xfrm>
          <a:prstGeom prst="rect">
            <a:avLst/>
          </a:prstGeom>
        </p:spPr>
        <p:txBody>
          <a:bodyPr wrap="square">
            <a:spAutoFit/>
          </a:bodyPr>
          <a:lstStyle/>
          <a:p>
            <a:pPr algn="l"/>
            <a:r>
              <a:rPr lang="da-DK" sz="1400" dirty="0">
                <a:solidFill>
                  <a:srgbClr val="000000"/>
                </a:solidFill>
                <a:latin typeface="Arial" panose="020B0604020202020204" pitchFamily="34" charset="0"/>
                <a:ea typeface="Verdana" panose="020B0604030504040204" pitchFamily="34" charset="0"/>
                <a:cs typeface="Arial" panose="020B0604020202020204" pitchFamily="34" charset="0"/>
              </a:rPr>
              <a:t>2019 + 2021 + 2023 kortlægning af:</a:t>
            </a:r>
          </a:p>
          <a:p>
            <a:pPr marL="285750" indent="-285750" algn="l">
              <a:buFont typeface="Arial" panose="020B0604020202020204" pitchFamily="34" charset="0"/>
              <a:buChar char="•"/>
            </a:pPr>
            <a:r>
              <a:rPr lang="da-DK" sz="1400" dirty="0">
                <a:solidFill>
                  <a:srgbClr val="000000"/>
                </a:solidFill>
                <a:latin typeface="Arial" panose="020B0604020202020204" pitchFamily="34" charset="0"/>
                <a:ea typeface="Verdana" panose="020B0604030504040204" pitchFamily="34" charset="0"/>
                <a:cs typeface="Arial" panose="020B0604020202020204" pitchFamily="34" charset="0"/>
              </a:rPr>
              <a:t>Social kapital </a:t>
            </a:r>
            <a:r>
              <a:rPr lang="da-DK" sz="1000" i="1" dirty="0">
                <a:solidFill>
                  <a:srgbClr val="000000"/>
                </a:solidFill>
                <a:latin typeface="Arial" panose="020B0604020202020204" pitchFamily="34" charset="0"/>
                <a:ea typeface="Verdana" panose="020B0604030504040204" pitchFamily="34" charset="0"/>
                <a:cs typeface="Arial" panose="020B0604020202020204" pitchFamily="34" charset="0"/>
              </a:rPr>
              <a:t>(samarbejde, tillid og retfærdighed)</a:t>
            </a:r>
          </a:p>
          <a:p>
            <a:pPr marL="285750" indent="-285750" algn="l">
              <a:buFont typeface="Arial" panose="020B0604020202020204" pitchFamily="34" charset="0"/>
              <a:buChar char="•"/>
            </a:pPr>
            <a:r>
              <a:rPr lang="da-DK" sz="1400" dirty="0">
                <a:solidFill>
                  <a:srgbClr val="000000"/>
                </a:solidFill>
                <a:latin typeface="Arial" panose="020B0604020202020204" pitchFamily="34" charset="0"/>
                <a:ea typeface="Verdana" panose="020B0604030504040204" pitchFamily="34" charset="0"/>
                <a:cs typeface="Arial" panose="020B0604020202020204" pitchFamily="34" charset="0"/>
              </a:rPr>
              <a:t>Psykisk arbejdsmiljø</a:t>
            </a:r>
          </a:p>
          <a:p>
            <a:pPr marL="285750" indent="-285750" algn="l">
              <a:buFont typeface="Arial" panose="020B0604020202020204" pitchFamily="34" charset="0"/>
              <a:buChar char="•"/>
            </a:pPr>
            <a:r>
              <a:rPr lang="da-DK" sz="1400" dirty="0">
                <a:solidFill>
                  <a:srgbClr val="000000"/>
                </a:solidFill>
                <a:latin typeface="Arial" panose="020B0604020202020204" pitchFamily="34" charset="0"/>
                <a:ea typeface="Verdana" panose="020B0604030504040204" pitchFamily="34" charset="0"/>
                <a:cs typeface="Arial" panose="020B0604020202020204" pitchFamily="34" charset="0"/>
              </a:rPr>
              <a:t>Krænkende handlinger </a:t>
            </a:r>
          </a:p>
          <a:p>
            <a:pPr marL="285750" indent="-285750" algn="l">
              <a:buFont typeface="Arial" panose="020B0604020202020204" pitchFamily="34" charset="0"/>
              <a:buChar char="•"/>
            </a:pPr>
            <a:r>
              <a:rPr lang="da-DK" sz="1400" dirty="0">
                <a:solidFill>
                  <a:srgbClr val="000000"/>
                </a:solidFill>
                <a:latin typeface="Arial" panose="020B0604020202020204" pitchFamily="34" charset="0"/>
                <a:ea typeface="Verdana" panose="020B0604030504040204" pitchFamily="34" charset="0"/>
                <a:cs typeface="Arial" panose="020B0604020202020204" pitchFamily="34" charset="0"/>
              </a:rPr>
              <a:t>Arbejdsrelateret sygefravær </a:t>
            </a:r>
          </a:p>
        </p:txBody>
      </p:sp>
      <p:pic>
        <p:nvPicPr>
          <p:cNvPr id="8" name="Billede 7"/>
          <p:cNvPicPr>
            <a:picLocks noChangeAspect="1"/>
          </p:cNvPicPr>
          <p:nvPr/>
        </p:nvPicPr>
        <p:blipFill>
          <a:blip r:embed="rId5"/>
          <a:stretch>
            <a:fillRect/>
          </a:stretch>
        </p:blipFill>
        <p:spPr>
          <a:xfrm>
            <a:off x="1373588" y="5435755"/>
            <a:ext cx="835221" cy="974796"/>
          </a:xfrm>
          <a:prstGeom prst="rect">
            <a:avLst/>
          </a:prstGeom>
        </p:spPr>
      </p:pic>
      <p:sp>
        <p:nvSpPr>
          <p:cNvPr id="21" name="Rektangel 20"/>
          <p:cNvSpPr/>
          <p:nvPr/>
        </p:nvSpPr>
        <p:spPr>
          <a:xfrm>
            <a:off x="2424062" y="5569210"/>
            <a:ext cx="6054920" cy="400110"/>
          </a:xfrm>
          <a:prstGeom prst="rect">
            <a:avLst/>
          </a:prstGeom>
        </p:spPr>
        <p:txBody>
          <a:bodyPr wrap="square">
            <a:spAutoFit/>
          </a:bodyPr>
          <a:lstStyle/>
          <a:p>
            <a:r>
              <a:rPr lang="da-DK" sz="2000" dirty="0">
                <a:latin typeface="Arial" panose="020B0604020202020204" pitchFamily="34" charset="0"/>
                <a:ea typeface="Verdana" panose="020B0604030504040204" pitchFamily="34" charset="0"/>
                <a:cs typeface="Arial" panose="020B0604020202020204" pitchFamily="34" charset="0"/>
              </a:rPr>
              <a:t>Næste trivselsundersøgelse gennemføres i 2026</a:t>
            </a:r>
          </a:p>
        </p:txBody>
      </p:sp>
      <p:pic>
        <p:nvPicPr>
          <p:cNvPr id="26" name="Billede 25"/>
          <p:cNvPicPr>
            <a:picLocks noChangeAspect="1"/>
          </p:cNvPicPr>
          <p:nvPr/>
        </p:nvPicPr>
        <p:blipFill>
          <a:blip r:embed="rId6"/>
          <a:stretch>
            <a:fillRect/>
          </a:stretch>
        </p:blipFill>
        <p:spPr>
          <a:xfrm rot="1060156">
            <a:off x="7399340" y="4355610"/>
            <a:ext cx="1163040" cy="193840"/>
          </a:xfrm>
          <a:prstGeom prst="rect">
            <a:avLst/>
          </a:prstGeom>
        </p:spPr>
      </p:pic>
    </p:spTree>
    <p:extLst>
      <p:ext uri="{BB962C8B-B14F-4D97-AF65-F5344CB8AC3E}">
        <p14:creationId xmlns:p14="http://schemas.microsoft.com/office/powerpoint/2010/main" val="37875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b="0" dirty="0">
                <a:latin typeface="Arial" panose="020B0604020202020204" pitchFamily="34" charset="0"/>
                <a:cs typeface="Arial" panose="020B0604020202020204" pitchFamily="34" charset="0"/>
              </a:rPr>
              <a:t>Kemisk risikovurdering </a:t>
            </a:r>
            <a:r>
              <a:rPr lang="da-DK" sz="1200" b="0" dirty="0">
                <a:latin typeface="Arial" panose="020B0604020202020204" pitchFamily="34" charset="0"/>
                <a:cs typeface="Arial" panose="020B0604020202020204" pitchFamily="34" charset="0"/>
              </a:rPr>
              <a:t>- APV</a:t>
            </a:r>
          </a:p>
        </p:txBody>
      </p:sp>
      <p:pic>
        <p:nvPicPr>
          <p:cNvPr id="9" name="Billede 8"/>
          <p:cNvPicPr>
            <a:picLocks noChangeAspect="1"/>
          </p:cNvPicPr>
          <p:nvPr/>
        </p:nvPicPr>
        <p:blipFill>
          <a:blip r:embed="rId2"/>
          <a:stretch>
            <a:fillRect/>
          </a:stretch>
        </p:blipFill>
        <p:spPr>
          <a:xfrm>
            <a:off x="235094" y="1501758"/>
            <a:ext cx="2042593" cy="1040966"/>
          </a:xfrm>
          <a:prstGeom prst="rect">
            <a:avLst/>
          </a:prstGeom>
        </p:spPr>
      </p:pic>
      <p:pic>
        <p:nvPicPr>
          <p:cNvPr id="4" name="Billede 3">
            <a:extLst>
              <a:ext uri="{FF2B5EF4-FFF2-40B4-BE49-F238E27FC236}">
                <a16:creationId xmlns:a16="http://schemas.microsoft.com/office/drawing/2014/main" id="{ACCE5EF2-4511-9CB9-980D-21FD5B58363E}"/>
              </a:ext>
            </a:extLst>
          </p:cNvPr>
          <p:cNvPicPr>
            <a:picLocks noChangeAspect="1"/>
          </p:cNvPicPr>
          <p:nvPr/>
        </p:nvPicPr>
        <p:blipFill>
          <a:blip r:embed="rId3"/>
          <a:stretch>
            <a:fillRect/>
          </a:stretch>
        </p:blipFill>
        <p:spPr>
          <a:xfrm>
            <a:off x="827705" y="2708386"/>
            <a:ext cx="7226444" cy="2398261"/>
          </a:xfrm>
          <a:prstGeom prst="rect">
            <a:avLst/>
          </a:prstGeom>
        </p:spPr>
      </p:pic>
      <p:sp>
        <p:nvSpPr>
          <p:cNvPr id="11" name="Rektangel 10">
            <a:extLst>
              <a:ext uri="{FF2B5EF4-FFF2-40B4-BE49-F238E27FC236}">
                <a16:creationId xmlns:a16="http://schemas.microsoft.com/office/drawing/2014/main" id="{C19B0E9D-1F1E-638F-834F-BD7BD304A656}"/>
              </a:ext>
            </a:extLst>
          </p:cNvPr>
          <p:cNvSpPr/>
          <p:nvPr/>
        </p:nvSpPr>
        <p:spPr>
          <a:xfrm>
            <a:off x="2494113" y="2127225"/>
            <a:ext cx="9543110" cy="523220"/>
          </a:xfrm>
          <a:prstGeom prst="rect">
            <a:avLst/>
          </a:prstGeom>
        </p:spPr>
        <p:txBody>
          <a:bodyPr wrap="square">
            <a:spAutoFit/>
          </a:bodyPr>
          <a:lstStyle/>
          <a:p>
            <a:r>
              <a:rPr lang="da-DK" sz="1400" dirty="0">
                <a:solidFill>
                  <a:srgbClr val="000000"/>
                </a:solidFill>
                <a:latin typeface="Arial" panose="020B0604020202020204" pitchFamily="34" charset="0"/>
                <a:ea typeface="Verdana" panose="020B0604030504040204" pitchFamily="34" charset="0"/>
                <a:cs typeface="Arial" panose="020B0604020202020204" pitchFamily="34" charset="0"/>
              </a:rPr>
              <a:t>Den udgør en del af arbejdspladsens almindelige APV. </a:t>
            </a:r>
          </a:p>
          <a:p>
            <a:r>
              <a:rPr lang="da-DK" sz="1400" dirty="0">
                <a:solidFill>
                  <a:srgbClr val="000000"/>
                </a:solidFill>
                <a:latin typeface="Arial" panose="020B0604020202020204" pitchFamily="34" charset="0"/>
                <a:ea typeface="Verdana" panose="020B0604030504040204" pitchFamily="34" charset="0"/>
                <a:cs typeface="Arial" panose="020B0604020202020204" pitchFamily="34" charset="0"/>
              </a:rPr>
              <a:t>Brug oplysninger fra blandt andet sikkerhedsdatablade og tekniske datablade.</a:t>
            </a:r>
            <a:endParaRPr lang="da-DK" sz="1400" dirty="0">
              <a:latin typeface="Arial" panose="020B0604020202020204" pitchFamily="34" charset="0"/>
              <a:ea typeface="Verdana" panose="020B060403050404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484453A2-D4DB-24B4-24B5-F082EF8118A8}"/>
              </a:ext>
            </a:extLst>
          </p:cNvPr>
          <p:cNvSpPr/>
          <p:nvPr/>
        </p:nvSpPr>
        <p:spPr>
          <a:xfrm>
            <a:off x="2494112" y="1529091"/>
            <a:ext cx="6009807" cy="523220"/>
          </a:xfrm>
          <a:prstGeom prst="rect">
            <a:avLst/>
          </a:prstGeom>
        </p:spPr>
        <p:txBody>
          <a:bodyPr wrap="square">
            <a:spAutoFit/>
          </a:bodyPr>
          <a:lstStyle/>
          <a:p>
            <a:r>
              <a:rPr lang="da-DK" sz="1400" dirty="0">
                <a:solidFill>
                  <a:srgbClr val="000000"/>
                </a:solidFill>
                <a:latin typeface="Arial" panose="020B0604020202020204" pitchFamily="34" charset="0"/>
                <a:ea typeface="Verdana" panose="020B0604030504040204" pitchFamily="34" charset="0"/>
                <a:cs typeface="Arial" panose="020B0604020202020204" pitchFamily="34" charset="0"/>
              </a:rPr>
              <a:t>I skal vurdere jeres brug af farlige kemiske stoffer og materialer i en særlig arbejdspladsvurdering (kemisk APV)</a:t>
            </a:r>
            <a:endParaRPr lang="da-DK" sz="1400" dirty="0">
              <a:latin typeface="Arial" panose="020B0604020202020204" pitchFamily="34" charset="0"/>
              <a:ea typeface="Verdana" panose="020B0604030504040204" pitchFamily="34" charset="0"/>
              <a:cs typeface="Arial" panose="020B0604020202020204" pitchFamily="34" charset="0"/>
            </a:endParaRPr>
          </a:p>
        </p:txBody>
      </p:sp>
      <p:sp>
        <p:nvSpPr>
          <p:cNvPr id="14" name="Tekstfelt 13">
            <a:extLst>
              <a:ext uri="{FF2B5EF4-FFF2-40B4-BE49-F238E27FC236}">
                <a16:creationId xmlns:a16="http://schemas.microsoft.com/office/drawing/2014/main" id="{F95A6C05-A719-C8B1-D8DA-FE90AB939D45}"/>
              </a:ext>
            </a:extLst>
          </p:cNvPr>
          <p:cNvSpPr txBox="1"/>
          <p:nvPr/>
        </p:nvSpPr>
        <p:spPr>
          <a:xfrm>
            <a:off x="5507182" y="6486617"/>
            <a:ext cx="4572000" cy="246221"/>
          </a:xfrm>
          <a:prstGeom prst="rect">
            <a:avLst/>
          </a:prstGeom>
          <a:noFill/>
        </p:spPr>
        <p:txBody>
          <a:bodyPr wrap="square">
            <a:spAutoFit/>
          </a:bodyPr>
          <a:lstStyle/>
          <a:p>
            <a:r>
              <a:rPr lang="da-DK" sz="1000" dirty="0">
                <a:latin typeface="Arial" panose="020B0604020202020204" pitchFamily="34" charset="0"/>
                <a:ea typeface="Verdana" panose="020B0604030504040204" pitchFamily="34" charset="0"/>
                <a:cs typeface="Arial" panose="020B0604020202020204" pitchFamily="34" charset="0"/>
                <a:hlinkClick r:id="rId4"/>
              </a:rPr>
              <a:t>Mere om hvordan I håndterer kemikalier i arbejdsmiljøet</a:t>
            </a:r>
            <a:endParaRPr lang="da-DK" sz="1000" dirty="0">
              <a:latin typeface="Arial" panose="020B0604020202020204" pitchFamily="34" charset="0"/>
              <a:cs typeface="Arial" panose="020B0604020202020204" pitchFamily="34" charset="0"/>
            </a:endParaRPr>
          </a:p>
        </p:txBody>
      </p:sp>
      <p:sp>
        <p:nvSpPr>
          <p:cNvPr id="16" name="Tekstfelt 15">
            <a:extLst>
              <a:ext uri="{FF2B5EF4-FFF2-40B4-BE49-F238E27FC236}">
                <a16:creationId xmlns:a16="http://schemas.microsoft.com/office/drawing/2014/main" id="{50D8259B-79B3-D1AF-0DE9-6978B0C86BC4}"/>
              </a:ext>
            </a:extLst>
          </p:cNvPr>
          <p:cNvSpPr txBox="1"/>
          <p:nvPr/>
        </p:nvSpPr>
        <p:spPr>
          <a:xfrm>
            <a:off x="6850755" y="6257108"/>
            <a:ext cx="2594823" cy="246221"/>
          </a:xfrm>
          <a:prstGeom prst="rect">
            <a:avLst/>
          </a:prstGeom>
          <a:noFill/>
        </p:spPr>
        <p:txBody>
          <a:bodyPr wrap="square">
            <a:spAutoFit/>
          </a:bodyPr>
          <a:lstStyle/>
          <a:p>
            <a:r>
              <a:rPr lang="da-DK" sz="1000" dirty="0">
                <a:latin typeface="Arial" panose="020B0604020202020204" pitchFamily="34" charset="0"/>
                <a:ea typeface="Verdana" panose="020B0604030504040204" pitchFamily="34" charset="0"/>
                <a:cs typeface="Arial" panose="020B0604020202020204" pitchFamily="34" charset="0"/>
                <a:hlinkClick r:id="rId5"/>
              </a:rPr>
              <a:t>https://www.styrpaastofferne.dk/</a:t>
            </a:r>
            <a:endParaRPr lang="da-DK" sz="1000" dirty="0">
              <a:latin typeface="Arial" panose="020B0604020202020204" pitchFamily="34" charset="0"/>
              <a:ea typeface="Verdana" panose="020B0604030504040204" pitchFamily="34" charset="0"/>
              <a:cs typeface="Arial" panose="020B0604020202020204" pitchFamily="34" charset="0"/>
            </a:endParaRPr>
          </a:p>
        </p:txBody>
      </p:sp>
      <p:sp>
        <p:nvSpPr>
          <p:cNvPr id="3" name="Rektangel 2">
            <a:extLst>
              <a:ext uri="{FF2B5EF4-FFF2-40B4-BE49-F238E27FC236}">
                <a16:creationId xmlns:a16="http://schemas.microsoft.com/office/drawing/2014/main" id="{5B7B4223-5841-09E2-1060-873DB0433D89}"/>
              </a:ext>
            </a:extLst>
          </p:cNvPr>
          <p:cNvSpPr/>
          <p:nvPr/>
        </p:nvSpPr>
        <p:spPr>
          <a:xfrm>
            <a:off x="3834245" y="4116878"/>
            <a:ext cx="1672937" cy="226522"/>
          </a:xfrm>
          <a:prstGeom prst="rect">
            <a:avLst/>
          </a:prstGeom>
          <a:solidFill>
            <a:srgbClr val="F89C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a:extLst>
              <a:ext uri="{FF2B5EF4-FFF2-40B4-BE49-F238E27FC236}">
                <a16:creationId xmlns:a16="http://schemas.microsoft.com/office/drawing/2014/main" id="{A7F24C7D-9F93-3CA7-2FBD-2CAC9F34D8BE}"/>
              </a:ext>
            </a:extLst>
          </p:cNvPr>
          <p:cNvPicPr>
            <a:picLocks noChangeAspect="1"/>
          </p:cNvPicPr>
          <p:nvPr/>
        </p:nvPicPr>
        <p:blipFill>
          <a:blip r:embed="rId6"/>
          <a:stretch>
            <a:fillRect/>
          </a:stretch>
        </p:blipFill>
        <p:spPr>
          <a:xfrm>
            <a:off x="935571" y="5000036"/>
            <a:ext cx="2211489" cy="999211"/>
          </a:xfrm>
          <a:prstGeom prst="rect">
            <a:avLst/>
          </a:prstGeom>
        </p:spPr>
      </p:pic>
      <p:pic>
        <p:nvPicPr>
          <p:cNvPr id="7" name="Billede 6">
            <a:extLst>
              <a:ext uri="{FF2B5EF4-FFF2-40B4-BE49-F238E27FC236}">
                <a16:creationId xmlns:a16="http://schemas.microsoft.com/office/drawing/2014/main" id="{CE5682DE-463A-52DA-852D-7120A1981748}"/>
              </a:ext>
            </a:extLst>
          </p:cNvPr>
          <p:cNvPicPr>
            <a:picLocks noChangeAspect="1"/>
          </p:cNvPicPr>
          <p:nvPr/>
        </p:nvPicPr>
        <p:blipFill>
          <a:blip r:embed="rId7"/>
          <a:stretch>
            <a:fillRect/>
          </a:stretch>
        </p:blipFill>
        <p:spPr>
          <a:xfrm>
            <a:off x="3949021" y="5009571"/>
            <a:ext cx="959686" cy="1370647"/>
          </a:xfrm>
          <a:prstGeom prst="rect">
            <a:avLst/>
          </a:prstGeom>
        </p:spPr>
      </p:pic>
      <p:pic>
        <p:nvPicPr>
          <p:cNvPr id="13" name="Billede 12">
            <a:extLst>
              <a:ext uri="{FF2B5EF4-FFF2-40B4-BE49-F238E27FC236}">
                <a16:creationId xmlns:a16="http://schemas.microsoft.com/office/drawing/2014/main" id="{ED68A476-AD59-11DE-629B-93C29749E450}"/>
              </a:ext>
            </a:extLst>
          </p:cNvPr>
          <p:cNvPicPr>
            <a:picLocks noChangeAspect="1"/>
          </p:cNvPicPr>
          <p:nvPr/>
        </p:nvPicPr>
        <p:blipFill>
          <a:blip r:embed="rId8"/>
          <a:stretch>
            <a:fillRect/>
          </a:stretch>
        </p:blipFill>
        <p:spPr>
          <a:xfrm>
            <a:off x="6446329" y="5030438"/>
            <a:ext cx="959686" cy="1257072"/>
          </a:xfrm>
          <a:prstGeom prst="rect">
            <a:avLst/>
          </a:prstGeom>
        </p:spPr>
      </p:pic>
      <p:sp>
        <p:nvSpPr>
          <p:cNvPr id="15" name="Tekstfelt 14">
            <a:extLst>
              <a:ext uri="{FF2B5EF4-FFF2-40B4-BE49-F238E27FC236}">
                <a16:creationId xmlns:a16="http://schemas.microsoft.com/office/drawing/2014/main" id="{0D5649BF-C297-8979-1798-EA20BC42024E}"/>
              </a:ext>
            </a:extLst>
          </p:cNvPr>
          <p:cNvSpPr txBox="1"/>
          <p:nvPr/>
        </p:nvSpPr>
        <p:spPr>
          <a:xfrm>
            <a:off x="6446329" y="4109698"/>
            <a:ext cx="1607820" cy="553998"/>
          </a:xfrm>
          <a:prstGeom prst="rect">
            <a:avLst/>
          </a:prstGeom>
          <a:noFill/>
        </p:spPr>
        <p:txBody>
          <a:bodyPr wrap="square" rtlCol="0">
            <a:spAutoFit/>
          </a:bodyPr>
          <a:lstStyle/>
          <a:p>
            <a:r>
              <a:rPr lang="da-DK" sz="1000" i="1" dirty="0">
                <a:solidFill>
                  <a:schemeClr val="bg1"/>
                </a:solidFill>
                <a:latin typeface="Arial" panose="020B0604020202020204" pitchFamily="34" charset="0"/>
                <a:cs typeface="Arial" panose="020B0604020202020204" pitchFamily="34" charset="0"/>
              </a:rPr>
              <a:t>Hvis det ikke er muligt = udarbejd en instruktion og sikre en oplæring</a:t>
            </a:r>
          </a:p>
        </p:txBody>
      </p:sp>
    </p:spTree>
    <p:extLst>
      <p:ext uri="{BB962C8B-B14F-4D97-AF65-F5344CB8AC3E}">
        <p14:creationId xmlns:p14="http://schemas.microsoft.com/office/powerpoint/2010/main" val="190451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FFF4E15-A134-A97A-6D35-86560C4653D3}"/>
              </a:ext>
            </a:extLst>
          </p:cNvPr>
          <p:cNvSpPr>
            <a:spLocks noGrp="1"/>
          </p:cNvSpPr>
          <p:nvPr>
            <p:ph type="body" sz="quarter" idx="10"/>
          </p:nvPr>
        </p:nvSpPr>
        <p:spPr/>
        <p:txBody>
          <a:bodyPr/>
          <a:lstStyle/>
          <a:p>
            <a:r>
              <a:rPr lang="da-DK" b="0" dirty="0"/>
              <a:t>Metode</a:t>
            </a:r>
          </a:p>
        </p:txBody>
      </p:sp>
      <p:pic>
        <p:nvPicPr>
          <p:cNvPr id="5" name="Billede 4">
            <a:hlinkClick r:id="rId2"/>
            <a:extLst>
              <a:ext uri="{FF2B5EF4-FFF2-40B4-BE49-F238E27FC236}">
                <a16:creationId xmlns:a16="http://schemas.microsoft.com/office/drawing/2014/main" id="{6E114F7D-E767-AD9C-0246-17F90172C633}"/>
              </a:ext>
            </a:extLst>
          </p:cNvPr>
          <p:cNvPicPr>
            <a:picLocks noChangeAspect="1"/>
          </p:cNvPicPr>
          <p:nvPr/>
        </p:nvPicPr>
        <p:blipFill>
          <a:blip r:embed="rId3"/>
          <a:stretch>
            <a:fillRect/>
          </a:stretch>
        </p:blipFill>
        <p:spPr>
          <a:xfrm>
            <a:off x="2375072" y="2482301"/>
            <a:ext cx="4393855" cy="3006321"/>
          </a:xfrm>
          <a:prstGeom prst="rect">
            <a:avLst/>
          </a:prstGeom>
        </p:spPr>
      </p:pic>
      <p:sp>
        <p:nvSpPr>
          <p:cNvPr id="6" name="Tekstfelt 5">
            <a:extLst>
              <a:ext uri="{FF2B5EF4-FFF2-40B4-BE49-F238E27FC236}">
                <a16:creationId xmlns:a16="http://schemas.microsoft.com/office/drawing/2014/main" id="{5EB17F2D-2C2F-13AE-3985-DD3CCD60C6B3}"/>
              </a:ext>
            </a:extLst>
          </p:cNvPr>
          <p:cNvSpPr txBox="1"/>
          <p:nvPr/>
        </p:nvSpPr>
        <p:spPr>
          <a:xfrm>
            <a:off x="7928517" y="6411952"/>
            <a:ext cx="784492" cy="246221"/>
          </a:xfrm>
          <a:prstGeom prst="rect">
            <a:avLst/>
          </a:prstGeom>
          <a:noFill/>
        </p:spPr>
        <p:txBody>
          <a:bodyPr wrap="square" rtlCol="0">
            <a:spAutoFit/>
          </a:bodyPr>
          <a:lstStyle/>
          <a:p>
            <a:r>
              <a:rPr lang="da-DK" sz="1000" dirty="0">
                <a:latin typeface="Verdana" panose="020B0604030504040204" pitchFamily="34" charset="0"/>
                <a:ea typeface="Verdana" panose="020B0604030504040204" pitchFamily="34" charset="0"/>
                <a:hlinkClick r:id="rId2"/>
              </a:rPr>
              <a:t>Kilde: AT</a:t>
            </a:r>
            <a:endParaRPr lang="da-DK" sz="1000" dirty="0">
              <a:latin typeface="Verdana" panose="020B0604030504040204" pitchFamily="34" charset="0"/>
              <a:ea typeface="Verdana" panose="020B0604030504040204" pitchFamily="34" charset="0"/>
            </a:endParaRPr>
          </a:p>
        </p:txBody>
      </p:sp>
      <p:sp>
        <p:nvSpPr>
          <p:cNvPr id="8" name="Tekstfelt 7">
            <a:extLst>
              <a:ext uri="{FF2B5EF4-FFF2-40B4-BE49-F238E27FC236}">
                <a16:creationId xmlns:a16="http://schemas.microsoft.com/office/drawing/2014/main" id="{DA1A6F34-4DFC-7538-AFE7-EAB6130F9949}"/>
              </a:ext>
            </a:extLst>
          </p:cNvPr>
          <p:cNvSpPr txBox="1"/>
          <p:nvPr/>
        </p:nvSpPr>
        <p:spPr>
          <a:xfrm>
            <a:off x="972355" y="5488622"/>
            <a:ext cx="7740654" cy="1169551"/>
          </a:xfrm>
          <a:prstGeom prst="rect">
            <a:avLst/>
          </a:prstGeom>
          <a:noFill/>
        </p:spPr>
        <p:txBody>
          <a:bodyPr wrap="square">
            <a:spAutoFit/>
          </a:bodyPr>
          <a:lstStyle/>
          <a:p>
            <a:pPr algn="l"/>
            <a:endParaRPr lang="da-DK" sz="2800" b="0" i="0" u="none" strike="noStrike" baseline="0" dirty="0">
              <a:solidFill>
                <a:srgbClr val="000000"/>
              </a:solidFill>
              <a:latin typeface="Verdana" panose="020B0604030504040204" pitchFamily="34" charset="0"/>
            </a:endParaRPr>
          </a:p>
          <a:p>
            <a:r>
              <a:rPr lang="da-DK" sz="1400" dirty="0">
                <a:solidFill>
                  <a:srgbClr val="000000"/>
                </a:solidFill>
                <a:latin typeface="Verdana" panose="020B0604030504040204" pitchFamily="34" charset="0"/>
              </a:rPr>
              <a:t>A</a:t>
            </a:r>
            <a:r>
              <a:rPr lang="da-DK" sz="1400" b="0" i="0" u="none" strike="noStrike" baseline="0" dirty="0">
                <a:solidFill>
                  <a:srgbClr val="000000"/>
                </a:solidFill>
                <a:latin typeface="Verdana" panose="020B0604030504040204" pitchFamily="34" charset="0"/>
              </a:rPr>
              <a:t>rbejdsmiljøgrupperne skal inddrage hygiejne og biologiske risikofaktorer i </a:t>
            </a:r>
            <a:r>
              <a:rPr lang="da-DK" sz="1400" b="0" i="0" u="none" strike="noStrike" baseline="0" dirty="0" err="1">
                <a:solidFill>
                  <a:srgbClr val="000000"/>
                </a:solidFill>
                <a:latin typeface="Verdana" panose="020B0604030504040204" pitchFamily="34" charset="0"/>
              </a:rPr>
              <a:t>AMG´s</a:t>
            </a:r>
            <a:r>
              <a:rPr lang="da-DK" sz="1400" b="0" i="0" u="none" strike="noStrike" baseline="0" dirty="0">
                <a:solidFill>
                  <a:srgbClr val="000000"/>
                </a:solidFill>
                <a:latin typeface="Verdana" panose="020B0604030504040204" pitchFamily="34" charset="0"/>
              </a:rPr>
              <a:t> årshjul. Det sikrer et systematisk arbejdsmiljøarbejde, en løbende risikovurdering og øger muligheden for at iværksætte forebyggende tiltag. </a:t>
            </a:r>
            <a:endParaRPr lang="da-DK" sz="1400" dirty="0"/>
          </a:p>
        </p:txBody>
      </p:sp>
    </p:spTree>
    <p:extLst>
      <p:ext uri="{BB962C8B-B14F-4D97-AF65-F5344CB8AC3E}">
        <p14:creationId xmlns:p14="http://schemas.microsoft.com/office/powerpoint/2010/main" val="4039520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normAutofit/>
          </a:bodyPr>
          <a:lstStyle/>
          <a:p>
            <a:r>
              <a:rPr lang="da-DK" sz="2400" b="0" dirty="0">
                <a:latin typeface="Arial" panose="020B0604020202020204" pitchFamily="34" charset="0"/>
                <a:cs typeface="Arial" panose="020B0604020202020204" pitchFamily="34" charset="0"/>
              </a:rPr>
              <a:t>Fakta</a:t>
            </a:r>
          </a:p>
        </p:txBody>
      </p:sp>
      <p:pic>
        <p:nvPicPr>
          <p:cNvPr id="4" name="Billede 3"/>
          <p:cNvPicPr>
            <a:picLocks noChangeAspect="1"/>
          </p:cNvPicPr>
          <p:nvPr/>
        </p:nvPicPr>
        <p:blipFill>
          <a:blip r:embed="rId2"/>
          <a:stretch>
            <a:fillRect/>
          </a:stretch>
        </p:blipFill>
        <p:spPr>
          <a:xfrm>
            <a:off x="1009629" y="1604356"/>
            <a:ext cx="6296936" cy="4796444"/>
          </a:xfrm>
          <a:prstGeom prst="rect">
            <a:avLst/>
          </a:prstGeom>
        </p:spPr>
      </p:pic>
      <p:sp>
        <p:nvSpPr>
          <p:cNvPr id="5" name="Rektangel 4"/>
          <p:cNvSpPr/>
          <p:nvPr/>
        </p:nvSpPr>
        <p:spPr>
          <a:xfrm>
            <a:off x="5594467" y="3541222"/>
            <a:ext cx="1379912" cy="399011"/>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11642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da-DK" sz="2400" b="0" dirty="0">
                <a:latin typeface="Arial" panose="020B0604020202020204" pitchFamily="34" charset="0"/>
                <a:cs typeface="Arial" panose="020B0604020202020204" pitchFamily="34" charset="0"/>
              </a:rPr>
              <a:t>Det ved du nu </a:t>
            </a:r>
            <a:endParaRPr lang="en-US" sz="2400" b="0"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1"/>
          </p:nvPr>
        </p:nvSpPr>
        <p:spPr>
          <a:xfrm>
            <a:off x="413492" y="2709549"/>
            <a:ext cx="8294348" cy="2645431"/>
          </a:xfrm>
        </p:spPr>
        <p:txBody>
          <a:bodyPr/>
          <a:lstStyle/>
          <a:p>
            <a:pPr marL="457200" lvl="0" indent="-457200">
              <a:spcBef>
                <a:spcPts val="1200"/>
              </a:spcBef>
              <a:buFont typeface="Arial" panose="020B0604020202020204" pitchFamily="34" charset="0"/>
              <a:buChar char="•"/>
            </a:pPr>
            <a:r>
              <a:rPr lang="da-DK" sz="2000" dirty="0">
                <a:latin typeface="Arial" panose="020B0604020202020204" pitchFamily="34" charset="0"/>
                <a:ea typeface="Verdana" panose="020B0604030504040204" pitchFamily="34" charset="0"/>
                <a:cs typeface="Arial" panose="020B0604020202020204" pitchFamily="34" charset="0"/>
              </a:rPr>
              <a:t>Kender de fire faser i APV-processen, herunder inddragelse af sygefravær og samarbejde med Lokal MED.</a:t>
            </a:r>
          </a:p>
          <a:p>
            <a:pPr marL="457200" lvl="0" indent="-457200">
              <a:spcBef>
                <a:spcPts val="1200"/>
              </a:spcBef>
              <a:buFont typeface="Arial" panose="020B0604020202020204" pitchFamily="34" charset="0"/>
              <a:buChar char="•"/>
            </a:pPr>
            <a:r>
              <a:rPr lang="da-DK" sz="2000" dirty="0">
                <a:latin typeface="Arial" panose="020B0604020202020204" pitchFamily="34" charset="0"/>
                <a:ea typeface="Verdana" panose="020B0604030504040204" pitchFamily="34" charset="0"/>
                <a:cs typeface="Arial" panose="020B0604020202020204" pitchFamily="34" charset="0"/>
              </a:rPr>
              <a:t>Kender forskellige metoder til APV, herunder trivselsundersøgelsen.</a:t>
            </a:r>
          </a:p>
          <a:p>
            <a:pPr marL="457200" lvl="0" indent="-457200">
              <a:spcBef>
                <a:spcPts val="1200"/>
              </a:spcBef>
              <a:buFont typeface="Arial" panose="020B0604020202020204" pitchFamily="34" charset="0"/>
              <a:buChar char="•"/>
            </a:pPr>
            <a:r>
              <a:rPr lang="da-DK" sz="2000" dirty="0">
                <a:latin typeface="Arial" panose="020B0604020202020204" pitchFamily="34" charset="0"/>
                <a:ea typeface="Verdana" panose="020B0604030504040204" pitchFamily="34" charset="0"/>
                <a:cs typeface="Arial" panose="020B0604020202020204" pitchFamily="34" charset="0"/>
              </a:rPr>
              <a:t>Vigtigheden i at have et højt informationsniveau om arbejdsmiljø-indsatser og inddragelse af medarbejderne</a:t>
            </a:r>
          </a:p>
          <a:p>
            <a:endParaRPr lang="en-US" dirty="0"/>
          </a:p>
        </p:txBody>
      </p:sp>
      <p:pic>
        <p:nvPicPr>
          <p:cNvPr id="5" name="Billede 4">
            <a:extLst>
              <a:ext uri="{FF2B5EF4-FFF2-40B4-BE49-F238E27FC236}">
                <a16:creationId xmlns:a16="http://schemas.microsoft.com/office/drawing/2014/main" id="{98D471C2-1211-7C4D-B5C4-E28D3060A29B}"/>
              </a:ext>
            </a:extLst>
          </p:cNvPr>
          <p:cNvPicPr>
            <a:picLocks noChangeAspect="1"/>
          </p:cNvPicPr>
          <p:nvPr/>
        </p:nvPicPr>
        <p:blipFill>
          <a:blip r:embed="rId3"/>
          <a:stretch>
            <a:fillRect/>
          </a:stretch>
        </p:blipFill>
        <p:spPr>
          <a:xfrm>
            <a:off x="7260040" y="5748970"/>
            <a:ext cx="1473608" cy="746157"/>
          </a:xfrm>
          <a:prstGeom prst="rect">
            <a:avLst/>
          </a:prstGeom>
        </p:spPr>
      </p:pic>
      <p:pic>
        <p:nvPicPr>
          <p:cNvPr id="6" name="Billede 5"/>
          <p:cNvPicPr>
            <a:picLocks noChangeAspect="1"/>
          </p:cNvPicPr>
          <p:nvPr/>
        </p:nvPicPr>
        <p:blipFill>
          <a:blip r:embed="rId4"/>
          <a:stretch>
            <a:fillRect/>
          </a:stretch>
        </p:blipFill>
        <p:spPr>
          <a:xfrm>
            <a:off x="5651703" y="1405308"/>
            <a:ext cx="866775" cy="1152525"/>
          </a:xfrm>
          <a:prstGeom prst="rect">
            <a:avLst/>
          </a:prstGeom>
        </p:spPr>
      </p:pic>
      <p:pic>
        <p:nvPicPr>
          <p:cNvPr id="7" name="Billede 6"/>
          <p:cNvPicPr>
            <a:picLocks noChangeAspect="1"/>
          </p:cNvPicPr>
          <p:nvPr/>
        </p:nvPicPr>
        <p:blipFill>
          <a:blip r:embed="rId5"/>
          <a:stretch>
            <a:fillRect/>
          </a:stretch>
        </p:blipFill>
        <p:spPr>
          <a:xfrm>
            <a:off x="6585845" y="1604649"/>
            <a:ext cx="1076325" cy="923925"/>
          </a:xfrm>
          <a:prstGeom prst="rect">
            <a:avLst/>
          </a:prstGeom>
        </p:spPr>
      </p:pic>
      <p:pic>
        <p:nvPicPr>
          <p:cNvPr id="8" name="Billede 7"/>
          <p:cNvPicPr>
            <a:picLocks noChangeAspect="1"/>
          </p:cNvPicPr>
          <p:nvPr/>
        </p:nvPicPr>
        <p:blipFill>
          <a:blip r:embed="rId6"/>
          <a:stretch>
            <a:fillRect/>
          </a:stretch>
        </p:blipFill>
        <p:spPr>
          <a:xfrm>
            <a:off x="7587355" y="1502272"/>
            <a:ext cx="923925" cy="1104900"/>
          </a:xfrm>
          <a:prstGeom prst="rect">
            <a:avLst/>
          </a:prstGeom>
        </p:spPr>
      </p:pic>
    </p:spTree>
    <p:extLst>
      <p:ext uri="{BB962C8B-B14F-4D97-AF65-F5344CB8AC3E}">
        <p14:creationId xmlns:p14="http://schemas.microsoft.com/office/powerpoint/2010/main" val="391163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1FF64-258B-E4EC-D179-6BBF0F04BBDD}"/>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110163B-7A97-366A-F5B9-76BDCE228F70}"/>
              </a:ext>
            </a:extLst>
          </p:cNvPr>
          <p:cNvSpPr>
            <a:spLocks noGrp="1"/>
          </p:cNvSpPr>
          <p:nvPr>
            <p:ph type="body" sz="quarter" idx="10"/>
          </p:nvPr>
        </p:nvSpPr>
        <p:spPr/>
        <p:txBody>
          <a:bodyPr>
            <a:normAutofit/>
          </a:bodyPr>
          <a:lstStyle/>
          <a:p>
            <a:r>
              <a:rPr lang="da-DK" sz="2400" b="0" dirty="0">
                <a:latin typeface="Arial" panose="020B0604020202020204" pitchFamily="34" charset="0"/>
                <a:ea typeface="Verdana" panose="020B0604030504040204" pitchFamily="34" charset="0"/>
                <a:cs typeface="Arial" panose="020B0604020202020204" pitchFamily="34" charset="0"/>
              </a:rPr>
              <a:t>2 min. refleksion + udfyld</a:t>
            </a:r>
          </a:p>
        </p:txBody>
      </p:sp>
      <p:pic>
        <p:nvPicPr>
          <p:cNvPr id="5" name="Billede 4">
            <a:extLst>
              <a:ext uri="{FF2B5EF4-FFF2-40B4-BE49-F238E27FC236}">
                <a16:creationId xmlns:a16="http://schemas.microsoft.com/office/drawing/2014/main" id="{E83FBBF2-B001-C912-EA0F-DFC4C0C3D0B4}"/>
              </a:ext>
            </a:extLst>
          </p:cNvPr>
          <p:cNvPicPr>
            <a:picLocks noChangeAspect="1"/>
          </p:cNvPicPr>
          <p:nvPr/>
        </p:nvPicPr>
        <p:blipFill>
          <a:blip r:embed="rId3"/>
          <a:stretch>
            <a:fillRect/>
          </a:stretch>
        </p:blipFill>
        <p:spPr>
          <a:xfrm>
            <a:off x="7927493" y="5619404"/>
            <a:ext cx="883432" cy="983233"/>
          </a:xfrm>
          <a:prstGeom prst="rect">
            <a:avLst/>
          </a:prstGeom>
        </p:spPr>
      </p:pic>
      <p:pic>
        <p:nvPicPr>
          <p:cNvPr id="3" name="Billede 2">
            <a:extLst>
              <a:ext uri="{FF2B5EF4-FFF2-40B4-BE49-F238E27FC236}">
                <a16:creationId xmlns:a16="http://schemas.microsoft.com/office/drawing/2014/main" id="{2FC8759A-7D90-340B-898C-C429B546215F}"/>
              </a:ext>
            </a:extLst>
          </p:cNvPr>
          <p:cNvPicPr>
            <a:picLocks noChangeAspect="1"/>
          </p:cNvPicPr>
          <p:nvPr/>
        </p:nvPicPr>
        <p:blipFill>
          <a:blip r:embed="rId4"/>
          <a:stretch>
            <a:fillRect/>
          </a:stretch>
        </p:blipFill>
        <p:spPr>
          <a:xfrm>
            <a:off x="8081016" y="1417492"/>
            <a:ext cx="926249" cy="1258567"/>
          </a:xfrm>
          <a:prstGeom prst="rect">
            <a:avLst/>
          </a:prstGeom>
        </p:spPr>
      </p:pic>
      <p:sp>
        <p:nvSpPr>
          <p:cNvPr id="6" name="Eksplosion 1 8">
            <a:extLst>
              <a:ext uri="{FF2B5EF4-FFF2-40B4-BE49-F238E27FC236}">
                <a16:creationId xmlns:a16="http://schemas.microsoft.com/office/drawing/2014/main" id="{B7900815-BA3D-55A0-6B42-F0D6AB9C0689}"/>
              </a:ext>
            </a:extLst>
          </p:cNvPr>
          <p:cNvSpPr/>
          <p:nvPr/>
        </p:nvSpPr>
        <p:spPr>
          <a:xfrm>
            <a:off x="7530797" y="2379133"/>
            <a:ext cx="1164470" cy="71966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latin typeface="Arial" panose="020B0604020202020204" pitchFamily="34" charset="0"/>
                <a:cs typeface="Arial" panose="020B0604020202020204" pitchFamily="34" charset="0"/>
              </a:rPr>
              <a:t>3 min.</a:t>
            </a:r>
          </a:p>
        </p:txBody>
      </p:sp>
      <p:pic>
        <p:nvPicPr>
          <p:cNvPr id="7" name="Billede 6">
            <a:extLst>
              <a:ext uri="{FF2B5EF4-FFF2-40B4-BE49-F238E27FC236}">
                <a16:creationId xmlns:a16="http://schemas.microsoft.com/office/drawing/2014/main" id="{AD5BA34C-DCC4-DFBF-D656-514AA2EE0C0C}"/>
              </a:ext>
            </a:extLst>
          </p:cNvPr>
          <p:cNvPicPr>
            <a:picLocks noChangeAspect="1"/>
          </p:cNvPicPr>
          <p:nvPr/>
        </p:nvPicPr>
        <p:blipFill>
          <a:blip r:embed="rId5"/>
          <a:stretch>
            <a:fillRect/>
          </a:stretch>
        </p:blipFill>
        <p:spPr>
          <a:xfrm>
            <a:off x="1405295" y="2170733"/>
            <a:ext cx="5203303" cy="3593092"/>
          </a:xfrm>
          <a:prstGeom prst="rect">
            <a:avLst/>
          </a:prstGeom>
        </p:spPr>
      </p:pic>
    </p:spTree>
    <p:extLst>
      <p:ext uri="{BB962C8B-B14F-4D97-AF65-F5344CB8AC3E}">
        <p14:creationId xmlns:p14="http://schemas.microsoft.com/office/powerpoint/2010/main" val="3223148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2405575" y="2992582"/>
            <a:ext cx="4459459" cy="830997"/>
          </a:xfrm>
          <a:prstGeom prst="rect">
            <a:avLst/>
          </a:prstGeom>
          <a:solidFill>
            <a:srgbClr val="5173B1"/>
          </a:solidFill>
        </p:spPr>
        <p:txBody>
          <a:bodyPr wrap="square" rtlCol="0">
            <a:spAutoFit/>
          </a:bodyPr>
          <a:lstStyle/>
          <a:p>
            <a:pPr algn="ctr"/>
            <a:r>
              <a:rPr lang="da-DK" sz="2400" dirty="0">
                <a:solidFill>
                  <a:schemeClr val="bg1"/>
                </a:solidFill>
                <a:latin typeface="Arial" panose="020B0604020202020204" pitchFamily="34" charset="0"/>
                <a:ea typeface="Verdana" panose="020B0604030504040204" pitchFamily="34" charset="0"/>
                <a:cs typeface="Arial" panose="020B0604020202020204" pitchFamily="34" charset="0"/>
              </a:rPr>
              <a:t>ARBEJDSMILJØ </a:t>
            </a:r>
          </a:p>
          <a:p>
            <a:pPr algn="ctr"/>
            <a:r>
              <a:rPr lang="da-DK" sz="2400" dirty="0">
                <a:solidFill>
                  <a:schemeClr val="bg1"/>
                </a:solidFill>
                <a:latin typeface="Arial" panose="020B0604020202020204" pitchFamily="34" charset="0"/>
                <a:ea typeface="Verdana" panose="020B0604030504040204" pitchFamily="34" charset="0"/>
                <a:cs typeface="Arial" panose="020B0604020202020204" pitchFamily="34" charset="0"/>
              </a:rPr>
              <a:t>NATIONALT OG LOKALT</a:t>
            </a:r>
          </a:p>
        </p:txBody>
      </p:sp>
    </p:spTree>
    <p:extLst>
      <p:ext uri="{BB962C8B-B14F-4D97-AF65-F5344CB8AC3E}">
        <p14:creationId xmlns:p14="http://schemas.microsoft.com/office/powerpoint/2010/main" val="23066370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1163140" y="1"/>
            <a:ext cx="7010189" cy="1289783"/>
          </a:xfrm>
        </p:spPr>
        <p:txBody>
          <a:bodyPr/>
          <a:lstStyle/>
          <a:p>
            <a:r>
              <a:rPr lang="da-DK" b="0" dirty="0">
                <a:latin typeface="Arial" panose="020B0604020202020204" pitchFamily="34" charset="0"/>
                <a:cs typeface="Arial" panose="020B0604020202020204" pitchFamily="34" charset="0"/>
              </a:rPr>
              <a:t>Gæst </a:t>
            </a:r>
            <a:r>
              <a:rPr lang="da-DK" sz="1200" b="0" dirty="0">
                <a:latin typeface="Arial" panose="020B0604020202020204" pitchFamily="34" charset="0"/>
                <a:cs typeface="Arial" panose="020B0604020202020204" pitchFamily="34" charset="0"/>
              </a:rPr>
              <a:t>- Hygiejnekonsulent</a:t>
            </a:r>
          </a:p>
        </p:txBody>
      </p:sp>
      <p:pic>
        <p:nvPicPr>
          <p:cNvPr id="4" name="Billede 3"/>
          <p:cNvPicPr>
            <a:picLocks noChangeAspect="1"/>
          </p:cNvPicPr>
          <p:nvPr/>
        </p:nvPicPr>
        <p:blipFill>
          <a:blip r:embed="rId2"/>
          <a:stretch>
            <a:fillRect/>
          </a:stretch>
        </p:blipFill>
        <p:spPr>
          <a:xfrm>
            <a:off x="1712767" y="1616247"/>
            <a:ext cx="6334125" cy="5048250"/>
          </a:xfrm>
          <a:prstGeom prst="rect">
            <a:avLst/>
          </a:prstGeom>
        </p:spPr>
      </p:pic>
      <p:sp>
        <p:nvSpPr>
          <p:cNvPr id="6" name="Tekstfelt 5">
            <a:extLst>
              <a:ext uri="{FF2B5EF4-FFF2-40B4-BE49-F238E27FC236}">
                <a16:creationId xmlns:a16="http://schemas.microsoft.com/office/drawing/2014/main" id="{99F5905F-E152-3940-1C4A-43F36DE9716B}"/>
              </a:ext>
            </a:extLst>
          </p:cNvPr>
          <p:cNvSpPr txBox="1"/>
          <p:nvPr/>
        </p:nvSpPr>
        <p:spPr>
          <a:xfrm>
            <a:off x="1983179" y="2256311"/>
            <a:ext cx="3715616" cy="523220"/>
          </a:xfrm>
          <a:prstGeom prst="rect">
            <a:avLst/>
          </a:prstGeom>
          <a:noFill/>
        </p:spPr>
        <p:txBody>
          <a:bodyPr wrap="square" rtlCol="0">
            <a:spAutoFit/>
          </a:bodyPr>
          <a:lstStyle/>
          <a:p>
            <a:r>
              <a:rPr lang="da-DK" sz="2800" dirty="0">
                <a:latin typeface="Verdana" panose="020B0604030504040204" pitchFamily="34" charset="0"/>
                <a:ea typeface="Verdana" panose="020B0604030504040204" pitchFamily="34" charset="0"/>
              </a:rPr>
              <a:t>Hanne Sørensen</a:t>
            </a:r>
          </a:p>
        </p:txBody>
      </p:sp>
    </p:spTree>
    <p:extLst>
      <p:ext uri="{BB962C8B-B14F-4D97-AF65-F5344CB8AC3E}">
        <p14:creationId xmlns:p14="http://schemas.microsoft.com/office/powerpoint/2010/main" val="3204484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stretch>
            <a:fillRect/>
          </a:stretch>
        </p:blipFill>
        <p:spPr>
          <a:xfrm>
            <a:off x="851974" y="1946543"/>
            <a:ext cx="7200900" cy="4048125"/>
          </a:xfrm>
          <a:prstGeom prst="rect">
            <a:avLst/>
          </a:prstGeom>
        </p:spPr>
      </p:pic>
      <p:sp>
        <p:nvSpPr>
          <p:cNvPr id="6" name="Tekstfelt 5"/>
          <p:cNvSpPr txBox="1"/>
          <p:nvPr/>
        </p:nvSpPr>
        <p:spPr>
          <a:xfrm>
            <a:off x="2342270" y="3023308"/>
            <a:ext cx="4403187" cy="477054"/>
          </a:xfrm>
          <a:prstGeom prst="rect">
            <a:avLst/>
          </a:prstGeom>
          <a:solidFill>
            <a:srgbClr val="F5F4F2"/>
          </a:solidFill>
        </p:spPr>
        <p:txBody>
          <a:bodyPr wrap="square" rtlCol="0">
            <a:spAutoFit/>
          </a:bodyPr>
          <a:lstStyle/>
          <a:p>
            <a:pPr algn="ctr"/>
            <a:r>
              <a:rPr lang="da-DK" sz="2500" b="1" dirty="0">
                <a:solidFill>
                  <a:srgbClr val="00475E"/>
                </a:solidFill>
                <a:latin typeface="Book Antiqua" panose="02040602050305030304" pitchFamily="18" charset="0"/>
              </a:rPr>
              <a:t>GODE VANER</a:t>
            </a:r>
          </a:p>
        </p:txBody>
      </p:sp>
      <p:sp>
        <p:nvSpPr>
          <p:cNvPr id="4" name="Pladsholder til tekst 1"/>
          <p:cNvSpPr>
            <a:spLocks noGrp="1"/>
          </p:cNvSpPr>
          <p:nvPr>
            <p:ph type="body" sz="quarter" idx="10"/>
          </p:nvPr>
        </p:nvSpPr>
        <p:spPr>
          <a:xfrm>
            <a:off x="1163140" y="1"/>
            <a:ext cx="7093553" cy="1289783"/>
          </a:xfrm>
        </p:spPr>
        <p:txBody>
          <a:bodyPr>
            <a:normAutofit/>
          </a:bodyPr>
          <a:lstStyle/>
          <a:p>
            <a:r>
              <a:rPr lang="da-DK" b="0" dirty="0"/>
              <a:t>Alt i alt drejer det sig om at have</a:t>
            </a:r>
            <a:endParaRPr lang="da-DK" b="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64558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617E2-F5C7-405E-5724-8DD601F40FD4}"/>
            </a:ext>
          </a:extLst>
        </p:cNvPr>
        <p:cNvGrpSpPr/>
        <p:nvPr/>
      </p:nvGrpSpPr>
      <p:grpSpPr>
        <a:xfrm>
          <a:off x="0" y="0"/>
          <a:ext cx="0" cy="0"/>
          <a:chOff x="0" y="0"/>
          <a:chExt cx="0" cy="0"/>
        </a:xfrm>
      </p:grpSpPr>
      <p:sp>
        <p:nvSpPr>
          <p:cNvPr id="2" name="Tekstfelt 1">
            <a:extLst>
              <a:ext uri="{FF2B5EF4-FFF2-40B4-BE49-F238E27FC236}">
                <a16:creationId xmlns:a16="http://schemas.microsoft.com/office/drawing/2014/main" id="{6E3F63A2-415B-AACF-4E5F-7CE27DD94BA5}"/>
              </a:ext>
            </a:extLst>
          </p:cNvPr>
          <p:cNvSpPr txBox="1"/>
          <p:nvPr/>
        </p:nvSpPr>
        <p:spPr>
          <a:xfrm>
            <a:off x="2087773" y="2836559"/>
            <a:ext cx="5002344" cy="1200329"/>
          </a:xfrm>
          <a:prstGeom prst="rect">
            <a:avLst/>
          </a:prstGeom>
          <a:solidFill>
            <a:srgbClr val="5173B1"/>
          </a:solidFill>
        </p:spPr>
        <p:txBody>
          <a:bodyPr wrap="square" rtlCol="0">
            <a:spAutoFit/>
          </a:bodyPr>
          <a:lstStyle/>
          <a:p>
            <a:pPr algn="ctr"/>
            <a:r>
              <a:rPr lang="da-DK" sz="2400" dirty="0">
                <a:solidFill>
                  <a:schemeClr val="bg1"/>
                </a:solidFill>
                <a:latin typeface="Arial" panose="020B0604020202020204" pitchFamily="34" charset="0"/>
                <a:ea typeface="Verdana" panose="020B0604030504040204" pitchFamily="34" charset="0"/>
                <a:cs typeface="Arial" panose="020B0604020202020204" pitchFamily="34" charset="0"/>
              </a:rPr>
              <a:t>FOREBYG MED</a:t>
            </a:r>
          </a:p>
          <a:p>
            <a:pPr algn="ctr"/>
            <a:r>
              <a:rPr lang="da-DK" sz="2400" dirty="0">
                <a:solidFill>
                  <a:schemeClr val="bg1"/>
                </a:solidFill>
                <a:latin typeface="Arial" panose="020B0604020202020204" pitchFamily="34" charset="0"/>
                <a:ea typeface="Verdana" panose="020B0604030504040204" pitchFamily="34" charset="0"/>
                <a:cs typeface="Arial" panose="020B0604020202020204" pitchFamily="34" charset="0"/>
              </a:rPr>
              <a:t>OVERBLIK OG SYSTEMATIK</a:t>
            </a:r>
          </a:p>
          <a:p>
            <a:pPr algn="ctr"/>
            <a:r>
              <a:rPr lang="da-DK" sz="2400" dirty="0">
                <a:solidFill>
                  <a:schemeClr val="bg1"/>
                </a:solidFill>
                <a:latin typeface="Arial" panose="020B0604020202020204" pitchFamily="34" charset="0"/>
                <a:ea typeface="Verdana" panose="020B0604030504040204" pitchFamily="34" charset="0"/>
                <a:cs typeface="Arial" panose="020B0604020202020204" pitchFamily="34" charset="0"/>
              </a:rPr>
              <a:t>(7)</a:t>
            </a:r>
          </a:p>
        </p:txBody>
      </p:sp>
    </p:spTree>
    <p:extLst>
      <p:ext uri="{BB962C8B-B14F-4D97-AF65-F5344CB8AC3E}">
        <p14:creationId xmlns:p14="http://schemas.microsoft.com/office/powerpoint/2010/main" val="3105901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96C74-E408-5018-E2D1-0CB075375EB8}"/>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58324626-8197-89AE-CAC6-AD13B9A1E72E}"/>
              </a:ext>
            </a:extLst>
          </p:cNvPr>
          <p:cNvSpPr>
            <a:spLocks noGrp="1"/>
          </p:cNvSpPr>
          <p:nvPr>
            <p:ph type="body" sz="quarter" idx="10"/>
          </p:nvPr>
        </p:nvSpPr>
        <p:spPr/>
        <p:txBody>
          <a:bodyPr>
            <a:normAutofit/>
          </a:bodyPr>
          <a:lstStyle/>
          <a:p>
            <a:r>
              <a:rPr lang="da-DK" sz="2400" b="0" dirty="0"/>
              <a:t>Forebyggelse</a:t>
            </a:r>
          </a:p>
        </p:txBody>
      </p:sp>
      <p:sp>
        <p:nvSpPr>
          <p:cNvPr id="5" name="Rektangel 4">
            <a:extLst>
              <a:ext uri="{FF2B5EF4-FFF2-40B4-BE49-F238E27FC236}">
                <a16:creationId xmlns:a16="http://schemas.microsoft.com/office/drawing/2014/main" id="{0424F0EF-EBBE-2112-F0F6-D238AB1427B0}"/>
              </a:ext>
            </a:extLst>
          </p:cNvPr>
          <p:cNvSpPr/>
          <p:nvPr/>
        </p:nvSpPr>
        <p:spPr>
          <a:xfrm>
            <a:off x="4246037" y="4753818"/>
            <a:ext cx="4563535" cy="369332"/>
          </a:xfrm>
          <a:prstGeom prst="rect">
            <a:avLst/>
          </a:prstGeom>
        </p:spPr>
        <p:txBody>
          <a:bodyPr wrap="square">
            <a:spAutoFit/>
          </a:bodyPr>
          <a:lstStyle/>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rPr>
              <a:t>APV og trivselsmålinger </a:t>
            </a:r>
            <a:r>
              <a:rPr lang="da-DK" sz="1200" i="1" dirty="0">
                <a:latin typeface="Verdana" panose="020B0604030504040204" pitchFamily="34" charset="0"/>
                <a:ea typeface="Verdana" panose="020B0604030504040204" pitchFamily="34" charset="0"/>
              </a:rPr>
              <a:t>opfange</a:t>
            </a:r>
          </a:p>
        </p:txBody>
      </p:sp>
      <p:pic>
        <p:nvPicPr>
          <p:cNvPr id="3" name="Billede 2">
            <a:extLst>
              <a:ext uri="{FF2B5EF4-FFF2-40B4-BE49-F238E27FC236}">
                <a16:creationId xmlns:a16="http://schemas.microsoft.com/office/drawing/2014/main" id="{CBB3D4AE-E397-D104-C466-6F5ED4DB4FC9}"/>
              </a:ext>
            </a:extLst>
          </p:cNvPr>
          <p:cNvPicPr>
            <a:picLocks noChangeAspect="1"/>
          </p:cNvPicPr>
          <p:nvPr/>
        </p:nvPicPr>
        <p:blipFill>
          <a:blip r:embed="rId2"/>
          <a:stretch>
            <a:fillRect/>
          </a:stretch>
        </p:blipFill>
        <p:spPr>
          <a:xfrm>
            <a:off x="393574" y="1608222"/>
            <a:ext cx="3788960" cy="4841996"/>
          </a:xfrm>
          <a:prstGeom prst="rect">
            <a:avLst/>
          </a:prstGeom>
        </p:spPr>
      </p:pic>
      <p:sp>
        <p:nvSpPr>
          <p:cNvPr id="6" name="Rektangel 5">
            <a:extLst>
              <a:ext uri="{FF2B5EF4-FFF2-40B4-BE49-F238E27FC236}">
                <a16:creationId xmlns:a16="http://schemas.microsoft.com/office/drawing/2014/main" id="{37DD1AFF-0AFB-6A73-D07E-15A8E48F8389}"/>
              </a:ext>
            </a:extLst>
          </p:cNvPr>
          <p:cNvSpPr/>
          <p:nvPr/>
        </p:nvSpPr>
        <p:spPr>
          <a:xfrm>
            <a:off x="4246037" y="3451426"/>
            <a:ext cx="4563535" cy="369332"/>
          </a:xfrm>
          <a:prstGeom prst="rect">
            <a:avLst/>
          </a:prstGeom>
        </p:spPr>
        <p:txBody>
          <a:bodyPr wrap="square">
            <a:spAutoFit/>
          </a:bodyPr>
          <a:lstStyle/>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rPr>
              <a:t>God oplæring og instruktion </a:t>
            </a:r>
            <a:r>
              <a:rPr lang="da-DK" sz="1200" i="1" dirty="0">
                <a:latin typeface="Verdana" panose="020B0604030504040204" pitchFamily="34" charset="0"/>
                <a:ea typeface="Verdana" panose="020B0604030504040204" pitchFamily="34" charset="0"/>
              </a:rPr>
              <a:t>udvikle</a:t>
            </a:r>
          </a:p>
        </p:txBody>
      </p:sp>
      <p:sp>
        <p:nvSpPr>
          <p:cNvPr id="7" name="Rektangel 6">
            <a:extLst>
              <a:ext uri="{FF2B5EF4-FFF2-40B4-BE49-F238E27FC236}">
                <a16:creationId xmlns:a16="http://schemas.microsoft.com/office/drawing/2014/main" id="{D3E1E786-1E39-A8A9-A761-6A7D4A9FD07C}"/>
              </a:ext>
            </a:extLst>
          </p:cNvPr>
          <p:cNvSpPr/>
          <p:nvPr/>
        </p:nvSpPr>
        <p:spPr>
          <a:xfrm>
            <a:off x="4246037" y="3904782"/>
            <a:ext cx="4563535" cy="369332"/>
          </a:xfrm>
          <a:prstGeom prst="rect">
            <a:avLst/>
          </a:prstGeom>
        </p:spPr>
        <p:txBody>
          <a:bodyPr wrap="square">
            <a:spAutoFit/>
          </a:bodyPr>
          <a:lstStyle/>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rPr>
              <a:t>Risikovurderinger </a:t>
            </a:r>
            <a:r>
              <a:rPr lang="da-DK" sz="1200" i="1" dirty="0">
                <a:latin typeface="Verdana" panose="020B0604030504040204" pitchFamily="34" charset="0"/>
                <a:ea typeface="Verdana" panose="020B0604030504040204" pitchFamily="34" charset="0"/>
              </a:rPr>
              <a:t>undgå</a:t>
            </a:r>
            <a:r>
              <a:rPr lang="da-DK" dirty="0">
                <a:latin typeface="Verdana" panose="020B0604030504040204" pitchFamily="34" charset="0"/>
                <a:ea typeface="Verdana" panose="020B0604030504040204" pitchFamily="34" charset="0"/>
              </a:rPr>
              <a:t> </a:t>
            </a:r>
          </a:p>
        </p:txBody>
      </p:sp>
      <p:sp>
        <p:nvSpPr>
          <p:cNvPr id="8" name="Rektangel 7">
            <a:extLst>
              <a:ext uri="{FF2B5EF4-FFF2-40B4-BE49-F238E27FC236}">
                <a16:creationId xmlns:a16="http://schemas.microsoft.com/office/drawing/2014/main" id="{85EDAD4B-6D23-7298-59E2-348C2CF41D9C}"/>
              </a:ext>
            </a:extLst>
          </p:cNvPr>
          <p:cNvSpPr/>
          <p:nvPr/>
        </p:nvSpPr>
        <p:spPr>
          <a:xfrm>
            <a:off x="4246037" y="4304310"/>
            <a:ext cx="4563535" cy="369332"/>
          </a:xfrm>
          <a:prstGeom prst="rect">
            <a:avLst/>
          </a:prstGeom>
        </p:spPr>
        <p:txBody>
          <a:bodyPr wrap="square">
            <a:spAutoFit/>
          </a:bodyPr>
          <a:lstStyle/>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rPr>
              <a:t>Sikkerhedsrunderinger </a:t>
            </a:r>
            <a:r>
              <a:rPr lang="da-DK" sz="1200" i="1" dirty="0">
                <a:latin typeface="Verdana" panose="020B0604030504040204" pitchFamily="34" charset="0"/>
                <a:ea typeface="Verdana" panose="020B0604030504040204" pitchFamily="34" charset="0"/>
              </a:rPr>
              <a:t>tilsyn og kontrol</a:t>
            </a:r>
          </a:p>
        </p:txBody>
      </p:sp>
      <p:sp>
        <p:nvSpPr>
          <p:cNvPr id="9" name="Rektangel 8">
            <a:extLst>
              <a:ext uri="{FF2B5EF4-FFF2-40B4-BE49-F238E27FC236}">
                <a16:creationId xmlns:a16="http://schemas.microsoft.com/office/drawing/2014/main" id="{C6935DFA-632F-BEE7-7B39-3E7D68EF7AAB}"/>
              </a:ext>
            </a:extLst>
          </p:cNvPr>
          <p:cNvSpPr/>
          <p:nvPr/>
        </p:nvSpPr>
        <p:spPr>
          <a:xfrm>
            <a:off x="4498800" y="2069272"/>
            <a:ext cx="4563535" cy="369332"/>
          </a:xfrm>
          <a:prstGeom prst="rect">
            <a:avLst/>
          </a:prstGeom>
        </p:spPr>
        <p:txBody>
          <a:bodyPr wrap="square">
            <a:spAutoFit/>
          </a:bodyPr>
          <a:lstStyle/>
          <a:p>
            <a:r>
              <a:rPr lang="da-DK" b="1" dirty="0">
                <a:solidFill>
                  <a:srgbClr val="2F6ACD"/>
                </a:solidFill>
                <a:latin typeface="Verdana" panose="020B0604030504040204" pitchFamily="34" charset="0"/>
                <a:ea typeface="Verdana" panose="020B0604030504040204" pitchFamily="34" charset="0"/>
              </a:rPr>
              <a:t>METODER</a:t>
            </a:r>
          </a:p>
        </p:txBody>
      </p:sp>
      <p:pic>
        <p:nvPicPr>
          <p:cNvPr id="10" name="Picture 6" descr="http://www.medico-innovation.dk/wp-content/uploads/2013/11/2.png">
            <a:hlinkClick r:id="rId3"/>
            <a:extLst>
              <a:ext uri="{FF2B5EF4-FFF2-40B4-BE49-F238E27FC236}">
                <a16:creationId xmlns:a16="http://schemas.microsoft.com/office/drawing/2014/main" id="{4E39F666-1D94-341E-F011-368541072038}"/>
              </a:ext>
            </a:extLst>
          </p:cNvPr>
          <p:cNvPicPr>
            <a:picLocks noChangeAspect="1" noChangeArrowheads="1"/>
          </p:cNvPicPr>
          <p:nvPr/>
        </p:nvPicPr>
        <p:blipFill>
          <a:blip r:embed="rId4" cstate="print"/>
          <a:srcRect/>
          <a:stretch>
            <a:fillRect/>
          </a:stretch>
        </p:blipFill>
        <p:spPr bwMode="auto">
          <a:xfrm>
            <a:off x="5878641" y="1512873"/>
            <a:ext cx="1944216" cy="1456480"/>
          </a:xfrm>
          <a:prstGeom prst="rect">
            <a:avLst/>
          </a:prstGeom>
          <a:noFill/>
        </p:spPr>
      </p:pic>
      <p:sp>
        <p:nvSpPr>
          <p:cNvPr id="13" name="Rektangel 12">
            <a:extLst>
              <a:ext uri="{FF2B5EF4-FFF2-40B4-BE49-F238E27FC236}">
                <a16:creationId xmlns:a16="http://schemas.microsoft.com/office/drawing/2014/main" id="{293A6A7E-76D6-78D6-8866-799C3CC1E82E}"/>
              </a:ext>
            </a:extLst>
          </p:cNvPr>
          <p:cNvSpPr/>
          <p:nvPr/>
        </p:nvSpPr>
        <p:spPr>
          <a:xfrm>
            <a:off x="4246037" y="5203326"/>
            <a:ext cx="4728630" cy="369332"/>
          </a:xfrm>
          <a:prstGeom prst="rect">
            <a:avLst/>
          </a:prstGeom>
        </p:spPr>
        <p:txBody>
          <a:bodyPr wrap="square">
            <a:spAutoFit/>
          </a:bodyPr>
          <a:lstStyle/>
          <a:p>
            <a:pPr marL="285750" indent="-285750">
              <a:buFont typeface="Arial" panose="020B0604020202020204" pitchFamily="34" charset="0"/>
              <a:buChar char="•"/>
            </a:pPr>
            <a:r>
              <a:rPr lang="da-DK" dirty="0">
                <a:solidFill>
                  <a:schemeClr val="bg1">
                    <a:lumMod val="50000"/>
                  </a:schemeClr>
                </a:solidFill>
                <a:latin typeface="Verdana" panose="020B0604030504040204" pitchFamily="34" charset="0"/>
                <a:ea typeface="Verdana" panose="020B0604030504040204" pitchFamily="34" charset="0"/>
              </a:rPr>
              <a:t>Analyse og læring af hændelser </a:t>
            </a:r>
            <a:r>
              <a:rPr lang="da-DK" sz="1200" i="1" dirty="0">
                <a:solidFill>
                  <a:schemeClr val="bg1">
                    <a:lumMod val="50000"/>
                  </a:schemeClr>
                </a:solidFill>
                <a:latin typeface="Verdana" panose="020B0604030504040204" pitchFamily="34" charset="0"/>
                <a:ea typeface="Verdana" panose="020B0604030504040204" pitchFamily="34" charset="0"/>
              </a:rPr>
              <a:t>undgå</a:t>
            </a:r>
          </a:p>
        </p:txBody>
      </p:sp>
      <p:pic>
        <p:nvPicPr>
          <p:cNvPr id="4" name="Billede 3">
            <a:extLst>
              <a:ext uri="{FF2B5EF4-FFF2-40B4-BE49-F238E27FC236}">
                <a16:creationId xmlns:a16="http://schemas.microsoft.com/office/drawing/2014/main" id="{2D7DF5C2-C6ED-AB7B-67B3-9047915764FC}"/>
              </a:ext>
            </a:extLst>
          </p:cNvPr>
          <p:cNvPicPr>
            <a:picLocks noChangeAspect="1"/>
          </p:cNvPicPr>
          <p:nvPr/>
        </p:nvPicPr>
        <p:blipFill>
          <a:blip r:embed="rId5"/>
          <a:stretch>
            <a:fillRect/>
          </a:stretch>
        </p:blipFill>
        <p:spPr>
          <a:xfrm>
            <a:off x="4306887" y="5652834"/>
            <a:ext cx="1343025" cy="1019175"/>
          </a:xfrm>
          <a:prstGeom prst="rect">
            <a:avLst/>
          </a:prstGeom>
        </p:spPr>
      </p:pic>
      <p:sp>
        <p:nvSpPr>
          <p:cNvPr id="12" name="Rektangel 11">
            <a:extLst>
              <a:ext uri="{FF2B5EF4-FFF2-40B4-BE49-F238E27FC236}">
                <a16:creationId xmlns:a16="http://schemas.microsoft.com/office/drawing/2014/main" id="{B6004388-759F-13B7-FF9D-53C5161F15BE}"/>
              </a:ext>
            </a:extLst>
          </p:cNvPr>
          <p:cNvSpPr/>
          <p:nvPr/>
        </p:nvSpPr>
        <p:spPr>
          <a:xfrm>
            <a:off x="4246037" y="3028218"/>
            <a:ext cx="4563535" cy="369332"/>
          </a:xfrm>
          <a:prstGeom prst="rect">
            <a:avLst/>
          </a:prstGeom>
        </p:spPr>
        <p:txBody>
          <a:bodyPr wrap="square">
            <a:spAutoFit/>
          </a:bodyPr>
          <a:lstStyle/>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rPr>
              <a:t>Retningslinjer </a:t>
            </a:r>
            <a:r>
              <a:rPr lang="da-DK" sz="1200" i="1" dirty="0">
                <a:latin typeface="Verdana" panose="020B0604030504040204" pitchFamily="34" charset="0"/>
                <a:ea typeface="Verdana" panose="020B0604030504040204" pitchFamily="34" charset="0"/>
              </a:rPr>
              <a:t>forebyggende aftaler</a:t>
            </a:r>
          </a:p>
        </p:txBody>
      </p:sp>
      <p:pic>
        <p:nvPicPr>
          <p:cNvPr id="11" name="Billede 10">
            <a:extLst>
              <a:ext uri="{FF2B5EF4-FFF2-40B4-BE49-F238E27FC236}">
                <a16:creationId xmlns:a16="http://schemas.microsoft.com/office/drawing/2014/main" id="{E6608CD7-8135-5843-389D-302BC4D8BB3D}"/>
              </a:ext>
            </a:extLst>
          </p:cNvPr>
          <p:cNvPicPr>
            <a:picLocks noChangeAspect="1"/>
          </p:cNvPicPr>
          <p:nvPr/>
        </p:nvPicPr>
        <p:blipFill>
          <a:blip r:embed="rId6"/>
          <a:stretch>
            <a:fillRect/>
          </a:stretch>
        </p:blipFill>
        <p:spPr>
          <a:xfrm>
            <a:off x="4182534" y="3967518"/>
            <a:ext cx="422232" cy="296704"/>
          </a:xfrm>
          <a:prstGeom prst="rect">
            <a:avLst/>
          </a:prstGeom>
        </p:spPr>
      </p:pic>
    </p:spTree>
    <p:extLst>
      <p:ext uri="{BB962C8B-B14F-4D97-AF65-F5344CB8AC3E}">
        <p14:creationId xmlns:p14="http://schemas.microsoft.com/office/powerpoint/2010/main" val="218169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29A4480-4857-38D9-8D46-219E80D4194C}"/>
              </a:ext>
            </a:extLst>
          </p:cNvPr>
          <p:cNvSpPr>
            <a:spLocks noGrp="1"/>
          </p:cNvSpPr>
          <p:nvPr>
            <p:ph type="body" sz="quarter" idx="10"/>
          </p:nvPr>
        </p:nvSpPr>
        <p:spPr/>
        <p:txBody>
          <a:bodyPr>
            <a:normAutofit/>
          </a:bodyPr>
          <a:lstStyle/>
          <a:p>
            <a:r>
              <a:rPr lang="da-DK" sz="2400" b="0" dirty="0"/>
              <a:t>Risikovurdering</a:t>
            </a:r>
          </a:p>
        </p:txBody>
      </p:sp>
      <p:pic>
        <p:nvPicPr>
          <p:cNvPr id="7" name="Billede 6">
            <a:extLst>
              <a:ext uri="{FF2B5EF4-FFF2-40B4-BE49-F238E27FC236}">
                <a16:creationId xmlns:a16="http://schemas.microsoft.com/office/drawing/2014/main" id="{53581608-3CC9-F17D-BA9F-BB882A3F6865}"/>
              </a:ext>
            </a:extLst>
          </p:cNvPr>
          <p:cNvPicPr>
            <a:picLocks noChangeAspect="1"/>
          </p:cNvPicPr>
          <p:nvPr/>
        </p:nvPicPr>
        <p:blipFill>
          <a:blip r:embed="rId2"/>
          <a:stretch>
            <a:fillRect/>
          </a:stretch>
        </p:blipFill>
        <p:spPr>
          <a:xfrm>
            <a:off x="1828800" y="1523734"/>
            <a:ext cx="4362676" cy="5132560"/>
          </a:xfrm>
          <a:prstGeom prst="rect">
            <a:avLst/>
          </a:prstGeom>
        </p:spPr>
      </p:pic>
    </p:spTree>
    <p:extLst>
      <p:ext uri="{BB962C8B-B14F-4D97-AF65-F5344CB8AC3E}">
        <p14:creationId xmlns:p14="http://schemas.microsoft.com/office/powerpoint/2010/main" val="29778733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CC46D6B6-12A4-3947-BB54-0622220CC505}"/>
              </a:ext>
            </a:extLst>
          </p:cNvPr>
          <p:cNvSpPr>
            <a:spLocks noGrp="1"/>
          </p:cNvSpPr>
          <p:nvPr>
            <p:ph type="body" sz="quarter" idx="10"/>
          </p:nvPr>
        </p:nvSpPr>
        <p:spPr/>
        <p:txBody>
          <a:bodyPr>
            <a:normAutofit/>
          </a:bodyPr>
          <a:lstStyle/>
          <a:p>
            <a:r>
              <a:rPr lang="da-DK" sz="2800" b="0" dirty="0">
                <a:latin typeface="Verdana" panose="020B0604030504040204" pitchFamily="34" charset="0"/>
                <a:ea typeface="Verdana" panose="020B0604030504040204" pitchFamily="34" charset="0"/>
                <a:cs typeface="Verdana" panose="020B0604030504040204" pitchFamily="34" charset="0"/>
              </a:rPr>
              <a:t>Film – undgå ulykker</a:t>
            </a:r>
          </a:p>
        </p:txBody>
      </p:sp>
      <p:pic>
        <p:nvPicPr>
          <p:cNvPr id="5" name="Billede 4">
            <a:hlinkClick r:id="rId3"/>
            <a:extLst>
              <a:ext uri="{FF2B5EF4-FFF2-40B4-BE49-F238E27FC236}">
                <a16:creationId xmlns:a16="http://schemas.microsoft.com/office/drawing/2014/main" id="{9ADA2EE6-A386-8B4D-863C-77E7C4A9D810}"/>
              </a:ext>
            </a:extLst>
          </p:cNvPr>
          <p:cNvPicPr>
            <a:picLocks noChangeAspect="1"/>
          </p:cNvPicPr>
          <p:nvPr/>
        </p:nvPicPr>
        <p:blipFill>
          <a:blip r:embed="rId4"/>
          <a:stretch>
            <a:fillRect/>
          </a:stretch>
        </p:blipFill>
        <p:spPr>
          <a:xfrm>
            <a:off x="1363632" y="1926271"/>
            <a:ext cx="6819157" cy="3949428"/>
          </a:xfrm>
          <a:prstGeom prst="rect">
            <a:avLst/>
          </a:prstGeom>
          <a:ln w="9525">
            <a:solidFill>
              <a:schemeClr val="tx1"/>
            </a:solidFill>
          </a:ln>
        </p:spPr>
      </p:pic>
    </p:spTree>
    <p:extLst>
      <p:ext uri="{BB962C8B-B14F-4D97-AF65-F5344CB8AC3E}">
        <p14:creationId xmlns:p14="http://schemas.microsoft.com/office/powerpoint/2010/main" val="2114254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6EA5755-356B-665E-3AB2-E75E6AE9E0D9}"/>
              </a:ext>
            </a:extLst>
          </p:cNvPr>
          <p:cNvSpPr>
            <a:spLocks noGrp="1"/>
          </p:cNvSpPr>
          <p:nvPr>
            <p:ph type="body" sz="quarter" idx="10"/>
          </p:nvPr>
        </p:nvSpPr>
        <p:spPr/>
        <p:txBody>
          <a:bodyPr>
            <a:normAutofit/>
          </a:bodyPr>
          <a:lstStyle/>
          <a:p>
            <a:r>
              <a:rPr lang="da-DK" sz="2400" b="0" dirty="0">
                <a:latin typeface="Arial" panose="020B0604020202020204" pitchFamily="34" charset="0"/>
                <a:cs typeface="Arial" panose="020B0604020202020204" pitchFamily="34" charset="0"/>
              </a:rPr>
              <a:t>Alle ulykker kan forebygges</a:t>
            </a:r>
          </a:p>
        </p:txBody>
      </p:sp>
      <p:pic>
        <p:nvPicPr>
          <p:cNvPr id="7" name="Billede 6">
            <a:extLst>
              <a:ext uri="{FF2B5EF4-FFF2-40B4-BE49-F238E27FC236}">
                <a16:creationId xmlns:a16="http://schemas.microsoft.com/office/drawing/2014/main" id="{333D97A1-0BAF-A383-FA81-518C226C1A7A}"/>
              </a:ext>
            </a:extLst>
          </p:cNvPr>
          <p:cNvPicPr>
            <a:picLocks noChangeAspect="1"/>
          </p:cNvPicPr>
          <p:nvPr/>
        </p:nvPicPr>
        <p:blipFill>
          <a:blip r:embed="rId2"/>
          <a:stretch>
            <a:fillRect/>
          </a:stretch>
        </p:blipFill>
        <p:spPr>
          <a:xfrm>
            <a:off x="375" y="1282163"/>
            <a:ext cx="9217322" cy="5568216"/>
          </a:xfrm>
          <a:prstGeom prst="rect">
            <a:avLst/>
          </a:prstGeom>
        </p:spPr>
      </p:pic>
      <p:sp>
        <p:nvSpPr>
          <p:cNvPr id="5" name="Tekstfelt 4">
            <a:extLst>
              <a:ext uri="{FF2B5EF4-FFF2-40B4-BE49-F238E27FC236}">
                <a16:creationId xmlns:a16="http://schemas.microsoft.com/office/drawing/2014/main" id="{ABBCE2C1-7EF1-FD6F-BCFC-03E93FA85C07}"/>
              </a:ext>
            </a:extLst>
          </p:cNvPr>
          <p:cNvSpPr txBox="1"/>
          <p:nvPr/>
        </p:nvSpPr>
        <p:spPr>
          <a:xfrm>
            <a:off x="5340300" y="6211933"/>
            <a:ext cx="3148380" cy="276999"/>
          </a:xfrm>
          <a:prstGeom prst="rect">
            <a:avLst/>
          </a:prstGeom>
          <a:noFill/>
        </p:spPr>
        <p:txBody>
          <a:bodyPr wrap="square">
            <a:spAutoFit/>
          </a:bodyPr>
          <a:lstStyle/>
          <a:p>
            <a:r>
              <a:rPr lang="da-DK" sz="1200" dirty="0">
                <a:latin typeface="Arial" panose="020B0604020202020204" pitchFamily="34" charset="0"/>
                <a:cs typeface="Arial" panose="020B0604020202020204" pitchFamily="34" charset="0"/>
                <a:hlinkClick r:id="rId3"/>
              </a:rPr>
              <a:t>Kilde: Kvikguide - Vision Zero for sikkerhed</a:t>
            </a:r>
            <a:endParaRPr lang="da-DK"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9100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ksplosion 1 7"/>
          <p:cNvSpPr/>
          <p:nvPr/>
        </p:nvSpPr>
        <p:spPr>
          <a:xfrm rot="986386">
            <a:off x="6995927" y="908562"/>
            <a:ext cx="2177934" cy="1289339"/>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dirty="0"/>
              <a:t>LMU</a:t>
            </a:r>
          </a:p>
        </p:txBody>
      </p:sp>
      <p:sp>
        <p:nvSpPr>
          <p:cNvPr id="2" name="Pladsholder til tekst 1"/>
          <p:cNvSpPr>
            <a:spLocks noGrp="1"/>
          </p:cNvSpPr>
          <p:nvPr>
            <p:ph type="body" sz="quarter" idx="10"/>
          </p:nvPr>
        </p:nvSpPr>
        <p:spPr/>
        <p:txBody>
          <a:bodyPr/>
          <a:lstStyle/>
          <a:p>
            <a:r>
              <a:rPr lang="da-DK" b="0" dirty="0"/>
              <a:t>Vær beredt - retningslinjer</a:t>
            </a:r>
          </a:p>
        </p:txBody>
      </p:sp>
      <p:sp>
        <p:nvSpPr>
          <p:cNvPr id="5" name="Tekstfelt 4"/>
          <p:cNvSpPr txBox="1"/>
          <p:nvPr/>
        </p:nvSpPr>
        <p:spPr>
          <a:xfrm>
            <a:off x="1809140" y="1464552"/>
            <a:ext cx="6574647" cy="738664"/>
          </a:xfrm>
          <a:prstGeom prst="rect">
            <a:avLst/>
          </a:prstGeom>
          <a:noFill/>
        </p:spPr>
        <p:txBody>
          <a:bodyPr wrap="square" rtlCol="0">
            <a:spAutoFit/>
          </a:bodyPr>
          <a:lstStyle/>
          <a:p>
            <a:r>
              <a:rPr lang="da-DK" dirty="0">
                <a:latin typeface="Verdana" panose="020B0604030504040204" pitchFamily="34" charset="0"/>
                <a:ea typeface="Verdana" panose="020B0604030504040204" pitchFamily="34" charset="0"/>
                <a:cs typeface="Verdana" panose="020B0604030504040204" pitchFamily="34" charset="0"/>
              </a:rPr>
              <a:t>Retningslinjer der handler om at forebygge</a:t>
            </a:r>
          </a:p>
          <a:p>
            <a:pPr algn="l"/>
            <a:endParaRPr lang="da-DK" sz="2400" dirty="0">
              <a:latin typeface="Verdana" panose="020B0604030504040204" pitchFamily="34" charset="0"/>
              <a:ea typeface="Verdana" panose="020B0604030504040204" pitchFamily="34" charset="0"/>
              <a:cs typeface="Verdana" panose="020B0604030504040204" pitchFamily="34" charset="0"/>
            </a:endParaRPr>
          </a:p>
        </p:txBody>
      </p:sp>
      <p:pic>
        <p:nvPicPr>
          <p:cNvPr id="9" name="Billede 8"/>
          <p:cNvPicPr>
            <a:picLocks noChangeAspect="1"/>
          </p:cNvPicPr>
          <p:nvPr/>
        </p:nvPicPr>
        <p:blipFill>
          <a:blip r:embed="rId2"/>
          <a:stretch>
            <a:fillRect/>
          </a:stretch>
        </p:blipFill>
        <p:spPr>
          <a:xfrm>
            <a:off x="288650" y="5318465"/>
            <a:ext cx="874490" cy="1241069"/>
          </a:xfrm>
          <a:prstGeom prst="rect">
            <a:avLst/>
          </a:prstGeom>
        </p:spPr>
      </p:pic>
      <p:sp>
        <p:nvSpPr>
          <p:cNvPr id="10" name="Pladsholder til tekst 2"/>
          <p:cNvSpPr>
            <a:spLocks noGrp="1"/>
          </p:cNvSpPr>
          <p:nvPr>
            <p:ph type="body" sz="quarter" idx="11"/>
          </p:nvPr>
        </p:nvSpPr>
        <p:spPr>
          <a:xfrm>
            <a:off x="1202747" y="5893893"/>
            <a:ext cx="5655253" cy="460464"/>
          </a:xfrm>
        </p:spPr>
        <p:txBody>
          <a:bodyPr>
            <a:noAutofit/>
          </a:bodyPr>
          <a:lstStyle/>
          <a:p>
            <a:pPr>
              <a:spcBef>
                <a:spcPts val="0"/>
              </a:spcBef>
            </a:pPr>
            <a:r>
              <a:rPr lang="da-DK" sz="1400" dirty="0">
                <a:latin typeface="Verdana" panose="020B0604030504040204" pitchFamily="34" charset="0"/>
                <a:ea typeface="Verdana" panose="020B0604030504040204" pitchFamily="34" charset="0"/>
                <a:cs typeface="Verdana" panose="020B0604030504040204" pitchFamily="34" charset="0"/>
              </a:rPr>
              <a:t> Find retningslinjerne på jeres arbejdsplads</a:t>
            </a:r>
          </a:p>
        </p:txBody>
      </p:sp>
      <p:sp>
        <p:nvSpPr>
          <p:cNvPr id="11" name="Rektangel 10"/>
          <p:cNvSpPr/>
          <p:nvPr/>
        </p:nvSpPr>
        <p:spPr>
          <a:xfrm>
            <a:off x="2268350" y="2717392"/>
            <a:ext cx="6774050" cy="646331"/>
          </a:xfrm>
          <a:prstGeom prst="rect">
            <a:avLst/>
          </a:prstGeom>
        </p:spPr>
        <p:txBody>
          <a:bodyPr wrap="square">
            <a:spAutoFit/>
          </a:bodyPr>
          <a:lstStyle/>
          <a:p>
            <a:r>
              <a:rPr lang="da-DK" sz="1200" i="1" dirty="0">
                <a:solidFill>
                  <a:srgbClr val="373D43"/>
                </a:solidFill>
                <a:latin typeface="Verdana" panose="020B0604030504040204" pitchFamily="34" charset="0"/>
                <a:ea typeface="Verdana" panose="020B0604030504040204" pitchFamily="34" charset="0"/>
              </a:rPr>
              <a:t>Fx sexisme - krænkelser og grænseoverskridende adfærd. Tag temaet op og kig nærmere på, om I har noget i jeres adfærd og kultur, der skal drøftes og handles på. Oplevelser, der er over grænsen.</a:t>
            </a:r>
            <a:endParaRPr lang="da-DK" sz="1200" i="1" dirty="0">
              <a:latin typeface="Verdana" panose="020B0604030504040204" pitchFamily="34" charset="0"/>
              <a:ea typeface="Verdana" panose="020B0604030504040204" pitchFamily="34" charset="0"/>
            </a:endParaRPr>
          </a:p>
        </p:txBody>
      </p:sp>
      <p:sp>
        <p:nvSpPr>
          <p:cNvPr id="12" name="Rektangel 11"/>
          <p:cNvSpPr/>
          <p:nvPr/>
        </p:nvSpPr>
        <p:spPr>
          <a:xfrm>
            <a:off x="2268350" y="3282085"/>
            <a:ext cx="7036176" cy="1754326"/>
          </a:xfrm>
          <a:prstGeom prst="rect">
            <a:avLst/>
          </a:prstGeom>
        </p:spPr>
        <p:txBody>
          <a:bodyPr wrap="square">
            <a:spAutoFit/>
          </a:bodyPr>
          <a:lstStyle/>
          <a:p>
            <a:r>
              <a:rPr lang="da-DK" sz="1200" i="1" dirty="0">
                <a:solidFill>
                  <a:srgbClr val="373D43"/>
                </a:solidFill>
                <a:latin typeface="Verdana" panose="020B0604030504040204" pitchFamily="34" charset="0"/>
                <a:ea typeface="Verdana" panose="020B0604030504040204" pitchFamily="34" charset="0"/>
              </a:rPr>
              <a:t>Gør sådan</a:t>
            </a:r>
          </a:p>
          <a:p>
            <a:r>
              <a:rPr lang="da-DK" sz="1200" i="1" dirty="0">
                <a:solidFill>
                  <a:srgbClr val="373D43"/>
                </a:solidFill>
                <a:latin typeface="Verdana" panose="020B0604030504040204" pitchFamily="34" charset="0"/>
                <a:ea typeface="Verdana" panose="020B0604030504040204" pitchFamily="34" charset="0"/>
              </a:rPr>
              <a:t>Tal sammen om temaet, herved øges sandsynligheden for, at det ikke finder sted. I kan tale om, hvilken kultur I har, og hvordan I ønsker at omgås hinanden. </a:t>
            </a:r>
          </a:p>
          <a:p>
            <a:endParaRPr lang="da-DK" sz="1200" i="1" dirty="0">
              <a:solidFill>
                <a:srgbClr val="373D43"/>
              </a:solidFill>
              <a:latin typeface="Verdana" panose="020B0604030504040204" pitchFamily="34" charset="0"/>
              <a:ea typeface="Verdana" panose="020B0604030504040204" pitchFamily="34" charset="0"/>
            </a:endParaRPr>
          </a:p>
          <a:p>
            <a:r>
              <a:rPr lang="da-DK" sz="1200" i="1" dirty="0">
                <a:solidFill>
                  <a:srgbClr val="373D43"/>
                </a:solidFill>
                <a:latin typeface="Verdana" panose="020B0604030504040204" pitchFamily="34" charset="0"/>
                <a:ea typeface="Verdana" panose="020B0604030504040204" pitchFamily="34" charset="0"/>
              </a:rPr>
              <a:t>Beskriv i retningslinjen hvordan I vil handle på sexisme og handlinger af krænkende karakter. </a:t>
            </a:r>
          </a:p>
          <a:p>
            <a:endParaRPr lang="da-DK" sz="1200" i="1" dirty="0">
              <a:solidFill>
                <a:srgbClr val="373D43"/>
              </a:solidFill>
              <a:latin typeface="Verdana" panose="020B0604030504040204" pitchFamily="34" charset="0"/>
              <a:ea typeface="Verdana" panose="020B0604030504040204" pitchFamily="34" charset="0"/>
            </a:endParaRPr>
          </a:p>
          <a:p>
            <a:r>
              <a:rPr lang="da-DK" sz="1200" i="1" dirty="0">
                <a:solidFill>
                  <a:srgbClr val="373D43"/>
                </a:solidFill>
                <a:latin typeface="Verdana" panose="020B0604030504040204" pitchFamily="34" charset="0"/>
                <a:ea typeface="Verdana" panose="020B0604030504040204" pitchFamily="34" charset="0"/>
              </a:rPr>
              <a:t>I skal have redskaber til at håndtere en eventuel uhensigtsmæssig kultur og adfærd.</a:t>
            </a:r>
            <a:endParaRPr lang="da-DK" sz="1200" i="1" dirty="0">
              <a:latin typeface="Verdana" panose="020B0604030504040204" pitchFamily="34" charset="0"/>
              <a:ea typeface="Verdana" panose="020B0604030504040204" pitchFamily="34" charset="0"/>
            </a:endParaRPr>
          </a:p>
          <a:p>
            <a:endParaRPr lang="da-DK" sz="1200" dirty="0">
              <a:latin typeface="Verdana" panose="020B0604030504040204" pitchFamily="34" charset="0"/>
              <a:ea typeface="Verdana" panose="020B0604030504040204" pitchFamily="34" charset="0"/>
            </a:endParaRPr>
          </a:p>
        </p:txBody>
      </p:sp>
      <p:sp>
        <p:nvSpPr>
          <p:cNvPr id="7" name="Rektangel 6"/>
          <p:cNvSpPr/>
          <p:nvPr/>
        </p:nvSpPr>
        <p:spPr>
          <a:xfrm>
            <a:off x="1809140" y="1833884"/>
            <a:ext cx="5687614" cy="3816429"/>
          </a:xfrm>
          <a:prstGeom prst="rect">
            <a:avLst/>
          </a:prstGeom>
        </p:spPr>
        <p:txBody>
          <a:bodyPr wrap="square">
            <a:spAutoFit/>
          </a:bodyPr>
          <a:lstStyle/>
          <a:p>
            <a:r>
              <a:rPr lang="da-DK" sz="1400" dirty="0">
                <a:latin typeface="Verdana" panose="020B0604030504040204" pitchFamily="34" charset="0"/>
                <a:ea typeface="Verdana" panose="020B0604030504040204" pitchFamily="34" charset="0"/>
                <a:cs typeface="Verdana" panose="020B0604030504040204" pitchFamily="34" charset="0"/>
              </a:rPr>
              <a:t>Fx retningslinje for</a:t>
            </a:r>
          </a:p>
          <a:p>
            <a:endParaRPr lang="da-DK" sz="1400"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00B0F0"/>
              </a:buClr>
              <a:buFont typeface="Wingdings" panose="05000000000000000000" pitchFamily="2" charset="2"/>
              <a:buChar char="v"/>
            </a:pPr>
            <a:r>
              <a:rPr lang="da-DK" sz="1400" dirty="0">
                <a:latin typeface="Verdana" panose="020B0604030504040204" pitchFamily="34" charset="0"/>
                <a:ea typeface="Verdana" panose="020B0604030504040204" pitchFamily="34" charset="0"/>
                <a:cs typeface="Verdana" panose="020B0604030504040204" pitchFamily="34" charset="0"/>
              </a:rPr>
              <a:t>- Stressforebyggelse</a:t>
            </a:r>
          </a:p>
          <a:p>
            <a:pPr marL="285750" indent="-285750">
              <a:buClr>
                <a:srgbClr val="00B0F0"/>
              </a:buClr>
              <a:buFont typeface="Wingdings" panose="05000000000000000000" pitchFamily="2" charset="2"/>
              <a:buChar char="v"/>
            </a:pPr>
            <a:r>
              <a:rPr lang="da-DK" sz="1400" dirty="0">
                <a:latin typeface="Verdana" panose="020B0604030504040204" pitchFamily="34" charset="0"/>
                <a:ea typeface="Verdana" panose="020B0604030504040204" pitchFamily="34" charset="0"/>
                <a:cs typeface="Verdana" panose="020B0604030504040204" pitchFamily="34" charset="0"/>
              </a:rPr>
              <a:t>- Krænkelse, mobning og seksuel chikane </a:t>
            </a:r>
            <a:r>
              <a:rPr lang="da-DK" sz="1200" i="1" dirty="0">
                <a:latin typeface="Verdana" panose="020B0604030504040204" pitchFamily="34" charset="0"/>
                <a:ea typeface="Verdana" panose="020B0604030504040204" pitchFamily="34" charset="0"/>
                <a:cs typeface="Verdana" panose="020B0604030504040204" pitchFamily="34" charset="0"/>
              </a:rPr>
              <a:t>(kollega)</a:t>
            </a:r>
          </a:p>
          <a:p>
            <a:pPr marL="285750" indent="-285750">
              <a:buClr>
                <a:srgbClr val="00B0F0"/>
              </a:buClr>
              <a:buFont typeface="Wingdings" panose="05000000000000000000" pitchFamily="2" charset="2"/>
              <a:buChar char="v"/>
            </a:pPr>
            <a:endParaRPr lang="da-DK" sz="1200" i="1"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00B0F0"/>
              </a:buClr>
              <a:buFont typeface="Wingdings" panose="05000000000000000000" pitchFamily="2" charset="2"/>
              <a:buChar char="v"/>
            </a:pPr>
            <a:endParaRPr lang="da-DK" sz="1200" i="1" dirty="0">
              <a:latin typeface="Verdana" panose="020B0604030504040204" pitchFamily="34" charset="0"/>
              <a:ea typeface="Verdana" panose="020B0604030504040204" pitchFamily="34" charset="0"/>
              <a:cs typeface="Verdana" panose="020B0604030504040204" pitchFamily="34" charset="0"/>
            </a:endParaRPr>
          </a:p>
          <a:p>
            <a:pPr>
              <a:buClr>
                <a:srgbClr val="00B0F0"/>
              </a:buClr>
            </a:pPr>
            <a:endParaRPr lang="da-DK" sz="1200" i="1"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00B0F0"/>
              </a:buClr>
              <a:buFont typeface="Wingdings" panose="05000000000000000000" pitchFamily="2" charset="2"/>
              <a:buChar char="v"/>
            </a:pPr>
            <a:endParaRPr lang="da-DK" sz="1200" i="1"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00B0F0"/>
              </a:buClr>
              <a:buFont typeface="Wingdings" panose="05000000000000000000" pitchFamily="2" charset="2"/>
              <a:buChar char="v"/>
            </a:pPr>
            <a:endParaRPr lang="da-DK" sz="1200" i="1"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00B0F0"/>
              </a:buClr>
              <a:buFont typeface="Wingdings" panose="05000000000000000000" pitchFamily="2" charset="2"/>
              <a:buChar char="v"/>
            </a:pPr>
            <a:endParaRPr lang="da-DK" sz="1200" i="1"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00B0F0"/>
              </a:buClr>
              <a:buFont typeface="Wingdings" panose="05000000000000000000" pitchFamily="2" charset="2"/>
              <a:buChar char="v"/>
            </a:pPr>
            <a:endParaRPr lang="da-DK" sz="1200" i="1"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00B0F0"/>
              </a:buClr>
              <a:buFont typeface="Wingdings" panose="05000000000000000000" pitchFamily="2" charset="2"/>
              <a:buChar char="v"/>
            </a:pPr>
            <a:endParaRPr lang="da-DK" sz="1200" i="1"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00B0F0"/>
              </a:buClr>
              <a:buFont typeface="Wingdings" panose="05000000000000000000" pitchFamily="2" charset="2"/>
              <a:buChar char="v"/>
            </a:pPr>
            <a:endParaRPr lang="da-DK" sz="1200" i="1"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00B0F0"/>
              </a:buClr>
              <a:buFont typeface="Wingdings" panose="05000000000000000000" pitchFamily="2" charset="2"/>
              <a:buChar char="v"/>
            </a:pPr>
            <a:endParaRPr lang="da-DK" sz="1200" i="1"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00B0F0"/>
              </a:buClr>
              <a:buFont typeface="Wingdings" panose="05000000000000000000" pitchFamily="2" charset="2"/>
              <a:buChar char="v"/>
            </a:pPr>
            <a:endParaRPr lang="da-DK" sz="1200" i="1"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00B0F0"/>
              </a:buClr>
              <a:buFont typeface="Wingdings" panose="05000000000000000000" pitchFamily="2" charset="2"/>
              <a:buChar char="v"/>
            </a:pPr>
            <a:endParaRPr lang="da-DK" sz="1200" i="1"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00B0F0"/>
              </a:buClr>
              <a:buFont typeface="Wingdings" panose="05000000000000000000" pitchFamily="2" charset="2"/>
              <a:buChar char="v"/>
            </a:pPr>
            <a:r>
              <a:rPr lang="da-DK" sz="1400" dirty="0">
                <a:latin typeface="Verdana" panose="020B0604030504040204" pitchFamily="34" charset="0"/>
                <a:ea typeface="Verdana" panose="020B0604030504040204" pitchFamily="34" charset="0"/>
                <a:cs typeface="Verdana" panose="020B0604030504040204" pitchFamily="34" charset="0"/>
              </a:rPr>
              <a:t>- Fysisk og/eller psykisk vold, trusler og chikane </a:t>
            </a:r>
            <a:r>
              <a:rPr lang="da-DK" sz="1200" i="1" dirty="0">
                <a:latin typeface="Verdana" panose="020B0604030504040204" pitchFamily="34" charset="0"/>
                <a:ea typeface="Verdana" panose="020B0604030504040204" pitchFamily="34" charset="0"/>
                <a:cs typeface="Verdana" panose="020B0604030504040204" pitchFamily="34" charset="0"/>
              </a:rPr>
              <a:t>(borger)</a:t>
            </a:r>
          </a:p>
          <a:p>
            <a:pPr marL="285750" indent="-285750">
              <a:buClr>
                <a:srgbClr val="00B0F0"/>
              </a:buClr>
              <a:buFont typeface="Wingdings" panose="05000000000000000000" pitchFamily="2" charset="2"/>
              <a:buChar char="v"/>
            </a:pPr>
            <a:r>
              <a:rPr lang="da-DK" sz="1400" dirty="0">
                <a:latin typeface="Verdana" panose="020B0604030504040204" pitchFamily="34" charset="0"/>
                <a:ea typeface="Verdana" panose="020B0604030504040204" pitchFamily="34" charset="0"/>
                <a:cs typeface="Verdana" panose="020B0604030504040204" pitchFamily="34" charset="0"/>
              </a:rPr>
              <a:t>- Forebyggelse </a:t>
            </a:r>
            <a:r>
              <a:rPr lang="da-DK" sz="14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og håndtering </a:t>
            </a:r>
            <a:r>
              <a:rPr lang="da-DK" sz="1400" dirty="0">
                <a:latin typeface="Verdana" panose="020B0604030504040204" pitchFamily="34" charset="0"/>
                <a:ea typeface="Verdana" panose="020B0604030504040204" pitchFamily="34" charset="0"/>
                <a:cs typeface="Verdana" panose="020B0604030504040204" pitchFamily="34" charset="0"/>
              </a:rPr>
              <a:t>af sygefravær</a:t>
            </a:r>
          </a:p>
          <a:p>
            <a:pPr marL="285750" indent="-285750">
              <a:buClr>
                <a:srgbClr val="00B0F0"/>
              </a:buClr>
              <a:buFont typeface="Wingdings" panose="05000000000000000000" pitchFamily="2" charset="2"/>
              <a:buChar char="v"/>
            </a:pPr>
            <a:r>
              <a:rPr lang="da-DK" sz="1400" dirty="0">
                <a:latin typeface="Verdana" panose="020B0604030504040204" pitchFamily="34" charset="0"/>
                <a:ea typeface="Verdana" panose="020B0604030504040204" pitchFamily="34" charset="0"/>
                <a:cs typeface="Verdana" panose="020B0604030504040204" pitchFamily="34" charset="0"/>
              </a:rPr>
              <a:t>- Seniormedarbejdere </a:t>
            </a:r>
            <a:r>
              <a:rPr lang="da-DK" sz="1200" dirty="0">
                <a:latin typeface="Verdana" panose="020B0604030504040204" pitchFamily="34" charset="0"/>
                <a:ea typeface="Verdana" panose="020B0604030504040204" pitchFamily="34" charset="0"/>
                <a:cs typeface="Verdana" panose="020B0604030504040204" pitchFamily="34" charset="0"/>
              </a:rPr>
              <a:t>(</a:t>
            </a:r>
            <a:r>
              <a:rPr lang="da-DK" sz="1200" i="1" dirty="0">
                <a:latin typeface="Verdana" panose="020B0604030504040204" pitchFamily="34" charset="0"/>
                <a:ea typeface="Verdana" panose="020B0604030504040204" pitchFamily="34" charset="0"/>
                <a:cs typeface="Verdana" panose="020B0604030504040204" pitchFamily="34" charset="0"/>
              </a:rPr>
              <a:t>fastholdelse</a:t>
            </a:r>
            <a:r>
              <a:rPr lang="da-DK" sz="1200" dirty="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407932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fade">
                                      <p:cBhvr>
                                        <p:cTn id="30" dur="500"/>
                                        <p:tgtEl>
                                          <p:spTgt spid="1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animEffect transition="in" filter="fade">
                                      <p:cBhvr>
                                        <p:cTn id="35" dur="500"/>
                                        <p:tgtEl>
                                          <p:spTgt spid="1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5" end="5"/>
                                            </p:txEl>
                                          </p:spTgt>
                                        </p:tgtEl>
                                        <p:attrNameLst>
                                          <p:attrName>style.visibility</p:attrName>
                                        </p:attrNameLst>
                                      </p:cBhvr>
                                      <p:to>
                                        <p:strVal val="visible"/>
                                      </p:to>
                                    </p:set>
                                    <p:animEffect transition="in" filter="fade">
                                      <p:cBhvr>
                                        <p:cTn id="40" dur="500"/>
                                        <p:tgtEl>
                                          <p:spTgt spid="1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xEl>
                                              <p:pRg st="16" end="16"/>
                                            </p:txEl>
                                          </p:spTgt>
                                        </p:tgtEl>
                                        <p:attrNameLst>
                                          <p:attrName>style.visibility</p:attrName>
                                        </p:attrNameLst>
                                      </p:cBhvr>
                                      <p:to>
                                        <p:strVal val="visible"/>
                                      </p:to>
                                    </p:set>
                                    <p:animEffect transition="in" filter="fade">
                                      <p:cBhvr>
                                        <p:cTn id="45" dur="500"/>
                                        <p:tgtEl>
                                          <p:spTgt spid="7">
                                            <p:txEl>
                                              <p:pRg st="16" end="1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xEl>
                                              <p:pRg st="17" end="17"/>
                                            </p:txEl>
                                          </p:spTgt>
                                        </p:tgtEl>
                                        <p:attrNameLst>
                                          <p:attrName>style.visibility</p:attrName>
                                        </p:attrNameLst>
                                      </p:cBhvr>
                                      <p:to>
                                        <p:strVal val="visible"/>
                                      </p:to>
                                    </p:set>
                                    <p:animEffect transition="in" filter="fade">
                                      <p:cBhvr>
                                        <p:cTn id="50" dur="500"/>
                                        <p:tgtEl>
                                          <p:spTgt spid="7">
                                            <p:txEl>
                                              <p:pRg st="17" end="1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
                                            <p:txEl>
                                              <p:pRg st="18" end="18"/>
                                            </p:txEl>
                                          </p:spTgt>
                                        </p:tgtEl>
                                        <p:attrNameLst>
                                          <p:attrName>style.visibility</p:attrName>
                                        </p:attrNameLst>
                                      </p:cBhvr>
                                      <p:to>
                                        <p:strVal val="visible"/>
                                      </p:to>
                                    </p:set>
                                    <p:animEffect transition="in" filter="fade">
                                      <p:cBhvr>
                                        <p:cTn id="55" dur="500"/>
                                        <p:tgtEl>
                                          <p:spTgt spid="7">
                                            <p:txEl>
                                              <p:pRg st="18" end="1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0">
                                            <p:txEl>
                                              <p:pRg st="0" end="0"/>
                                            </p:txEl>
                                          </p:spTgt>
                                        </p:tgtEl>
                                        <p:attrNameLst>
                                          <p:attrName>style.visibility</p:attrName>
                                        </p:attrNameLst>
                                      </p:cBhvr>
                                      <p:to>
                                        <p:strVal val="visible"/>
                                      </p:to>
                                    </p:set>
                                    <p:animEffect transition="in" filter="fade">
                                      <p:cBhvr>
                                        <p:cTn id="60" dur="500"/>
                                        <p:tgtEl>
                                          <p:spTgt spid="10">
                                            <p:txEl>
                                              <p:pRg st="0" end="0"/>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anim calcmode="lin" valueType="num">
                                      <p:cBhvr additive="base">
                                        <p:cTn id="68" dur="500" fill="hold"/>
                                        <p:tgtEl>
                                          <p:spTgt spid="8"/>
                                        </p:tgtEl>
                                        <p:attrNameLst>
                                          <p:attrName>ppt_x</p:attrName>
                                        </p:attrNameLst>
                                      </p:cBhvr>
                                      <p:tavLst>
                                        <p:tav tm="0">
                                          <p:val>
                                            <p:strVal val="#ppt_x"/>
                                          </p:val>
                                        </p:tav>
                                        <p:tav tm="100000">
                                          <p:val>
                                            <p:strVal val="#ppt_x"/>
                                          </p:val>
                                        </p:tav>
                                      </p:tavLst>
                                    </p:anim>
                                    <p:anim calcmode="lin" valueType="num">
                                      <p:cBhvr additive="base">
                                        <p:cTn id="6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10" grpId="0" build="p"/>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lede 17"/>
          <p:cNvPicPr/>
          <p:nvPr/>
        </p:nvPicPr>
        <p:blipFill>
          <a:blip r:embed="rId3"/>
          <a:stretch>
            <a:fillRect/>
          </a:stretch>
        </p:blipFill>
        <p:spPr>
          <a:xfrm rot="384489">
            <a:off x="4504209" y="4366368"/>
            <a:ext cx="2558278" cy="1320479"/>
          </a:xfrm>
          <a:prstGeom prst="rect">
            <a:avLst/>
          </a:prstGeom>
        </p:spPr>
      </p:pic>
      <p:sp>
        <p:nvSpPr>
          <p:cNvPr id="2" name="Pladsholder til tekst 1"/>
          <p:cNvSpPr>
            <a:spLocks noGrp="1"/>
          </p:cNvSpPr>
          <p:nvPr>
            <p:ph type="body" sz="quarter" idx="10"/>
          </p:nvPr>
        </p:nvSpPr>
        <p:spPr/>
        <p:txBody>
          <a:bodyPr/>
          <a:lstStyle/>
          <a:p>
            <a:r>
              <a:rPr lang="da-DK" b="0" dirty="0"/>
              <a:t>Forudse problemerne </a:t>
            </a:r>
            <a:r>
              <a:rPr lang="da-DK" sz="1400" b="0" dirty="0"/>
              <a:t>- risikovurdering</a:t>
            </a:r>
          </a:p>
        </p:txBody>
      </p:sp>
      <p:pic>
        <p:nvPicPr>
          <p:cNvPr id="4" name="Billede 3"/>
          <p:cNvPicPr>
            <a:picLocks noChangeAspect="1"/>
          </p:cNvPicPr>
          <p:nvPr/>
        </p:nvPicPr>
        <p:blipFill>
          <a:blip r:embed="rId4"/>
          <a:stretch>
            <a:fillRect/>
          </a:stretch>
        </p:blipFill>
        <p:spPr>
          <a:xfrm>
            <a:off x="1163140" y="1491201"/>
            <a:ext cx="2756129" cy="2669164"/>
          </a:xfrm>
          <a:prstGeom prst="rect">
            <a:avLst/>
          </a:prstGeom>
          <a:ln>
            <a:noFill/>
          </a:ln>
        </p:spPr>
      </p:pic>
      <p:sp>
        <p:nvSpPr>
          <p:cNvPr id="5" name="Pladsholder til indhold 2"/>
          <p:cNvSpPr txBox="1">
            <a:spLocks/>
          </p:cNvSpPr>
          <p:nvPr/>
        </p:nvSpPr>
        <p:spPr bwMode="auto">
          <a:xfrm>
            <a:off x="845079" y="4477473"/>
            <a:ext cx="1902832" cy="4932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Symbol" pitchFamily="18"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Font typeface="Symbol" pitchFamily="18" charset="2"/>
              <a:buChar char="-"/>
              <a:defRPr sz="2000">
                <a:solidFill>
                  <a:schemeClr val="tx1"/>
                </a:solidFill>
                <a:latin typeface="+mn-lt"/>
              </a:defRPr>
            </a:lvl2pPr>
            <a:lvl3pPr marL="1143000" indent="-228600" algn="l" rtl="0" eaLnBrk="1" fontAlgn="base" hangingPunct="1">
              <a:spcBef>
                <a:spcPct val="20000"/>
              </a:spcBef>
              <a:spcAft>
                <a:spcPct val="0"/>
              </a:spcAft>
              <a:buFont typeface="Symbol" pitchFamily="18" charset="2"/>
              <a:buChar char="-"/>
              <a:defRPr sz="2000">
                <a:solidFill>
                  <a:schemeClr val="tx1"/>
                </a:solidFill>
                <a:latin typeface="+mn-lt"/>
              </a:defRPr>
            </a:lvl3pPr>
            <a:lvl4pPr marL="1600200" indent="-228600" algn="l" rtl="0" eaLnBrk="1" fontAlgn="base" hangingPunct="1">
              <a:spcBef>
                <a:spcPct val="20000"/>
              </a:spcBef>
              <a:spcAft>
                <a:spcPct val="0"/>
              </a:spcAft>
              <a:buFont typeface="Symbol" pitchFamily="18" charset="2"/>
              <a:buChar char="-"/>
              <a:defRPr sz="2000">
                <a:solidFill>
                  <a:schemeClr val="tx1"/>
                </a:solidFill>
                <a:latin typeface="+mn-lt"/>
              </a:defRPr>
            </a:lvl4pPr>
            <a:lvl5pPr marL="2057400" indent="-228600" algn="l" rtl="0" eaLnBrk="1" fontAlgn="base" hangingPunct="1">
              <a:spcBef>
                <a:spcPct val="20000"/>
              </a:spcBef>
              <a:spcAft>
                <a:spcPct val="0"/>
              </a:spcAft>
              <a:buFont typeface="Symbol" pitchFamily="18" charset="2"/>
              <a:buChar char="-"/>
              <a:defRPr sz="2000">
                <a:solidFill>
                  <a:schemeClr val="tx1"/>
                </a:solidFill>
                <a:latin typeface="+mn-lt"/>
              </a:defRPr>
            </a:lvl5pPr>
            <a:lvl6pPr marL="2514600" indent="-228600" algn="l" rtl="0" eaLnBrk="1" fontAlgn="base" hangingPunct="1">
              <a:spcBef>
                <a:spcPct val="20000"/>
              </a:spcBef>
              <a:spcAft>
                <a:spcPct val="0"/>
              </a:spcAft>
              <a:buFont typeface="Symbol" pitchFamily="18" charset="2"/>
              <a:buChar char="-"/>
              <a:defRPr sz="2000">
                <a:solidFill>
                  <a:schemeClr val="tx1"/>
                </a:solidFill>
                <a:latin typeface="+mn-lt"/>
              </a:defRPr>
            </a:lvl6pPr>
            <a:lvl7pPr marL="2971800" indent="-228600" algn="l" rtl="0" eaLnBrk="1" fontAlgn="base" hangingPunct="1">
              <a:spcBef>
                <a:spcPct val="20000"/>
              </a:spcBef>
              <a:spcAft>
                <a:spcPct val="0"/>
              </a:spcAft>
              <a:buFont typeface="Symbol" pitchFamily="18" charset="2"/>
              <a:buChar char="-"/>
              <a:defRPr sz="2000">
                <a:solidFill>
                  <a:schemeClr val="tx1"/>
                </a:solidFill>
                <a:latin typeface="+mn-lt"/>
              </a:defRPr>
            </a:lvl7pPr>
            <a:lvl8pPr marL="3429000" indent="-228600" algn="l" rtl="0" eaLnBrk="1" fontAlgn="base" hangingPunct="1">
              <a:spcBef>
                <a:spcPct val="20000"/>
              </a:spcBef>
              <a:spcAft>
                <a:spcPct val="0"/>
              </a:spcAft>
              <a:buFont typeface="Symbol" pitchFamily="18" charset="2"/>
              <a:buChar char="-"/>
              <a:defRPr sz="2000">
                <a:solidFill>
                  <a:schemeClr val="tx1"/>
                </a:solidFill>
                <a:latin typeface="+mn-lt"/>
              </a:defRPr>
            </a:lvl8pPr>
            <a:lvl9pPr marL="3886200" indent="-228600" algn="l" rtl="0" eaLnBrk="1" fontAlgn="base" hangingPunct="1">
              <a:spcBef>
                <a:spcPct val="20000"/>
              </a:spcBef>
              <a:spcAft>
                <a:spcPct val="0"/>
              </a:spcAft>
              <a:buFont typeface="Symbol" pitchFamily="18" charset="2"/>
              <a:buChar char="-"/>
              <a:defRPr sz="2000">
                <a:solidFill>
                  <a:schemeClr val="tx1"/>
                </a:solidFill>
                <a:latin typeface="+mn-lt"/>
              </a:defRPr>
            </a:lvl9pPr>
          </a:lstStyle>
          <a:p>
            <a:pPr marL="0" indent="0">
              <a:spcBef>
                <a:spcPts val="0"/>
              </a:spcBef>
              <a:buNone/>
            </a:pPr>
            <a:r>
              <a:rPr lang="da-DK" sz="1200" kern="0" dirty="0">
                <a:latin typeface="Verdana" panose="020B0604030504040204" pitchFamily="34" charset="0"/>
                <a:ea typeface="Verdana" panose="020B0604030504040204" pitchFamily="34" charset="0"/>
                <a:cs typeface="Verdana" panose="020B0604030504040204" pitchFamily="34" charset="0"/>
              </a:rPr>
              <a:t>Stort set er tids-</a:t>
            </a:r>
          </a:p>
          <a:p>
            <a:pPr marL="0" indent="0">
              <a:spcBef>
                <a:spcPts val="0"/>
              </a:spcBef>
              <a:buNone/>
            </a:pPr>
            <a:r>
              <a:rPr lang="da-DK" sz="1200" kern="0" dirty="0">
                <a:latin typeface="Verdana" panose="020B0604030504040204" pitchFamily="34" charset="0"/>
                <a:ea typeface="Verdana" panose="020B0604030504040204" pitchFamily="34" charset="0"/>
                <a:cs typeface="Verdana" panose="020B0604030504040204" pitchFamily="34" charset="0"/>
              </a:rPr>
              <a:t>forbruget det samme!</a:t>
            </a:r>
            <a:endParaRPr lang="da-DK" sz="1200" kern="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Pladsholder til indhold 2"/>
          <p:cNvSpPr txBox="1">
            <a:spLocks/>
          </p:cNvSpPr>
          <p:nvPr/>
        </p:nvSpPr>
        <p:spPr bwMode="auto">
          <a:xfrm>
            <a:off x="88882" y="2382734"/>
            <a:ext cx="2089266" cy="4316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Symbol" pitchFamily="18"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Font typeface="Symbol" pitchFamily="18" charset="2"/>
              <a:buChar char="-"/>
              <a:defRPr sz="2000">
                <a:solidFill>
                  <a:schemeClr val="tx1"/>
                </a:solidFill>
                <a:latin typeface="+mn-lt"/>
              </a:defRPr>
            </a:lvl2pPr>
            <a:lvl3pPr marL="1143000" indent="-228600" algn="l" rtl="0" eaLnBrk="1" fontAlgn="base" hangingPunct="1">
              <a:spcBef>
                <a:spcPct val="20000"/>
              </a:spcBef>
              <a:spcAft>
                <a:spcPct val="0"/>
              </a:spcAft>
              <a:buFont typeface="Symbol" pitchFamily="18" charset="2"/>
              <a:buChar char="-"/>
              <a:defRPr sz="2000">
                <a:solidFill>
                  <a:schemeClr val="tx1"/>
                </a:solidFill>
                <a:latin typeface="+mn-lt"/>
              </a:defRPr>
            </a:lvl3pPr>
            <a:lvl4pPr marL="1600200" indent="-228600" algn="l" rtl="0" eaLnBrk="1" fontAlgn="base" hangingPunct="1">
              <a:spcBef>
                <a:spcPct val="20000"/>
              </a:spcBef>
              <a:spcAft>
                <a:spcPct val="0"/>
              </a:spcAft>
              <a:buFont typeface="Symbol" pitchFamily="18" charset="2"/>
              <a:buChar char="-"/>
              <a:defRPr sz="2000">
                <a:solidFill>
                  <a:schemeClr val="tx1"/>
                </a:solidFill>
                <a:latin typeface="+mn-lt"/>
              </a:defRPr>
            </a:lvl4pPr>
            <a:lvl5pPr marL="2057400" indent="-228600" algn="l" rtl="0" eaLnBrk="1" fontAlgn="base" hangingPunct="1">
              <a:spcBef>
                <a:spcPct val="20000"/>
              </a:spcBef>
              <a:spcAft>
                <a:spcPct val="0"/>
              </a:spcAft>
              <a:buFont typeface="Symbol" pitchFamily="18" charset="2"/>
              <a:buChar char="-"/>
              <a:defRPr sz="2000">
                <a:solidFill>
                  <a:schemeClr val="tx1"/>
                </a:solidFill>
                <a:latin typeface="+mn-lt"/>
              </a:defRPr>
            </a:lvl5pPr>
            <a:lvl6pPr marL="2514600" indent="-228600" algn="l" rtl="0" eaLnBrk="1" fontAlgn="base" hangingPunct="1">
              <a:spcBef>
                <a:spcPct val="20000"/>
              </a:spcBef>
              <a:spcAft>
                <a:spcPct val="0"/>
              </a:spcAft>
              <a:buFont typeface="Symbol" pitchFamily="18" charset="2"/>
              <a:buChar char="-"/>
              <a:defRPr sz="2000">
                <a:solidFill>
                  <a:schemeClr val="tx1"/>
                </a:solidFill>
                <a:latin typeface="+mn-lt"/>
              </a:defRPr>
            </a:lvl6pPr>
            <a:lvl7pPr marL="2971800" indent="-228600" algn="l" rtl="0" eaLnBrk="1" fontAlgn="base" hangingPunct="1">
              <a:spcBef>
                <a:spcPct val="20000"/>
              </a:spcBef>
              <a:spcAft>
                <a:spcPct val="0"/>
              </a:spcAft>
              <a:buFont typeface="Symbol" pitchFamily="18" charset="2"/>
              <a:buChar char="-"/>
              <a:defRPr sz="2000">
                <a:solidFill>
                  <a:schemeClr val="tx1"/>
                </a:solidFill>
                <a:latin typeface="+mn-lt"/>
              </a:defRPr>
            </a:lvl7pPr>
            <a:lvl8pPr marL="3429000" indent="-228600" algn="l" rtl="0" eaLnBrk="1" fontAlgn="base" hangingPunct="1">
              <a:spcBef>
                <a:spcPct val="20000"/>
              </a:spcBef>
              <a:spcAft>
                <a:spcPct val="0"/>
              </a:spcAft>
              <a:buFont typeface="Symbol" pitchFamily="18" charset="2"/>
              <a:buChar char="-"/>
              <a:defRPr sz="2000">
                <a:solidFill>
                  <a:schemeClr val="tx1"/>
                </a:solidFill>
                <a:latin typeface="+mn-lt"/>
              </a:defRPr>
            </a:lvl8pPr>
            <a:lvl9pPr marL="3886200" indent="-228600" algn="l" rtl="0" eaLnBrk="1" fontAlgn="base" hangingPunct="1">
              <a:spcBef>
                <a:spcPct val="20000"/>
              </a:spcBef>
              <a:spcAft>
                <a:spcPct val="0"/>
              </a:spcAft>
              <a:buFont typeface="Symbol" pitchFamily="18" charset="2"/>
              <a:buChar char="-"/>
              <a:defRPr sz="2000">
                <a:solidFill>
                  <a:schemeClr val="tx1"/>
                </a:solidFill>
                <a:latin typeface="+mn-lt"/>
              </a:defRPr>
            </a:lvl9pPr>
          </a:lstStyle>
          <a:p>
            <a:pPr marL="0" indent="0">
              <a:buNone/>
            </a:pPr>
            <a:r>
              <a:rPr lang="da-DK" sz="1200" i="1" kern="0" dirty="0">
                <a:latin typeface="Verdana" panose="020B0604030504040204" pitchFamily="34" charset="0"/>
                <a:ea typeface="Verdana" panose="020B0604030504040204" pitchFamily="34" charset="0"/>
                <a:cs typeface="Verdana" panose="020B0604030504040204" pitchFamily="34" charset="0"/>
              </a:rPr>
              <a:t>- Reagerer på de problemer der opstår</a:t>
            </a:r>
            <a:endParaRPr lang="da-DK" sz="1200" i="1" kern="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Pladsholder til indhold 2"/>
          <p:cNvSpPr txBox="1">
            <a:spLocks/>
          </p:cNvSpPr>
          <p:nvPr/>
        </p:nvSpPr>
        <p:spPr bwMode="auto">
          <a:xfrm>
            <a:off x="1995054" y="1352308"/>
            <a:ext cx="1357468" cy="2812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Symbol" pitchFamily="18"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Font typeface="Symbol" pitchFamily="18" charset="2"/>
              <a:buChar char="-"/>
              <a:defRPr sz="2000">
                <a:solidFill>
                  <a:schemeClr val="tx1"/>
                </a:solidFill>
                <a:latin typeface="+mn-lt"/>
              </a:defRPr>
            </a:lvl2pPr>
            <a:lvl3pPr marL="1143000" indent="-228600" algn="l" rtl="0" eaLnBrk="1" fontAlgn="base" hangingPunct="1">
              <a:spcBef>
                <a:spcPct val="20000"/>
              </a:spcBef>
              <a:spcAft>
                <a:spcPct val="0"/>
              </a:spcAft>
              <a:buFont typeface="Symbol" pitchFamily="18" charset="2"/>
              <a:buChar char="-"/>
              <a:defRPr sz="2000">
                <a:solidFill>
                  <a:schemeClr val="tx1"/>
                </a:solidFill>
                <a:latin typeface="+mn-lt"/>
              </a:defRPr>
            </a:lvl3pPr>
            <a:lvl4pPr marL="1600200" indent="-228600" algn="l" rtl="0" eaLnBrk="1" fontAlgn="base" hangingPunct="1">
              <a:spcBef>
                <a:spcPct val="20000"/>
              </a:spcBef>
              <a:spcAft>
                <a:spcPct val="0"/>
              </a:spcAft>
              <a:buFont typeface="Symbol" pitchFamily="18" charset="2"/>
              <a:buChar char="-"/>
              <a:defRPr sz="2000">
                <a:solidFill>
                  <a:schemeClr val="tx1"/>
                </a:solidFill>
                <a:latin typeface="+mn-lt"/>
              </a:defRPr>
            </a:lvl4pPr>
            <a:lvl5pPr marL="2057400" indent="-228600" algn="l" rtl="0" eaLnBrk="1" fontAlgn="base" hangingPunct="1">
              <a:spcBef>
                <a:spcPct val="20000"/>
              </a:spcBef>
              <a:spcAft>
                <a:spcPct val="0"/>
              </a:spcAft>
              <a:buFont typeface="Symbol" pitchFamily="18" charset="2"/>
              <a:buChar char="-"/>
              <a:defRPr sz="2000">
                <a:solidFill>
                  <a:schemeClr val="tx1"/>
                </a:solidFill>
                <a:latin typeface="+mn-lt"/>
              </a:defRPr>
            </a:lvl5pPr>
            <a:lvl6pPr marL="2514600" indent="-228600" algn="l" rtl="0" eaLnBrk="1" fontAlgn="base" hangingPunct="1">
              <a:spcBef>
                <a:spcPct val="20000"/>
              </a:spcBef>
              <a:spcAft>
                <a:spcPct val="0"/>
              </a:spcAft>
              <a:buFont typeface="Symbol" pitchFamily="18" charset="2"/>
              <a:buChar char="-"/>
              <a:defRPr sz="2000">
                <a:solidFill>
                  <a:schemeClr val="tx1"/>
                </a:solidFill>
                <a:latin typeface="+mn-lt"/>
              </a:defRPr>
            </a:lvl6pPr>
            <a:lvl7pPr marL="2971800" indent="-228600" algn="l" rtl="0" eaLnBrk="1" fontAlgn="base" hangingPunct="1">
              <a:spcBef>
                <a:spcPct val="20000"/>
              </a:spcBef>
              <a:spcAft>
                <a:spcPct val="0"/>
              </a:spcAft>
              <a:buFont typeface="Symbol" pitchFamily="18" charset="2"/>
              <a:buChar char="-"/>
              <a:defRPr sz="2000">
                <a:solidFill>
                  <a:schemeClr val="tx1"/>
                </a:solidFill>
                <a:latin typeface="+mn-lt"/>
              </a:defRPr>
            </a:lvl7pPr>
            <a:lvl8pPr marL="3429000" indent="-228600" algn="l" rtl="0" eaLnBrk="1" fontAlgn="base" hangingPunct="1">
              <a:spcBef>
                <a:spcPct val="20000"/>
              </a:spcBef>
              <a:spcAft>
                <a:spcPct val="0"/>
              </a:spcAft>
              <a:buFont typeface="Symbol" pitchFamily="18" charset="2"/>
              <a:buChar char="-"/>
              <a:defRPr sz="2000">
                <a:solidFill>
                  <a:schemeClr val="tx1"/>
                </a:solidFill>
                <a:latin typeface="+mn-lt"/>
              </a:defRPr>
            </a:lvl8pPr>
            <a:lvl9pPr marL="3886200" indent="-228600" algn="l" rtl="0" eaLnBrk="1" fontAlgn="base" hangingPunct="1">
              <a:spcBef>
                <a:spcPct val="20000"/>
              </a:spcBef>
              <a:spcAft>
                <a:spcPct val="0"/>
              </a:spcAft>
              <a:buFont typeface="Symbol" pitchFamily="18" charset="2"/>
              <a:buChar char="-"/>
              <a:defRPr sz="2000">
                <a:solidFill>
                  <a:schemeClr val="tx1"/>
                </a:solidFill>
                <a:latin typeface="+mn-lt"/>
              </a:defRPr>
            </a:lvl9pPr>
          </a:lstStyle>
          <a:p>
            <a:pPr marL="0" indent="0">
              <a:buNone/>
            </a:pPr>
            <a:r>
              <a:rPr lang="da-DK" sz="1200" i="1" kern="0" dirty="0">
                <a:latin typeface="Verdana" panose="020B0604030504040204" pitchFamily="34" charset="0"/>
                <a:ea typeface="Verdana" panose="020B0604030504040204" pitchFamily="34" charset="0"/>
                <a:cs typeface="Verdana" panose="020B0604030504040204" pitchFamily="34" charset="0"/>
              </a:rPr>
              <a:t>- Er på forkant </a:t>
            </a:r>
            <a:endParaRPr lang="da-DK" sz="1200" i="1" kern="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Billede 7"/>
          <p:cNvPicPr>
            <a:picLocks noChangeAspect="1"/>
          </p:cNvPicPr>
          <p:nvPr/>
        </p:nvPicPr>
        <p:blipFill>
          <a:blip r:embed="rId5"/>
          <a:stretch>
            <a:fillRect/>
          </a:stretch>
        </p:blipFill>
        <p:spPr>
          <a:xfrm>
            <a:off x="209601" y="4258416"/>
            <a:ext cx="660971" cy="985102"/>
          </a:xfrm>
          <a:prstGeom prst="rect">
            <a:avLst/>
          </a:prstGeom>
        </p:spPr>
      </p:pic>
      <p:pic>
        <p:nvPicPr>
          <p:cNvPr id="9" name="Billede 8">
            <a:extLst>
              <a:ext uri="{FF2B5EF4-FFF2-40B4-BE49-F238E27FC236}">
                <a16:creationId xmlns:a16="http://schemas.microsoft.com/office/drawing/2014/main" id="{8AC552EE-B6C9-9148-94B5-3143FC8349E9}"/>
              </a:ext>
            </a:extLst>
          </p:cNvPr>
          <p:cNvPicPr>
            <a:picLocks noChangeAspect="1"/>
          </p:cNvPicPr>
          <p:nvPr/>
        </p:nvPicPr>
        <p:blipFill>
          <a:blip r:embed="rId6"/>
          <a:stretch>
            <a:fillRect/>
          </a:stretch>
        </p:blipFill>
        <p:spPr>
          <a:xfrm>
            <a:off x="8352057" y="6155333"/>
            <a:ext cx="545601" cy="545601"/>
          </a:xfrm>
          <a:prstGeom prst="rect">
            <a:avLst/>
          </a:prstGeom>
        </p:spPr>
      </p:pic>
      <p:sp>
        <p:nvSpPr>
          <p:cNvPr id="3" name="Ellipse 2"/>
          <p:cNvSpPr/>
          <p:nvPr/>
        </p:nvSpPr>
        <p:spPr>
          <a:xfrm>
            <a:off x="1958361" y="2490233"/>
            <a:ext cx="939339" cy="6483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p:cNvPicPr>
            <a:picLocks noChangeAspect="1"/>
          </p:cNvPicPr>
          <p:nvPr/>
        </p:nvPicPr>
        <p:blipFill>
          <a:blip r:embed="rId7"/>
          <a:stretch>
            <a:fillRect/>
          </a:stretch>
        </p:blipFill>
        <p:spPr>
          <a:xfrm>
            <a:off x="7211479" y="3380727"/>
            <a:ext cx="1361771" cy="2047122"/>
          </a:xfrm>
          <a:prstGeom prst="rect">
            <a:avLst/>
          </a:prstGeom>
          <a:ln w="25400">
            <a:solidFill>
              <a:srgbClr val="FFC000"/>
            </a:solidFill>
          </a:ln>
        </p:spPr>
      </p:pic>
      <p:pic>
        <p:nvPicPr>
          <p:cNvPr id="11" name="Billede 10"/>
          <p:cNvPicPr>
            <a:picLocks noChangeAspect="1"/>
          </p:cNvPicPr>
          <p:nvPr/>
        </p:nvPicPr>
        <p:blipFill>
          <a:blip r:embed="rId8"/>
          <a:stretch>
            <a:fillRect/>
          </a:stretch>
        </p:blipFill>
        <p:spPr>
          <a:xfrm>
            <a:off x="7832278" y="1480913"/>
            <a:ext cx="1065380" cy="1139709"/>
          </a:xfrm>
          <a:prstGeom prst="rect">
            <a:avLst/>
          </a:prstGeom>
        </p:spPr>
      </p:pic>
      <p:sp>
        <p:nvSpPr>
          <p:cNvPr id="12" name="Rektangel 11"/>
          <p:cNvSpPr/>
          <p:nvPr/>
        </p:nvSpPr>
        <p:spPr>
          <a:xfrm>
            <a:off x="7857471" y="2620622"/>
            <a:ext cx="1247549" cy="338554"/>
          </a:xfrm>
          <a:prstGeom prst="rect">
            <a:avLst/>
          </a:prstGeom>
        </p:spPr>
        <p:txBody>
          <a:bodyPr wrap="square">
            <a:spAutoFit/>
          </a:bodyPr>
          <a:lstStyle/>
          <a:p>
            <a:r>
              <a:rPr lang="da-DK" sz="800" i="1" dirty="0">
                <a:latin typeface="Verdana" panose="020B0604030504040204" pitchFamily="34" charset="0"/>
                <a:ea typeface="Verdana" panose="020B0604030504040204" pitchFamily="34" charset="0"/>
                <a:cs typeface="Verdana" panose="020B0604030504040204" pitchFamily="34" charset="0"/>
              </a:rPr>
              <a:t>Arnold Mærsk </a:t>
            </a:r>
          </a:p>
          <a:p>
            <a:r>
              <a:rPr lang="da-DK" sz="800" i="1" dirty="0" err="1">
                <a:latin typeface="Verdana" panose="020B0604030504040204" pitchFamily="34" charset="0"/>
                <a:ea typeface="Verdana" panose="020B0604030504040204" pitchFamily="34" charset="0"/>
                <a:cs typeface="Verdana" panose="020B0604030504040204" pitchFamily="34" charset="0"/>
              </a:rPr>
              <a:t>Mc-Kinney</a:t>
            </a:r>
            <a:r>
              <a:rPr lang="da-DK" sz="800" i="1" dirty="0">
                <a:latin typeface="Verdana" panose="020B0604030504040204" pitchFamily="34" charset="0"/>
                <a:ea typeface="Verdana" panose="020B0604030504040204" pitchFamily="34" charset="0"/>
                <a:cs typeface="Verdana" panose="020B0604030504040204" pitchFamily="34" charset="0"/>
              </a:rPr>
              <a:t> Møller </a:t>
            </a:r>
          </a:p>
        </p:txBody>
      </p:sp>
      <p:sp>
        <p:nvSpPr>
          <p:cNvPr id="13" name="Afrundet rektangulær billedforklaring 12"/>
          <p:cNvSpPr/>
          <p:nvPr/>
        </p:nvSpPr>
        <p:spPr>
          <a:xfrm>
            <a:off x="6431626" y="1496430"/>
            <a:ext cx="1327874" cy="340821"/>
          </a:xfrm>
          <a:prstGeom prst="wedgeRoundRectCallout">
            <a:avLst>
              <a:gd name="adj1" fmla="val 65418"/>
              <a:gd name="adj2" fmla="val 412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Pladsholder til indhold 2"/>
          <p:cNvSpPr txBox="1">
            <a:spLocks/>
          </p:cNvSpPr>
          <p:nvPr/>
        </p:nvSpPr>
        <p:spPr bwMode="auto">
          <a:xfrm>
            <a:off x="6461565" y="1509093"/>
            <a:ext cx="1297935" cy="28037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Symbol" pitchFamily="18"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Font typeface="Symbol" pitchFamily="18" charset="2"/>
              <a:buChar char="-"/>
              <a:defRPr sz="2000">
                <a:solidFill>
                  <a:schemeClr val="tx1"/>
                </a:solidFill>
                <a:latin typeface="+mn-lt"/>
              </a:defRPr>
            </a:lvl2pPr>
            <a:lvl3pPr marL="1143000" indent="-228600" algn="l" rtl="0" eaLnBrk="1" fontAlgn="base" hangingPunct="1">
              <a:spcBef>
                <a:spcPct val="20000"/>
              </a:spcBef>
              <a:spcAft>
                <a:spcPct val="0"/>
              </a:spcAft>
              <a:buFont typeface="Symbol" pitchFamily="18" charset="2"/>
              <a:buChar char="-"/>
              <a:defRPr sz="2000">
                <a:solidFill>
                  <a:schemeClr val="tx1"/>
                </a:solidFill>
                <a:latin typeface="+mn-lt"/>
              </a:defRPr>
            </a:lvl3pPr>
            <a:lvl4pPr marL="1600200" indent="-228600" algn="l" rtl="0" eaLnBrk="1" fontAlgn="base" hangingPunct="1">
              <a:spcBef>
                <a:spcPct val="20000"/>
              </a:spcBef>
              <a:spcAft>
                <a:spcPct val="0"/>
              </a:spcAft>
              <a:buFont typeface="Symbol" pitchFamily="18" charset="2"/>
              <a:buChar char="-"/>
              <a:defRPr sz="2000">
                <a:solidFill>
                  <a:schemeClr val="tx1"/>
                </a:solidFill>
                <a:latin typeface="+mn-lt"/>
              </a:defRPr>
            </a:lvl4pPr>
            <a:lvl5pPr marL="2057400" indent="-228600" algn="l" rtl="0" eaLnBrk="1" fontAlgn="base" hangingPunct="1">
              <a:spcBef>
                <a:spcPct val="20000"/>
              </a:spcBef>
              <a:spcAft>
                <a:spcPct val="0"/>
              </a:spcAft>
              <a:buFont typeface="Symbol" pitchFamily="18" charset="2"/>
              <a:buChar char="-"/>
              <a:defRPr sz="2000">
                <a:solidFill>
                  <a:schemeClr val="tx1"/>
                </a:solidFill>
                <a:latin typeface="+mn-lt"/>
              </a:defRPr>
            </a:lvl5pPr>
            <a:lvl6pPr marL="2514600" indent="-228600" algn="l" rtl="0" eaLnBrk="1" fontAlgn="base" hangingPunct="1">
              <a:spcBef>
                <a:spcPct val="20000"/>
              </a:spcBef>
              <a:spcAft>
                <a:spcPct val="0"/>
              </a:spcAft>
              <a:buFont typeface="Symbol" pitchFamily="18" charset="2"/>
              <a:buChar char="-"/>
              <a:defRPr sz="2000">
                <a:solidFill>
                  <a:schemeClr val="tx1"/>
                </a:solidFill>
                <a:latin typeface="+mn-lt"/>
              </a:defRPr>
            </a:lvl6pPr>
            <a:lvl7pPr marL="2971800" indent="-228600" algn="l" rtl="0" eaLnBrk="1" fontAlgn="base" hangingPunct="1">
              <a:spcBef>
                <a:spcPct val="20000"/>
              </a:spcBef>
              <a:spcAft>
                <a:spcPct val="0"/>
              </a:spcAft>
              <a:buFont typeface="Symbol" pitchFamily="18" charset="2"/>
              <a:buChar char="-"/>
              <a:defRPr sz="2000">
                <a:solidFill>
                  <a:schemeClr val="tx1"/>
                </a:solidFill>
                <a:latin typeface="+mn-lt"/>
              </a:defRPr>
            </a:lvl7pPr>
            <a:lvl8pPr marL="3429000" indent="-228600" algn="l" rtl="0" eaLnBrk="1" fontAlgn="base" hangingPunct="1">
              <a:spcBef>
                <a:spcPct val="20000"/>
              </a:spcBef>
              <a:spcAft>
                <a:spcPct val="0"/>
              </a:spcAft>
              <a:buFont typeface="Symbol" pitchFamily="18" charset="2"/>
              <a:buChar char="-"/>
              <a:defRPr sz="2000">
                <a:solidFill>
                  <a:schemeClr val="tx1"/>
                </a:solidFill>
                <a:latin typeface="+mn-lt"/>
              </a:defRPr>
            </a:lvl8pPr>
            <a:lvl9pPr marL="3886200" indent="-228600" algn="l" rtl="0" eaLnBrk="1" fontAlgn="base" hangingPunct="1">
              <a:spcBef>
                <a:spcPct val="20000"/>
              </a:spcBef>
              <a:spcAft>
                <a:spcPct val="0"/>
              </a:spcAft>
              <a:buFont typeface="Symbol" pitchFamily="18" charset="2"/>
              <a:buChar char="-"/>
              <a:defRPr sz="2000">
                <a:solidFill>
                  <a:schemeClr val="tx1"/>
                </a:solidFill>
                <a:latin typeface="+mn-lt"/>
              </a:defRPr>
            </a:lvl9pPr>
          </a:lstStyle>
          <a:p>
            <a:pPr marL="0" indent="0">
              <a:spcBef>
                <a:spcPts val="0"/>
              </a:spcBef>
              <a:buNone/>
            </a:pPr>
            <a:r>
              <a:rPr lang="da-DK" sz="1200" kern="0" dirty="0">
                <a:solidFill>
                  <a:schemeClr val="bg1"/>
                </a:solidFill>
                <a:latin typeface="Verdana" panose="020B0604030504040204" pitchFamily="34" charset="0"/>
                <a:ea typeface="Verdana" panose="020B0604030504040204" pitchFamily="34" charset="0"/>
                <a:cs typeface="Verdana" panose="020B0604030504040204" pitchFamily="34" charset="0"/>
              </a:rPr>
              <a:t>Rettidig omhu</a:t>
            </a:r>
          </a:p>
        </p:txBody>
      </p:sp>
      <p:sp>
        <p:nvSpPr>
          <p:cNvPr id="15" name="Pladsholder til tekst 2">
            <a:extLst>
              <a:ext uri="{FF2B5EF4-FFF2-40B4-BE49-F238E27FC236}">
                <a16:creationId xmlns:a16="http://schemas.microsoft.com/office/drawing/2014/main" id="{8FE77815-229F-1B4D-91D6-A6DC0FBE717F}"/>
              </a:ext>
            </a:extLst>
          </p:cNvPr>
          <p:cNvSpPr>
            <a:spLocks noGrp="1"/>
          </p:cNvSpPr>
          <p:nvPr>
            <p:ph type="body" sz="quarter" idx="11"/>
          </p:nvPr>
        </p:nvSpPr>
        <p:spPr>
          <a:xfrm>
            <a:off x="3812025" y="1873022"/>
            <a:ext cx="5085633" cy="1650300"/>
          </a:xfrm>
        </p:spPr>
        <p:txBody>
          <a:bodyPr>
            <a:normAutofit/>
          </a:bodyPr>
          <a:lstStyle/>
          <a:p>
            <a:pPr marL="285750" lvl="0" indent="-285750">
              <a:spcBef>
                <a:spcPts val="0"/>
              </a:spcBef>
              <a:buFont typeface="Arial" panose="020B0604020202020204" pitchFamily="34" charset="0"/>
              <a:buChar char="•"/>
            </a:pPr>
            <a:r>
              <a:rPr lang="da-DK" sz="1400" dirty="0">
                <a:latin typeface="Verdana" panose="020B0604030504040204" pitchFamily="34" charset="0"/>
                <a:ea typeface="Verdana" panose="020B0604030504040204" pitchFamily="34" charset="0"/>
                <a:cs typeface="Verdana" panose="020B0604030504040204" pitchFamily="34" charset="0"/>
              </a:rPr>
              <a:t>Forandringer</a:t>
            </a:r>
          </a:p>
          <a:p>
            <a:pPr lvl="0">
              <a:spcBef>
                <a:spcPts val="0"/>
              </a:spcBef>
            </a:pPr>
            <a:r>
              <a:rPr lang="da-DK" sz="1200" i="1" dirty="0">
                <a:latin typeface="Verdana" panose="020B0604030504040204" pitchFamily="34" charset="0"/>
                <a:ea typeface="Verdana" panose="020B0604030504040204" pitchFamily="34" charset="0"/>
                <a:cs typeface="Verdana" panose="020B0604030504040204" pitchFamily="34" charset="0"/>
              </a:rPr>
              <a:t>     </a:t>
            </a:r>
            <a:r>
              <a:rPr lang="da-DK" sz="1000" i="1" dirty="0">
                <a:latin typeface="Verdana" panose="020B0604030504040204" pitchFamily="34" charset="0"/>
                <a:ea typeface="Verdana" panose="020B0604030504040204" pitchFamily="34" charset="0"/>
                <a:cs typeface="Verdana" panose="020B0604030504040204" pitchFamily="34" charset="0"/>
              </a:rPr>
              <a:t>organisationsændringer, omstruktureringer, </a:t>
            </a:r>
          </a:p>
          <a:p>
            <a:pPr lvl="0">
              <a:spcBef>
                <a:spcPts val="0"/>
              </a:spcBef>
              <a:spcAft>
                <a:spcPts val="600"/>
              </a:spcAft>
            </a:pPr>
            <a:r>
              <a:rPr lang="da-DK" sz="1000" i="1" dirty="0">
                <a:latin typeface="Verdana" panose="020B0604030504040204" pitchFamily="34" charset="0"/>
                <a:ea typeface="Verdana" panose="020B0604030504040204" pitchFamily="34" charset="0"/>
                <a:cs typeface="Verdana" panose="020B0604030504040204" pitchFamily="34" charset="0"/>
              </a:rPr>
              <a:t>      ny teknologi, nye måder at samarbejde…</a:t>
            </a:r>
            <a:endParaRPr lang="da-DK" sz="1000" dirty="0">
              <a:latin typeface="Verdana" panose="020B0604030504040204" pitchFamily="34" charset="0"/>
              <a:ea typeface="Verdana" panose="020B0604030504040204" pitchFamily="34" charset="0"/>
              <a:cs typeface="Verdana" panose="020B0604030504040204" pitchFamily="34" charset="0"/>
            </a:endParaRPr>
          </a:p>
          <a:p>
            <a:pPr marL="285750" lvl="0" indent="-285750">
              <a:spcBef>
                <a:spcPts val="0"/>
              </a:spcBef>
              <a:buFont typeface="Arial" panose="020B0604020202020204" pitchFamily="34" charset="0"/>
              <a:buChar char="•"/>
            </a:pPr>
            <a:r>
              <a:rPr lang="da-DK" sz="1400" dirty="0">
                <a:latin typeface="Verdana" panose="020B0604030504040204" pitchFamily="34" charset="0"/>
                <a:ea typeface="Verdana" panose="020B0604030504040204" pitchFamily="34" charset="0"/>
                <a:cs typeface="Verdana" panose="020B0604030504040204" pitchFamily="34" charset="0"/>
              </a:rPr>
              <a:t>Vold og trusler </a:t>
            </a:r>
          </a:p>
          <a:p>
            <a:pPr lvl="0">
              <a:spcBef>
                <a:spcPts val="0"/>
              </a:spcBef>
            </a:pPr>
            <a:r>
              <a:rPr lang="da-DK" sz="1200" i="1" dirty="0">
                <a:latin typeface="Verdana" panose="020B0604030504040204" pitchFamily="34" charset="0"/>
                <a:ea typeface="Verdana" panose="020B0604030504040204" pitchFamily="34" charset="0"/>
                <a:cs typeface="Verdana" panose="020B0604030504040204" pitchFamily="34" charset="0"/>
              </a:rPr>
              <a:t>      </a:t>
            </a:r>
            <a:r>
              <a:rPr lang="da-DK" sz="1000" i="1" dirty="0">
                <a:latin typeface="Verdana" panose="020B0604030504040204" pitchFamily="34" charset="0"/>
                <a:ea typeface="Verdana" panose="020B0604030504040204" pitchFamily="34" charset="0"/>
                <a:cs typeface="Verdana" panose="020B0604030504040204" pitchFamily="34" charset="0"/>
              </a:rPr>
              <a:t>tæt på mennesker som mistrives eller som er presset…</a:t>
            </a:r>
          </a:p>
          <a:p>
            <a:pPr marL="285750" lvl="0" indent="-285750">
              <a:spcBef>
                <a:spcPts val="600"/>
              </a:spcBef>
              <a:buFont typeface="Arial" panose="020B0604020202020204" pitchFamily="34" charset="0"/>
              <a:buChar char="•"/>
            </a:pPr>
            <a:r>
              <a:rPr lang="da-DK" sz="1400" dirty="0">
                <a:latin typeface="Verdana" panose="020B0604030504040204" pitchFamily="34" charset="0"/>
                <a:ea typeface="Verdana" panose="020B0604030504040204" pitchFamily="34" charset="0"/>
                <a:cs typeface="Verdana" panose="020B0604030504040204" pitchFamily="34" charset="0"/>
              </a:rPr>
              <a:t>Arbejdsprocesser </a:t>
            </a:r>
            <a:endParaRPr lang="da-DK" sz="1400" i="1" dirty="0">
              <a:latin typeface="Verdana" panose="020B0604030504040204" pitchFamily="34" charset="0"/>
              <a:ea typeface="Verdana" panose="020B0604030504040204" pitchFamily="34" charset="0"/>
              <a:cs typeface="Verdana" panose="020B0604030504040204" pitchFamily="34" charset="0"/>
            </a:endParaRPr>
          </a:p>
          <a:p>
            <a:pPr lvl="0">
              <a:spcBef>
                <a:spcPts val="0"/>
              </a:spcBef>
            </a:pPr>
            <a:r>
              <a:rPr lang="da-DK" sz="1200" i="1" dirty="0">
                <a:latin typeface="Verdana" panose="020B0604030504040204" pitchFamily="34" charset="0"/>
                <a:ea typeface="Verdana" panose="020B0604030504040204" pitchFamily="34" charset="0"/>
                <a:cs typeface="Verdana" panose="020B0604030504040204" pitchFamily="34" charset="0"/>
              </a:rPr>
              <a:t>     </a:t>
            </a:r>
            <a:r>
              <a:rPr lang="da-DK" sz="1000" i="1" dirty="0">
                <a:latin typeface="Verdana" panose="020B0604030504040204" pitchFamily="34" charset="0"/>
                <a:ea typeface="Verdana" panose="020B0604030504040204" pitchFamily="34" charset="0"/>
                <a:cs typeface="Verdana" panose="020B0604030504040204" pitchFamily="34" charset="0"/>
              </a:rPr>
              <a:t>balance mellem krævende og enklere opgaver, </a:t>
            </a:r>
          </a:p>
          <a:p>
            <a:pPr lvl="0">
              <a:spcBef>
                <a:spcPts val="0"/>
              </a:spcBef>
            </a:pPr>
            <a:r>
              <a:rPr lang="da-DK" sz="1000" i="1" dirty="0">
                <a:latin typeface="Verdana" panose="020B0604030504040204" pitchFamily="34" charset="0"/>
                <a:ea typeface="Verdana" panose="020B0604030504040204" pitchFamily="34" charset="0"/>
                <a:cs typeface="Verdana" panose="020B0604030504040204" pitchFamily="34" charset="0"/>
              </a:rPr>
              <a:t>      rimelig fordeling af opgaver i teamet...</a:t>
            </a:r>
          </a:p>
        </p:txBody>
      </p:sp>
      <p:sp>
        <p:nvSpPr>
          <p:cNvPr id="16" name="Rektangel 15"/>
          <p:cNvSpPr/>
          <p:nvPr/>
        </p:nvSpPr>
        <p:spPr>
          <a:xfrm>
            <a:off x="4438512" y="6461266"/>
            <a:ext cx="4666508" cy="276999"/>
          </a:xfrm>
          <a:prstGeom prst="rect">
            <a:avLst/>
          </a:prstGeom>
        </p:spPr>
        <p:txBody>
          <a:bodyPr wrap="square">
            <a:spAutoFit/>
          </a:bodyPr>
          <a:lstStyle/>
          <a:p>
            <a:r>
              <a:rPr lang="da-DK" sz="1000" i="1" dirty="0">
                <a:latin typeface="Verdana" panose="020B0604030504040204" pitchFamily="34" charset="0"/>
                <a:ea typeface="Verdana" panose="020B0604030504040204" pitchFamily="34" charset="0"/>
                <a:cs typeface="Verdana" panose="020B0604030504040204" pitchFamily="34" charset="0"/>
              </a:rPr>
              <a:t>Læs mere i grundbogen side 57 + arbejdsmiljøhåndbogen</a:t>
            </a:r>
            <a:r>
              <a:rPr lang="da-DK" sz="1200" i="1" dirty="0">
                <a:latin typeface="Verdana" panose="020B0604030504040204" pitchFamily="34" charset="0"/>
                <a:ea typeface="Verdana" panose="020B0604030504040204" pitchFamily="34" charset="0"/>
                <a:cs typeface="Verdana" panose="020B0604030504040204" pitchFamily="34" charset="0"/>
              </a:rPr>
              <a:t> </a:t>
            </a:r>
          </a:p>
        </p:txBody>
      </p:sp>
      <p:pic>
        <p:nvPicPr>
          <p:cNvPr id="17" name="Billede 16"/>
          <p:cNvPicPr>
            <a:picLocks noChangeAspect="1"/>
          </p:cNvPicPr>
          <p:nvPr/>
        </p:nvPicPr>
        <p:blipFill>
          <a:blip r:embed="rId9"/>
          <a:stretch>
            <a:fillRect/>
          </a:stretch>
        </p:blipFill>
        <p:spPr>
          <a:xfrm>
            <a:off x="1298520" y="3415702"/>
            <a:ext cx="1226469" cy="1026229"/>
          </a:xfrm>
          <a:prstGeom prst="rect">
            <a:avLst/>
          </a:prstGeom>
        </p:spPr>
      </p:pic>
      <p:pic>
        <p:nvPicPr>
          <p:cNvPr id="19" name="Billede 18"/>
          <p:cNvPicPr>
            <a:picLocks noChangeAspect="1"/>
          </p:cNvPicPr>
          <p:nvPr/>
        </p:nvPicPr>
        <p:blipFill>
          <a:blip r:embed="rId10"/>
          <a:stretch>
            <a:fillRect/>
          </a:stretch>
        </p:blipFill>
        <p:spPr>
          <a:xfrm>
            <a:off x="4058713" y="3523322"/>
            <a:ext cx="2939836" cy="810990"/>
          </a:xfrm>
          <a:prstGeom prst="rect">
            <a:avLst/>
          </a:prstGeom>
          <a:ln>
            <a:noFill/>
          </a:ln>
        </p:spPr>
      </p:pic>
      <p:pic>
        <p:nvPicPr>
          <p:cNvPr id="21" name="Billede 20"/>
          <p:cNvPicPr>
            <a:picLocks noChangeAspect="1"/>
          </p:cNvPicPr>
          <p:nvPr/>
        </p:nvPicPr>
        <p:blipFill>
          <a:blip r:embed="rId11"/>
          <a:stretch>
            <a:fillRect/>
          </a:stretch>
        </p:blipFill>
        <p:spPr>
          <a:xfrm rot="422378">
            <a:off x="5288876" y="1359656"/>
            <a:ext cx="690972" cy="720798"/>
          </a:xfrm>
          <a:prstGeom prst="rect">
            <a:avLst/>
          </a:prstGeom>
        </p:spPr>
      </p:pic>
      <p:sp>
        <p:nvSpPr>
          <p:cNvPr id="23" name="Kløftet højrepil 22"/>
          <p:cNvSpPr/>
          <p:nvPr/>
        </p:nvSpPr>
        <p:spPr>
          <a:xfrm rot="9157074">
            <a:off x="2542608" y="3973866"/>
            <a:ext cx="1275393" cy="28470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Kløftet højrepil 23"/>
          <p:cNvSpPr/>
          <p:nvPr/>
        </p:nvSpPr>
        <p:spPr>
          <a:xfrm rot="2967103">
            <a:off x="158666" y="3267176"/>
            <a:ext cx="1275393" cy="28470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Tekstfelt 21">
            <a:extLst>
              <a:ext uri="{FF2B5EF4-FFF2-40B4-BE49-F238E27FC236}">
                <a16:creationId xmlns:a16="http://schemas.microsoft.com/office/drawing/2014/main" id="{FF983B45-38C7-C0A1-9528-0F22912830AE}"/>
              </a:ext>
            </a:extLst>
          </p:cNvPr>
          <p:cNvSpPr txBox="1"/>
          <p:nvPr/>
        </p:nvSpPr>
        <p:spPr>
          <a:xfrm>
            <a:off x="273634" y="5496302"/>
            <a:ext cx="4572000" cy="1200329"/>
          </a:xfrm>
          <a:prstGeom prst="rect">
            <a:avLst/>
          </a:prstGeom>
          <a:noFill/>
        </p:spPr>
        <p:txBody>
          <a:bodyPr wrap="square">
            <a:spAutoFit/>
          </a:bodyPr>
          <a:lstStyle/>
          <a:p>
            <a:r>
              <a:rPr lang="da-DK" sz="1200" b="0" i="0" dirty="0">
                <a:solidFill>
                  <a:srgbClr val="000000"/>
                </a:solidFill>
                <a:effectLst/>
                <a:latin typeface="Arial" panose="020B0604020202020204" pitchFamily="34" charset="0"/>
                <a:cs typeface="Arial" panose="020B0604020202020204" pitchFamily="34" charset="0"/>
              </a:rPr>
              <a:t>Hvad er vold i og uden for arbejdstid? Hvordan skal arbejdspladsen være et vigtigt bindeled i at skabe tryghed og finde løsninger?</a:t>
            </a:r>
          </a:p>
          <a:p>
            <a:r>
              <a:rPr lang="da-DK" sz="1200" dirty="0">
                <a:solidFill>
                  <a:srgbClr val="000000"/>
                </a:solidFill>
                <a:latin typeface="Arial" panose="020B0604020202020204" pitchFamily="34" charset="0"/>
                <a:cs typeface="Arial" panose="020B0604020202020204" pitchFamily="34" charset="0"/>
              </a:rPr>
              <a:t>V</a:t>
            </a:r>
            <a:r>
              <a:rPr lang="da-DK" sz="1200" b="0" i="0" dirty="0">
                <a:solidFill>
                  <a:srgbClr val="000000"/>
                </a:solidFill>
                <a:effectLst/>
                <a:latin typeface="Arial" panose="020B0604020202020204" pitchFamily="34" charset="0"/>
                <a:cs typeface="Arial" panose="020B0604020202020204" pitchFamily="34" charset="0"/>
              </a:rPr>
              <a:t>i skal blive klogere på, hvordan ledere og medarbejdere kan opbygge et stærkere mindset for at tackle kriser og styrke organisationens robusthed.</a:t>
            </a:r>
            <a:endParaRPr lang="da-DK"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880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 calcmode="lin" valueType="num">
                                      <p:cBhvr additive="base">
                                        <p:cTn id="3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xEl>
                                              <p:pRg st="1" end="1"/>
                                            </p:txEl>
                                          </p:spTgt>
                                        </p:tgtEl>
                                        <p:attrNameLst>
                                          <p:attrName>style.visibility</p:attrName>
                                        </p:attrNameLst>
                                      </p:cBhvr>
                                      <p:to>
                                        <p:strVal val="visible"/>
                                      </p:to>
                                    </p:set>
                                    <p:anim calcmode="lin" valueType="num">
                                      <p:cBhvr additive="base">
                                        <p:cTn id="3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xEl>
                                              <p:pRg st="2" end="2"/>
                                            </p:txEl>
                                          </p:spTgt>
                                        </p:tgtEl>
                                        <p:attrNameLst>
                                          <p:attrName>style.visibility</p:attrName>
                                        </p:attrNameLst>
                                      </p:cBhvr>
                                      <p:to>
                                        <p:strVal val="visible"/>
                                      </p:to>
                                    </p:set>
                                    <p:anim calcmode="lin" valueType="num">
                                      <p:cBhvr additive="base">
                                        <p:cTn id="3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5">
                                            <p:txEl>
                                              <p:pRg st="3" end="3"/>
                                            </p:txEl>
                                          </p:spTgt>
                                        </p:tgtEl>
                                        <p:attrNameLst>
                                          <p:attrName>style.visibility</p:attrName>
                                        </p:attrNameLst>
                                      </p:cBhvr>
                                      <p:to>
                                        <p:strVal val="visible"/>
                                      </p:to>
                                    </p:set>
                                    <p:anim calcmode="lin" valueType="num">
                                      <p:cBhvr additive="base">
                                        <p:cTn id="4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5">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xEl>
                                              <p:pRg st="4" end="4"/>
                                            </p:txEl>
                                          </p:spTgt>
                                        </p:tgtEl>
                                        <p:attrNameLst>
                                          <p:attrName>style.visibility</p:attrName>
                                        </p:attrNameLst>
                                      </p:cBhvr>
                                      <p:to>
                                        <p:strVal val="visible"/>
                                      </p:to>
                                    </p:set>
                                    <p:anim calcmode="lin" valueType="num">
                                      <p:cBhvr additive="base">
                                        <p:cTn id="49"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
                                            <p:txEl>
                                              <p:pRg st="5" end="5"/>
                                            </p:txEl>
                                          </p:spTgt>
                                        </p:tgtEl>
                                        <p:attrNameLst>
                                          <p:attrName>style.visibility</p:attrName>
                                        </p:attrNameLst>
                                      </p:cBhvr>
                                      <p:to>
                                        <p:strVal val="visible"/>
                                      </p:to>
                                    </p:set>
                                    <p:anim calcmode="lin" valueType="num">
                                      <p:cBhvr additive="base">
                                        <p:cTn id="55"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
                                            <p:txEl>
                                              <p:pRg st="5" end="5"/>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5">
                                            <p:txEl>
                                              <p:pRg st="6" end="6"/>
                                            </p:txEl>
                                          </p:spTgt>
                                        </p:tgtEl>
                                        <p:attrNameLst>
                                          <p:attrName>style.visibility</p:attrName>
                                        </p:attrNameLst>
                                      </p:cBhvr>
                                      <p:to>
                                        <p:strVal val="visible"/>
                                      </p:to>
                                    </p:set>
                                    <p:anim calcmode="lin" valueType="num">
                                      <p:cBhvr additive="base">
                                        <p:cTn id="59"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5">
                                            <p:txEl>
                                              <p:pRg st="6" end="6"/>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5">
                                            <p:txEl>
                                              <p:pRg st="7" end="7"/>
                                            </p:txEl>
                                          </p:spTgt>
                                        </p:tgtEl>
                                        <p:attrNameLst>
                                          <p:attrName>style.visibility</p:attrName>
                                        </p:attrNameLst>
                                      </p:cBhvr>
                                      <p:to>
                                        <p:strVal val="visible"/>
                                      </p:to>
                                    </p:set>
                                    <p:anim calcmode="lin" valueType="num">
                                      <p:cBhvr additive="base">
                                        <p:cTn id="63"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ppt_x"/>
                                          </p:val>
                                        </p:tav>
                                        <p:tav tm="100000">
                                          <p:val>
                                            <p:strVal val="#ppt_x"/>
                                          </p:val>
                                        </p:tav>
                                      </p:tavLst>
                                    </p:anim>
                                    <p:anim calcmode="lin" valueType="num">
                                      <p:cBhvr additive="base">
                                        <p:cTn id="7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additive="base">
                                        <p:cTn id="75" dur="500" fill="hold"/>
                                        <p:tgtEl>
                                          <p:spTgt spid="10"/>
                                        </p:tgtEl>
                                        <p:attrNameLst>
                                          <p:attrName>ppt_x</p:attrName>
                                        </p:attrNameLst>
                                      </p:cBhvr>
                                      <p:tavLst>
                                        <p:tav tm="0">
                                          <p:val>
                                            <p:strVal val="#ppt_x"/>
                                          </p:val>
                                        </p:tav>
                                        <p:tav tm="100000">
                                          <p:val>
                                            <p:strVal val="#ppt_x"/>
                                          </p:val>
                                        </p:tav>
                                      </p:tavLst>
                                    </p:anim>
                                    <p:anim calcmode="lin" valueType="num">
                                      <p:cBhvr additive="base">
                                        <p:cTn id="7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additive="base">
                                        <p:cTn id="81" dur="500" fill="hold"/>
                                        <p:tgtEl>
                                          <p:spTgt spid="18"/>
                                        </p:tgtEl>
                                        <p:attrNameLst>
                                          <p:attrName>ppt_x</p:attrName>
                                        </p:attrNameLst>
                                      </p:cBhvr>
                                      <p:tavLst>
                                        <p:tav tm="0">
                                          <p:val>
                                            <p:strVal val="#ppt_x"/>
                                          </p:val>
                                        </p:tav>
                                        <p:tav tm="100000">
                                          <p:val>
                                            <p:strVal val="#ppt_x"/>
                                          </p:val>
                                        </p:tav>
                                      </p:tavLst>
                                    </p:anim>
                                    <p:anim calcmode="lin" valueType="num">
                                      <p:cBhvr additive="base">
                                        <p:cTn id="8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6"/>
                                        </p:tgtEl>
                                        <p:attrNameLst>
                                          <p:attrName>style.visibility</p:attrName>
                                        </p:attrNameLst>
                                      </p:cBhvr>
                                      <p:to>
                                        <p:strVal val="visible"/>
                                      </p:to>
                                    </p:set>
                                    <p:anim calcmode="lin" valueType="num">
                                      <p:cBhvr additive="base">
                                        <p:cTn id="87" dur="500" fill="hold"/>
                                        <p:tgtEl>
                                          <p:spTgt spid="6"/>
                                        </p:tgtEl>
                                        <p:attrNameLst>
                                          <p:attrName>ppt_x</p:attrName>
                                        </p:attrNameLst>
                                      </p:cBhvr>
                                      <p:tavLst>
                                        <p:tav tm="0">
                                          <p:val>
                                            <p:strVal val="#ppt_x"/>
                                          </p:val>
                                        </p:tav>
                                        <p:tav tm="100000">
                                          <p:val>
                                            <p:strVal val="#ppt_x"/>
                                          </p:val>
                                        </p:tav>
                                      </p:tavLst>
                                    </p:anim>
                                    <p:anim calcmode="lin" valueType="num">
                                      <p:cBhvr additive="base">
                                        <p:cTn id="8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additive="base">
                                        <p:cTn id="93" dur="500" fill="hold"/>
                                        <p:tgtEl>
                                          <p:spTgt spid="24"/>
                                        </p:tgtEl>
                                        <p:attrNameLst>
                                          <p:attrName>ppt_x</p:attrName>
                                        </p:attrNameLst>
                                      </p:cBhvr>
                                      <p:tavLst>
                                        <p:tav tm="0">
                                          <p:val>
                                            <p:strVal val="#ppt_x"/>
                                          </p:val>
                                        </p:tav>
                                        <p:tav tm="100000">
                                          <p:val>
                                            <p:strVal val="#ppt_x"/>
                                          </p:val>
                                        </p:tav>
                                      </p:tavLst>
                                    </p:anim>
                                    <p:anim calcmode="lin" valueType="num">
                                      <p:cBhvr additive="base">
                                        <p:cTn id="94" dur="500" fill="hold"/>
                                        <p:tgtEl>
                                          <p:spTgt spid="24"/>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17"/>
                                        </p:tgtEl>
                                        <p:attrNameLst>
                                          <p:attrName>style.visibility</p:attrName>
                                        </p:attrNameLst>
                                      </p:cBhvr>
                                      <p:to>
                                        <p:strVal val="visible"/>
                                      </p:to>
                                    </p:set>
                                    <p:anim calcmode="lin" valueType="num">
                                      <p:cBhvr additive="base">
                                        <p:cTn id="97" dur="500" fill="hold"/>
                                        <p:tgtEl>
                                          <p:spTgt spid="17"/>
                                        </p:tgtEl>
                                        <p:attrNameLst>
                                          <p:attrName>ppt_x</p:attrName>
                                        </p:attrNameLst>
                                      </p:cBhvr>
                                      <p:tavLst>
                                        <p:tav tm="0">
                                          <p:val>
                                            <p:strVal val="#ppt_x"/>
                                          </p:val>
                                        </p:tav>
                                        <p:tav tm="100000">
                                          <p:val>
                                            <p:strVal val="#ppt_x"/>
                                          </p:val>
                                        </p:tav>
                                      </p:tavLst>
                                    </p:anim>
                                    <p:anim calcmode="lin" valueType="num">
                                      <p:cBhvr additive="base">
                                        <p:cTn id="98" dur="500" fill="hold"/>
                                        <p:tgtEl>
                                          <p:spTgt spid="17"/>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3"/>
                                        </p:tgtEl>
                                        <p:attrNameLst>
                                          <p:attrName>style.visibility</p:attrName>
                                        </p:attrNameLst>
                                      </p:cBhvr>
                                      <p:to>
                                        <p:strVal val="visible"/>
                                      </p:to>
                                    </p:set>
                                    <p:anim calcmode="lin" valueType="num">
                                      <p:cBhvr additive="base">
                                        <p:cTn id="101" dur="500" fill="hold"/>
                                        <p:tgtEl>
                                          <p:spTgt spid="23"/>
                                        </p:tgtEl>
                                        <p:attrNameLst>
                                          <p:attrName>ppt_x</p:attrName>
                                        </p:attrNameLst>
                                      </p:cBhvr>
                                      <p:tavLst>
                                        <p:tav tm="0">
                                          <p:val>
                                            <p:strVal val="#ppt_x"/>
                                          </p:val>
                                        </p:tav>
                                        <p:tav tm="100000">
                                          <p:val>
                                            <p:strVal val="#ppt_x"/>
                                          </p:val>
                                        </p:tav>
                                      </p:tavLst>
                                    </p:anim>
                                    <p:anim calcmode="lin" valueType="num">
                                      <p:cBhvr additive="base">
                                        <p:cTn id="10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8"/>
                                        </p:tgtEl>
                                        <p:attrNameLst>
                                          <p:attrName>style.visibility</p:attrName>
                                        </p:attrNameLst>
                                      </p:cBhvr>
                                      <p:to>
                                        <p:strVal val="visible"/>
                                      </p:to>
                                    </p:set>
                                    <p:anim calcmode="lin" valueType="num">
                                      <p:cBhvr additive="base">
                                        <p:cTn id="107" dur="500" fill="hold"/>
                                        <p:tgtEl>
                                          <p:spTgt spid="8"/>
                                        </p:tgtEl>
                                        <p:attrNameLst>
                                          <p:attrName>ppt_x</p:attrName>
                                        </p:attrNameLst>
                                      </p:cBhvr>
                                      <p:tavLst>
                                        <p:tav tm="0">
                                          <p:val>
                                            <p:strVal val="#ppt_x"/>
                                          </p:val>
                                        </p:tav>
                                        <p:tav tm="100000">
                                          <p:val>
                                            <p:strVal val="#ppt_x"/>
                                          </p:val>
                                        </p:tav>
                                      </p:tavLst>
                                    </p:anim>
                                    <p:anim calcmode="lin" valueType="num">
                                      <p:cBhvr additive="base">
                                        <p:cTn id="108" dur="500" fill="hold"/>
                                        <p:tgtEl>
                                          <p:spTgt spid="8"/>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
                                        </p:tgtEl>
                                        <p:attrNameLst>
                                          <p:attrName>style.visibility</p:attrName>
                                        </p:attrNameLst>
                                      </p:cBhvr>
                                      <p:to>
                                        <p:strVal val="visible"/>
                                      </p:to>
                                    </p:set>
                                    <p:anim calcmode="lin" valueType="num">
                                      <p:cBhvr additive="base">
                                        <p:cTn id="111" dur="500" fill="hold"/>
                                        <p:tgtEl>
                                          <p:spTgt spid="5"/>
                                        </p:tgtEl>
                                        <p:attrNameLst>
                                          <p:attrName>ppt_x</p:attrName>
                                        </p:attrNameLst>
                                      </p:cBhvr>
                                      <p:tavLst>
                                        <p:tav tm="0">
                                          <p:val>
                                            <p:strVal val="#ppt_x"/>
                                          </p:val>
                                        </p:tav>
                                        <p:tav tm="100000">
                                          <p:val>
                                            <p:strVal val="#ppt_x"/>
                                          </p:val>
                                        </p:tav>
                                      </p:tavLst>
                                    </p:anim>
                                    <p:anim calcmode="lin" valueType="num">
                                      <p:cBhvr additive="base">
                                        <p:cTn id="1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16"/>
                                        </p:tgtEl>
                                        <p:attrNameLst>
                                          <p:attrName>style.visibility</p:attrName>
                                        </p:attrNameLst>
                                      </p:cBhvr>
                                      <p:to>
                                        <p:strVal val="visible"/>
                                      </p:to>
                                    </p:set>
                                    <p:anim calcmode="lin" valueType="num">
                                      <p:cBhvr additive="base">
                                        <p:cTn id="117" dur="500" fill="hold"/>
                                        <p:tgtEl>
                                          <p:spTgt spid="16"/>
                                        </p:tgtEl>
                                        <p:attrNameLst>
                                          <p:attrName>ppt_x</p:attrName>
                                        </p:attrNameLst>
                                      </p:cBhvr>
                                      <p:tavLst>
                                        <p:tav tm="0">
                                          <p:val>
                                            <p:strVal val="#ppt_x"/>
                                          </p:val>
                                        </p:tav>
                                        <p:tav tm="100000">
                                          <p:val>
                                            <p:strVal val="#ppt_x"/>
                                          </p:val>
                                        </p:tav>
                                      </p:tavLst>
                                    </p:anim>
                                    <p:anim calcmode="lin" valueType="num">
                                      <p:cBhvr additive="base">
                                        <p:cTn id="1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3" grpId="0" animBg="1"/>
      <p:bldP spid="14" grpId="0"/>
      <p:bldP spid="16" grpId="0"/>
      <p:bldP spid="23" grpId="0" animBg="1"/>
      <p:bldP spid="24"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7C685B4-C21A-2673-6392-BAFE205A966B}"/>
              </a:ext>
            </a:extLst>
          </p:cNvPr>
          <p:cNvSpPr>
            <a:spLocks noGrp="1"/>
          </p:cNvSpPr>
          <p:nvPr>
            <p:ph type="body" sz="quarter" idx="10"/>
          </p:nvPr>
        </p:nvSpPr>
        <p:spPr/>
        <p:txBody>
          <a:bodyPr/>
          <a:lstStyle/>
          <a:p>
            <a:r>
              <a:rPr lang="da-DK" b="0"/>
              <a:t>Risikostyring (ny)</a:t>
            </a:r>
            <a:endParaRPr lang="da-DK" b="0" dirty="0"/>
          </a:p>
        </p:txBody>
      </p:sp>
      <p:sp>
        <p:nvSpPr>
          <p:cNvPr id="5" name="Tekstfelt 4">
            <a:extLst>
              <a:ext uri="{FF2B5EF4-FFF2-40B4-BE49-F238E27FC236}">
                <a16:creationId xmlns:a16="http://schemas.microsoft.com/office/drawing/2014/main" id="{F4FF49DA-4C34-BA30-5381-632377C37B6B}"/>
              </a:ext>
            </a:extLst>
          </p:cNvPr>
          <p:cNvSpPr txBox="1"/>
          <p:nvPr/>
        </p:nvSpPr>
        <p:spPr>
          <a:xfrm>
            <a:off x="312420" y="1478658"/>
            <a:ext cx="4572000" cy="369332"/>
          </a:xfrm>
          <a:prstGeom prst="rect">
            <a:avLst/>
          </a:prstGeom>
          <a:noFill/>
        </p:spPr>
        <p:txBody>
          <a:bodyPr wrap="square">
            <a:spAutoFit/>
          </a:bodyPr>
          <a:lstStyle/>
          <a:p>
            <a:r>
              <a:rPr lang="da-DK" sz="1800" b="1" dirty="0">
                <a:solidFill>
                  <a:srgbClr val="202020"/>
                </a:solidFill>
                <a:effectLst/>
                <a:latin typeface="Arial" panose="020B0604020202020204" pitchFamily="34" charset="0"/>
                <a:ea typeface="Times New Roman" panose="02020603050405020304" pitchFamily="18" charset="0"/>
              </a:rPr>
              <a:t>Hvorfor Risikostyring?</a:t>
            </a:r>
            <a:endParaRPr lang="da-DK" dirty="0"/>
          </a:p>
        </p:txBody>
      </p:sp>
      <p:sp>
        <p:nvSpPr>
          <p:cNvPr id="7" name="Tekstfelt 6">
            <a:extLst>
              <a:ext uri="{FF2B5EF4-FFF2-40B4-BE49-F238E27FC236}">
                <a16:creationId xmlns:a16="http://schemas.microsoft.com/office/drawing/2014/main" id="{DFA90E61-9DA7-A550-E197-9F362458D476}"/>
              </a:ext>
            </a:extLst>
          </p:cNvPr>
          <p:cNvSpPr txBox="1"/>
          <p:nvPr/>
        </p:nvSpPr>
        <p:spPr>
          <a:xfrm>
            <a:off x="312420" y="3038353"/>
            <a:ext cx="7787640" cy="954107"/>
          </a:xfrm>
          <a:prstGeom prst="rect">
            <a:avLst/>
          </a:prstGeom>
          <a:noFill/>
        </p:spPr>
        <p:txBody>
          <a:bodyPr wrap="square">
            <a:spAutoFit/>
          </a:bodyPr>
          <a:lstStyle/>
          <a:p>
            <a:r>
              <a:rPr lang="da-DK" sz="1400" dirty="0">
                <a:effectLst/>
                <a:latin typeface="Arial" panose="020B0604020202020204" pitchFamily="34" charset="0"/>
                <a:ea typeface="Times New Roman" panose="02020603050405020304" pitchFamily="18" charset="0"/>
              </a:rPr>
              <a:t>Risikostyring (Risk Management) er med tiden blevet et populært fagbegreb. Og med god grund. Det hjælper dig nemlig med at identificere, evaluere og håndtere risici, som kan påvirke din arbejdsplads negativt. Og det er der flere gode grunde til at prioritere. </a:t>
            </a:r>
          </a:p>
          <a:p>
            <a:r>
              <a:rPr lang="da-DK" sz="1400" dirty="0">
                <a:latin typeface="Arial" panose="020B0604020202020204" pitchFamily="34" charset="0"/>
                <a:ea typeface="Times New Roman" panose="02020603050405020304" pitchFamily="18" charset="0"/>
              </a:rPr>
              <a:t>Du få</a:t>
            </a:r>
            <a:r>
              <a:rPr lang="da-DK" sz="1400" dirty="0">
                <a:effectLst/>
                <a:latin typeface="Arial" panose="020B0604020202020204" pitchFamily="34" charset="0"/>
                <a:ea typeface="Times New Roman" panose="02020603050405020304" pitchFamily="18" charset="0"/>
              </a:rPr>
              <a:t>r er 3 af de vigtigste.</a:t>
            </a:r>
            <a:endParaRPr lang="da-DK" sz="1400" dirty="0"/>
          </a:p>
        </p:txBody>
      </p:sp>
      <p:graphicFrame>
        <p:nvGraphicFramePr>
          <p:cNvPr id="10" name="Tabel 9">
            <a:extLst>
              <a:ext uri="{FF2B5EF4-FFF2-40B4-BE49-F238E27FC236}">
                <a16:creationId xmlns:a16="http://schemas.microsoft.com/office/drawing/2014/main" id="{0A1348C8-8EE7-E4EE-0EBA-D4A69CC5ECD1}"/>
              </a:ext>
            </a:extLst>
          </p:cNvPr>
          <p:cNvGraphicFramePr>
            <a:graphicFrameLocks noGrp="1"/>
          </p:cNvGraphicFramePr>
          <p:nvPr/>
        </p:nvGraphicFramePr>
        <p:xfrm>
          <a:off x="312420" y="4637590"/>
          <a:ext cx="8712380" cy="1828800"/>
        </p:xfrm>
        <a:graphic>
          <a:graphicData uri="http://schemas.openxmlformats.org/drawingml/2006/table">
            <a:tbl>
              <a:tblPr>
                <a:tableStyleId>{5C22544A-7EE6-4342-B048-85BDC9FD1C3A}</a:tableStyleId>
              </a:tblPr>
              <a:tblGrid>
                <a:gridCol w="8712380">
                  <a:extLst>
                    <a:ext uri="{9D8B030D-6E8A-4147-A177-3AD203B41FA5}">
                      <a16:colId xmlns:a16="http://schemas.microsoft.com/office/drawing/2014/main" val="3417588415"/>
                    </a:ext>
                  </a:extLst>
                </a:gridCol>
              </a:tblGrid>
              <a:tr h="0">
                <a:tc>
                  <a:txBody>
                    <a:bodyPr/>
                    <a:lstStyle/>
                    <a:p>
                      <a:pPr marL="228600" indent="-228600" algn="l">
                        <a:buFont typeface="+mj-lt"/>
                        <a:buAutoNum type="arabicPeriod"/>
                      </a:pPr>
                      <a:r>
                        <a:rPr lang="da-DK" sz="1200" dirty="0">
                          <a:effectLst/>
                        </a:rPr>
                        <a:t>Du er forberedt: </a:t>
                      </a:r>
                    </a:p>
                    <a:p>
                      <a:pPr marL="0" indent="0" algn="l">
                        <a:buFont typeface="+mj-lt"/>
                        <a:buNone/>
                      </a:pPr>
                      <a:r>
                        <a:rPr lang="da-DK" sz="1200" dirty="0">
                          <a:effectLst/>
                        </a:rPr>
                        <a:t>       Risikostyring hjælper dig med at identificere de risici, der kan opstå, og ruster dig til at håndtere dem, hvis de skulle blive aktuelle.</a:t>
                      </a:r>
                    </a:p>
                    <a:p>
                      <a:pPr marL="0" indent="0" algn="l">
                        <a:buFont typeface="+mj-lt"/>
                        <a:buNone/>
                      </a:pPr>
                      <a:r>
                        <a:rPr lang="da-DK" sz="1200" dirty="0">
                          <a:effectLst/>
                        </a:rPr>
                        <a:t> </a:t>
                      </a:r>
                    </a:p>
                    <a:p>
                      <a:pPr marL="228600" indent="-228600" algn="l">
                        <a:buFont typeface="+mj-lt"/>
                        <a:buAutoNum type="arabicPeriod" startAt="2"/>
                      </a:pPr>
                      <a:r>
                        <a:rPr lang="da-DK" sz="1200" dirty="0">
                          <a:effectLst/>
                        </a:rPr>
                        <a:t>Minimer faldgruber: </a:t>
                      </a:r>
                    </a:p>
                    <a:p>
                      <a:pPr marL="0" indent="0" algn="l">
                        <a:buFont typeface="+mj-lt"/>
                        <a:buNone/>
                      </a:pPr>
                      <a:r>
                        <a:rPr lang="da-DK" sz="1200" dirty="0">
                          <a:effectLst/>
                        </a:rPr>
                        <a:t>       Når du identificerer potentielle risici for din arbejdsplads, giver det dig mulighed for at optimere dine processer og minimere faldgruber.</a:t>
                      </a:r>
                    </a:p>
                    <a:p>
                      <a:pPr marL="0" indent="0" algn="l">
                        <a:buFont typeface="+mj-lt"/>
                        <a:buNone/>
                      </a:pPr>
                      <a:r>
                        <a:rPr lang="da-DK" sz="1200" dirty="0">
                          <a:effectLst/>
                        </a:rPr>
                        <a:t>  </a:t>
                      </a:r>
                    </a:p>
                    <a:p>
                      <a:pPr marL="228600" indent="-228600">
                        <a:buFont typeface="+mj-lt"/>
                        <a:buAutoNum type="arabicPeriod" startAt="3"/>
                      </a:pPr>
                      <a:r>
                        <a:rPr lang="da-DK" sz="1200" dirty="0">
                          <a:effectLst/>
                        </a:rPr>
                        <a:t>Overholdelse af krav: </a:t>
                      </a:r>
                    </a:p>
                    <a:p>
                      <a:pPr marL="0" indent="0">
                        <a:buFont typeface="+mj-lt"/>
                        <a:buNone/>
                      </a:pPr>
                      <a:r>
                        <a:rPr lang="da-DK" sz="1200" dirty="0">
                          <a:effectLst/>
                        </a:rPr>
                        <a:t>       For mange arbejdspladser er risikostyring et krav for at overholde standarder og reguleringer. </a:t>
                      </a:r>
                      <a:br>
                        <a:rPr lang="da-DK" sz="1200" dirty="0">
                          <a:effectLst/>
                        </a:rPr>
                      </a:br>
                      <a:r>
                        <a:rPr lang="da-DK" sz="1200" dirty="0">
                          <a:effectLst/>
                        </a:rPr>
                        <a:t>       Uanset, hvad der driver dig til at prioritere risikostyring, er der særligt én ting, som er afgørende for, at du får succes:</a:t>
                      </a:r>
                      <a:br>
                        <a:rPr lang="da-DK" sz="1200" dirty="0">
                          <a:effectLst/>
                        </a:rPr>
                      </a:br>
                      <a:endParaRPr lang="da-DK" sz="1200" dirty="0"/>
                    </a:p>
                  </a:txBody>
                  <a:tcPr marL="0" marR="0" marT="0" marB="0"/>
                </a:tc>
                <a:extLst>
                  <a:ext uri="{0D108BD9-81ED-4DB2-BD59-A6C34878D82A}">
                    <a16:rowId xmlns:a16="http://schemas.microsoft.com/office/drawing/2014/main" val="830006727"/>
                  </a:ext>
                </a:extLst>
              </a:tr>
            </a:tbl>
          </a:graphicData>
        </a:graphic>
      </p:graphicFrame>
      <p:sp>
        <p:nvSpPr>
          <p:cNvPr id="11" name="Rectangle 2">
            <a:extLst>
              <a:ext uri="{FF2B5EF4-FFF2-40B4-BE49-F238E27FC236}">
                <a16:creationId xmlns:a16="http://schemas.microsoft.com/office/drawing/2014/main" id="{73AC8B9C-4532-A638-662E-DA61A951ADF7}"/>
              </a:ext>
            </a:extLst>
          </p:cNvPr>
          <p:cNvSpPr>
            <a:spLocks noChangeArrowheads="1"/>
          </p:cNvSpPr>
          <p:nvPr/>
        </p:nvSpPr>
        <p:spPr bwMode="auto">
          <a:xfrm>
            <a:off x="312420" y="4033245"/>
            <a:ext cx="49966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400" b="0" i="0" u="none" strike="noStrike" cap="none" normalizeH="0" baseline="0" dirty="0">
                <a:ln>
                  <a:noFill/>
                </a:ln>
                <a:solidFill>
                  <a:srgbClr val="000000"/>
                </a:solidFill>
                <a:effectLst/>
                <a:latin typeface="Arial" panose="020B0604020202020204" pitchFamily="34" charset="0"/>
              </a:rPr>
              <a:t>Uanset, hvad der driver dig til at prioritere risikostyring,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400" b="0" i="0" u="none" strike="noStrike" cap="none" normalizeH="0" baseline="0" dirty="0">
                <a:ln>
                  <a:noFill/>
                </a:ln>
                <a:solidFill>
                  <a:srgbClr val="000000"/>
                </a:solidFill>
                <a:effectLst/>
                <a:latin typeface="Arial" panose="020B0604020202020204" pitchFamily="34" charset="0"/>
              </a:rPr>
              <a:t>er der særligt én ting, som er afgørende for, at du får succes:</a:t>
            </a:r>
          </a:p>
        </p:txBody>
      </p:sp>
      <p:sp>
        <p:nvSpPr>
          <p:cNvPr id="13" name="Tekstfelt 12">
            <a:extLst>
              <a:ext uri="{FF2B5EF4-FFF2-40B4-BE49-F238E27FC236}">
                <a16:creationId xmlns:a16="http://schemas.microsoft.com/office/drawing/2014/main" id="{5FB95EE6-9CE3-E85D-CC4E-2839EF3F8761}"/>
              </a:ext>
            </a:extLst>
          </p:cNvPr>
          <p:cNvSpPr txBox="1"/>
          <p:nvPr/>
        </p:nvSpPr>
        <p:spPr>
          <a:xfrm>
            <a:off x="2159537" y="6482515"/>
            <a:ext cx="5018145"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800" b="1" i="0" u="none" strike="noStrike" cap="none" normalizeH="0" baseline="0" dirty="0">
                <a:ln>
                  <a:noFill/>
                </a:ln>
                <a:solidFill>
                  <a:srgbClr val="000000"/>
                </a:solidFill>
                <a:effectLst/>
                <a:latin typeface="Arial" panose="020B0604020202020204" pitchFamily="34" charset="0"/>
              </a:rPr>
              <a:t>Valg af metode - og evnen til at mestre den</a:t>
            </a:r>
            <a:r>
              <a:rPr kumimoji="0" lang="da-DK" altLang="da-DK" sz="1800" b="0" i="0" u="none" strike="noStrike" cap="none" normalizeH="0" baseline="0" dirty="0">
                <a:ln>
                  <a:noFill/>
                </a:ln>
                <a:solidFill>
                  <a:srgbClr val="000000"/>
                </a:solidFill>
                <a:effectLst/>
                <a:latin typeface="Arial" panose="020B0604020202020204" pitchFamily="34" charset="0"/>
              </a:rPr>
              <a:t>.</a:t>
            </a: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pic>
        <p:nvPicPr>
          <p:cNvPr id="4" name="Billede 3">
            <a:extLst>
              <a:ext uri="{FF2B5EF4-FFF2-40B4-BE49-F238E27FC236}">
                <a16:creationId xmlns:a16="http://schemas.microsoft.com/office/drawing/2014/main" id="{44EE7413-91BD-C009-FDFF-529D4894CE60}"/>
              </a:ext>
            </a:extLst>
          </p:cNvPr>
          <p:cNvPicPr>
            <a:picLocks noChangeAspect="1"/>
          </p:cNvPicPr>
          <p:nvPr/>
        </p:nvPicPr>
        <p:blipFill>
          <a:blip r:embed="rId2"/>
          <a:stretch>
            <a:fillRect/>
          </a:stretch>
        </p:blipFill>
        <p:spPr>
          <a:xfrm>
            <a:off x="312420" y="1847990"/>
            <a:ext cx="7429500" cy="1241570"/>
          </a:xfrm>
          <a:prstGeom prst="rect">
            <a:avLst/>
          </a:prstGeom>
        </p:spPr>
      </p:pic>
    </p:spTree>
    <p:extLst>
      <p:ext uri="{BB962C8B-B14F-4D97-AF65-F5344CB8AC3E}">
        <p14:creationId xmlns:p14="http://schemas.microsoft.com/office/powerpoint/2010/main" val="4118158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6ACE954-3710-51D1-368B-6309174506BB}"/>
              </a:ext>
            </a:extLst>
          </p:cNvPr>
          <p:cNvSpPr>
            <a:spLocks noGrp="1"/>
          </p:cNvSpPr>
          <p:nvPr>
            <p:ph type="body" sz="quarter" idx="10"/>
          </p:nvPr>
        </p:nvSpPr>
        <p:spPr/>
        <p:txBody>
          <a:bodyPr>
            <a:normAutofit/>
          </a:bodyPr>
          <a:lstStyle/>
          <a:p>
            <a:r>
              <a:rPr lang="da-DK" sz="2400" b="0" dirty="0">
                <a:latin typeface="Arial" panose="020B0604020202020204" pitchFamily="34" charset="0"/>
                <a:cs typeface="Arial" panose="020B0604020202020204" pitchFamily="34" charset="0"/>
              </a:rPr>
              <a:t>Risikostyring </a:t>
            </a:r>
          </a:p>
        </p:txBody>
      </p:sp>
      <p:pic>
        <p:nvPicPr>
          <p:cNvPr id="5" name="Billede 4">
            <a:extLst>
              <a:ext uri="{FF2B5EF4-FFF2-40B4-BE49-F238E27FC236}">
                <a16:creationId xmlns:a16="http://schemas.microsoft.com/office/drawing/2014/main" id="{8644CBFE-9B38-050B-C80B-3E4CD7B3239C}"/>
              </a:ext>
            </a:extLst>
          </p:cNvPr>
          <p:cNvPicPr>
            <a:picLocks noChangeAspect="1"/>
          </p:cNvPicPr>
          <p:nvPr/>
        </p:nvPicPr>
        <p:blipFill>
          <a:blip r:embed="rId2"/>
          <a:stretch>
            <a:fillRect/>
          </a:stretch>
        </p:blipFill>
        <p:spPr>
          <a:xfrm>
            <a:off x="0" y="1289784"/>
            <a:ext cx="9144000" cy="5296310"/>
          </a:xfrm>
          <a:prstGeom prst="rect">
            <a:avLst/>
          </a:prstGeom>
        </p:spPr>
      </p:pic>
      <p:sp>
        <p:nvSpPr>
          <p:cNvPr id="3" name="Rektangel 2">
            <a:extLst>
              <a:ext uri="{FF2B5EF4-FFF2-40B4-BE49-F238E27FC236}">
                <a16:creationId xmlns:a16="http://schemas.microsoft.com/office/drawing/2014/main" id="{29646A59-2F0D-54B6-F646-BBF873839181}"/>
              </a:ext>
            </a:extLst>
          </p:cNvPr>
          <p:cNvSpPr/>
          <p:nvPr/>
        </p:nvSpPr>
        <p:spPr>
          <a:xfrm>
            <a:off x="91440" y="1371600"/>
            <a:ext cx="1394460" cy="342900"/>
          </a:xfrm>
          <a:prstGeom prst="rect">
            <a:avLst/>
          </a:prstGeom>
          <a:solidFill>
            <a:srgbClr val="C2EA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8190676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576C455-183F-3067-6C6A-A96074FF9017}"/>
              </a:ext>
            </a:extLst>
          </p:cNvPr>
          <p:cNvSpPr>
            <a:spLocks noGrp="1"/>
          </p:cNvSpPr>
          <p:nvPr>
            <p:ph type="body" sz="quarter" idx="10"/>
          </p:nvPr>
        </p:nvSpPr>
        <p:spPr/>
        <p:txBody>
          <a:bodyPr>
            <a:normAutofit/>
          </a:bodyPr>
          <a:lstStyle/>
          <a:p>
            <a:r>
              <a:rPr lang="da-DK" sz="2400" b="0" dirty="0">
                <a:latin typeface="Arial" panose="020B0604020202020204" pitchFamily="34" charset="0"/>
                <a:cs typeface="Arial" panose="020B0604020202020204" pitchFamily="34" charset="0"/>
              </a:rPr>
              <a:t>Start op – se film om risikostyring</a:t>
            </a:r>
          </a:p>
        </p:txBody>
      </p:sp>
      <p:pic>
        <p:nvPicPr>
          <p:cNvPr id="5" name="Billede 4">
            <a:hlinkClick r:id="rId2"/>
            <a:extLst>
              <a:ext uri="{FF2B5EF4-FFF2-40B4-BE49-F238E27FC236}">
                <a16:creationId xmlns:a16="http://schemas.microsoft.com/office/drawing/2014/main" id="{31A4EE57-2493-6C27-F451-A90420246773}"/>
              </a:ext>
            </a:extLst>
          </p:cNvPr>
          <p:cNvPicPr>
            <a:picLocks noChangeAspect="1"/>
          </p:cNvPicPr>
          <p:nvPr/>
        </p:nvPicPr>
        <p:blipFill>
          <a:blip r:embed="rId3"/>
          <a:stretch>
            <a:fillRect/>
          </a:stretch>
        </p:blipFill>
        <p:spPr>
          <a:xfrm>
            <a:off x="633412" y="1963102"/>
            <a:ext cx="7877175" cy="3952875"/>
          </a:xfrm>
          <a:prstGeom prst="rect">
            <a:avLst/>
          </a:prstGeom>
        </p:spPr>
      </p:pic>
      <p:sp>
        <p:nvSpPr>
          <p:cNvPr id="6" name="Tekstfelt 5">
            <a:extLst>
              <a:ext uri="{FF2B5EF4-FFF2-40B4-BE49-F238E27FC236}">
                <a16:creationId xmlns:a16="http://schemas.microsoft.com/office/drawing/2014/main" id="{43B37461-CD7F-74BA-1D5B-0287FD8FCC2B}"/>
              </a:ext>
            </a:extLst>
          </p:cNvPr>
          <p:cNvSpPr txBox="1"/>
          <p:nvPr/>
        </p:nvSpPr>
        <p:spPr>
          <a:xfrm>
            <a:off x="7083880" y="5915977"/>
            <a:ext cx="3972740" cy="369332"/>
          </a:xfrm>
          <a:prstGeom prst="rect">
            <a:avLst/>
          </a:prstGeom>
          <a:noFill/>
        </p:spPr>
        <p:txBody>
          <a:bodyPr wrap="square" rtlCol="0">
            <a:spAutoFit/>
          </a:bodyPr>
          <a:lstStyle/>
          <a:p>
            <a:r>
              <a:rPr lang="da-DK" dirty="0"/>
              <a:t>Klik på billedet</a:t>
            </a:r>
          </a:p>
        </p:txBody>
      </p:sp>
    </p:spTree>
    <p:extLst>
      <p:ext uri="{BB962C8B-B14F-4D97-AF65-F5344CB8AC3E}">
        <p14:creationId xmlns:p14="http://schemas.microsoft.com/office/powerpoint/2010/main" val="451651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1163140" y="1"/>
            <a:ext cx="6962382" cy="1289783"/>
          </a:xfrm>
        </p:spPr>
        <p:txBody>
          <a:bodyPr>
            <a:normAutofit/>
          </a:bodyPr>
          <a:lstStyle/>
          <a:p>
            <a:r>
              <a:rPr lang="da-DK" sz="2400" b="0" dirty="0"/>
              <a:t>Hvordan er kulturen på jeres arbejdsplads?</a:t>
            </a:r>
          </a:p>
        </p:txBody>
      </p:sp>
      <p:sp>
        <p:nvSpPr>
          <p:cNvPr id="4" name="Rektangel 3"/>
          <p:cNvSpPr/>
          <p:nvPr/>
        </p:nvSpPr>
        <p:spPr>
          <a:xfrm>
            <a:off x="2693325" y="2624540"/>
            <a:ext cx="6176356" cy="3924151"/>
          </a:xfrm>
          <a:prstGeom prst="rect">
            <a:avLst/>
          </a:prstGeom>
          <a:solidFill>
            <a:schemeClr val="accent1">
              <a:lumMod val="20000"/>
              <a:lumOff val="80000"/>
            </a:schemeClr>
          </a:solidFill>
        </p:spPr>
        <p:txBody>
          <a:bodyPr wrap="square">
            <a:spAutoFit/>
          </a:bodyPr>
          <a:lstStyle/>
          <a:p>
            <a:pPr fontAlgn="base"/>
            <a:r>
              <a:rPr lang="da-DK" sz="1200" b="1" dirty="0">
                <a:latin typeface="Verdana" panose="020B0604030504040204" pitchFamily="34" charset="0"/>
                <a:ea typeface="Verdana" panose="020B0604030504040204" pitchFamily="34" charset="0"/>
                <a:cs typeface="Verdana" panose="020B0604030504040204" pitchFamily="34" charset="0"/>
              </a:rPr>
              <a:t>Det kan den nye medarbejder på arbejdspladsen</a:t>
            </a:r>
          </a:p>
          <a:p>
            <a:pPr fontAlgn="base"/>
            <a:endParaRPr lang="da-DK" sz="900" b="1" dirty="0">
              <a:latin typeface="Verdana" panose="020B0604030504040204" pitchFamily="34" charset="0"/>
              <a:ea typeface="Verdana" panose="020B0604030504040204" pitchFamily="34" charset="0"/>
              <a:cs typeface="Verdana" panose="020B0604030504040204" pitchFamily="34" charset="0"/>
            </a:endParaRPr>
          </a:p>
          <a:p>
            <a:pPr fontAlgn="base"/>
            <a:r>
              <a:rPr lang="da-DK" sz="1200" dirty="0">
                <a:latin typeface="Verdana" panose="020B0604030504040204" pitchFamily="34" charset="0"/>
                <a:ea typeface="Verdana" panose="020B0604030504040204" pitchFamily="34" charset="0"/>
                <a:cs typeface="Verdana" panose="020B0604030504040204" pitchFamily="34" charset="0"/>
              </a:rPr>
              <a:t>Den første periode er typisk en intensiv oplevelse for medarbejderen, da kollegaerne, arbejdspladsens rutiner og arbejdsgange skal læres og forstås. </a:t>
            </a:r>
          </a:p>
          <a:p>
            <a:pPr fontAlgn="base"/>
            <a:endParaRPr lang="da-DK" sz="1200" dirty="0">
              <a:latin typeface="Verdana" panose="020B0604030504040204" pitchFamily="34" charset="0"/>
              <a:ea typeface="Verdana" panose="020B0604030504040204" pitchFamily="34" charset="0"/>
              <a:cs typeface="Verdana" panose="020B0604030504040204" pitchFamily="34" charset="0"/>
            </a:endParaRPr>
          </a:p>
          <a:p>
            <a:pPr fontAlgn="base"/>
            <a:r>
              <a:rPr lang="da-DK" sz="1200" dirty="0">
                <a:latin typeface="Verdana" panose="020B0604030504040204" pitchFamily="34" charset="0"/>
                <a:ea typeface="Verdana" panose="020B0604030504040204" pitchFamily="34" charset="0"/>
                <a:cs typeface="Verdana" panose="020B0604030504040204" pitchFamily="34" charset="0"/>
              </a:rPr>
              <a:t>Brug den nye medarbejder til at give arbejdspladsen et kritisk eftersyn!</a:t>
            </a:r>
          </a:p>
          <a:p>
            <a:pPr fontAlgn="base"/>
            <a:endParaRPr lang="da-DK" sz="1200" dirty="0">
              <a:latin typeface="Verdana" panose="020B0604030504040204" pitchFamily="34" charset="0"/>
              <a:ea typeface="Verdana" panose="020B0604030504040204" pitchFamily="34" charset="0"/>
              <a:cs typeface="Verdana" panose="020B0604030504040204" pitchFamily="34" charset="0"/>
            </a:endParaRPr>
          </a:p>
          <a:p>
            <a:pPr fontAlgn="base"/>
            <a:r>
              <a:rPr lang="da-DK" sz="1200" dirty="0">
                <a:latin typeface="Verdana" panose="020B0604030504040204" pitchFamily="34" charset="0"/>
                <a:ea typeface="Verdana" panose="020B0604030504040204" pitchFamily="34" charset="0"/>
                <a:cs typeface="Verdana" panose="020B0604030504040204" pitchFamily="34" charset="0"/>
              </a:rPr>
              <a:t>I får et sæt friske øjne på kulturen og jeres arbejdsgange, inden medarbejderen bliver fuldt integreret i kulturen på arbejdspladsen og ikke længere stiller spørgsmålstegn ved tingenes tilstand.</a:t>
            </a:r>
          </a:p>
          <a:p>
            <a:pPr fontAlgn="base"/>
            <a:endParaRPr lang="da-DK" sz="1200" dirty="0">
              <a:latin typeface="Verdana" panose="020B0604030504040204" pitchFamily="34" charset="0"/>
              <a:ea typeface="Verdana" panose="020B0604030504040204" pitchFamily="34" charset="0"/>
              <a:cs typeface="Verdana" panose="020B0604030504040204" pitchFamily="34" charset="0"/>
            </a:endParaRPr>
          </a:p>
          <a:p>
            <a:pPr fontAlgn="base"/>
            <a:r>
              <a:rPr lang="da-DK" sz="1200" dirty="0">
                <a:latin typeface="Verdana" panose="020B0604030504040204" pitchFamily="34" charset="0"/>
                <a:ea typeface="Verdana" panose="020B0604030504040204" pitchFamily="34" charset="0"/>
                <a:cs typeface="Verdana" panose="020B0604030504040204" pitchFamily="34" charset="0"/>
              </a:rPr>
              <a:t>Bed jeres nye medarbejdere om løbende at notere, hvad han/hun:</a:t>
            </a:r>
          </a:p>
          <a:p>
            <a:pPr marL="171450" indent="-171450" fontAlgn="base">
              <a:buFont typeface="Arial" panose="020B0604020202020204" pitchFamily="34" charset="0"/>
              <a:buChar char="•"/>
            </a:pPr>
            <a:r>
              <a:rPr lang="da-DK" sz="1200" dirty="0">
                <a:latin typeface="Verdana" panose="020B0604030504040204" pitchFamily="34" charset="0"/>
                <a:ea typeface="Verdana" panose="020B0604030504040204" pitchFamily="34" charset="0"/>
                <a:cs typeface="Verdana" panose="020B0604030504040204" pitchFamily="34" charset="0"/>
              </a:rPr>
              <a:t>Oplever som karakteristisk for jeres arbejdskultur</a:t>
            </a:r>
          </a:p>
          <a:p>
            <a:pPr marL="171450" indent="-171450" fontAlgn="base">
              <a:buFont typeface="Arial" panose="020B0604020202020204" pitchFamily="34" charset="0"/>
              <a:buChar char="•"/>
            </a:pPr>
            <a:r>
              <a:rPr lang="da-DK" sz="1200" dirty="0">
                <a:latin typeface="Verdana" panose="020B0604030504040204" pitchFamily="34" charset="0"/>
                <a:ea typeface="Verdana" panose="020B0604030504040204" pitchFamily="34" charset="0"/>
                <a:cs typeface="Verdana" panose="020B0604030504040204" pitchFamily="34" charset="0"/>
              </a:rPr>
              <a:t>Ikke kan forstå</a:t>
            </a:r>
          </a:p>
          <a:p>
            <a:pPr marL="171450" indent="-171450" fontAlgn="base">
              <a:buFont typeface="Arial" panose="020B0604020202020204" pitchFamily="34" charset="0"/>
              <a:buChar char="•"/>
            </a:pPr>
            <a:r>
              <a:rPr lang="da-DK" sz="1200" dirty="0">
                <a:latin typeface="Verdana" panose="020B0604030504040204" pitchFamily="34" charset="0"/>
                <a:ea typeface="Verdana" panose="020B0604030504040204" pitchFamily="34" charset="0"/>
                <a:cs typeface="Verdana" panose="020B0604030504040204" pitchFamily="34" charset="0"/>
              </a:rPr>
              <a:t>Oplever som godt og værdifuldt i kulturen og samarbejdet</a:t>
            </a:r>
          </a:p>
          <a:p>
            <a:pPr marL="171450" indent="-171450" fontAlgn="base">
              <a:buFont typeface="Arial" panose="020B0604020202020204" pitchFamily="34" charset="0"/>
              <a:buChar char="•"/>
            </a:pPr>
            <a:r>
              <a:rPr lang="da-DK" sz="1200" dirty="0">
                <a:latin typeface="Verdana" panose="020B0604030504040204" pitchFamily="34" charset="0"/>
                <a:ea typeface="Verdana" panose="020B0604030504040204" pitchFamily="34" charset="0"/>
                <a:cs typeface="Verdana" panose="020B0604030504040204" pitchFamily="34" charset="0"/>
              </a:rPr>
              <a:t>Oplever som mærkeligt eller uhensigtsmæssigt</a:t>
            </a:r>
          </a:p>
          <a:p>
            <a:pPr marL="171450" indent="-171450" fontAlgn="base">
              <a:buFont typeface="Arial" panose="020B0604020202020204" pitchFamily="34" charset="0"/>
              <a:buChar char="•"/>
            </a:pPr>
            <a:r>
              <a:rPr lang="da-DK" sz="1200" dirty="0">
                <a:latin typeface="Verdana" panose="020B0604030504040204" pitchFamily="34" charset="0"/>
                <a:ea typeface="Verdana" panose="020B0604030504040204" pitchFamily="34" charset="0"/>
                <a:cs typeface="Verdana" panose="020B0604030504040204" pitchFamily="34" charset="0"/>
              </a:rPr>
              <a:t>Har af gode råd til forbedringer</a:t>
            </a:r>
          </a:p>
          <a:p>
            <a:pPr marL="171450" indent="-171450" fontAlgn="base">
              <a:buFont typeface="Arial" panose="020B0604020202020204" pitchFamily="34" charset="0"/>
              <a:buChar char="•"/>
            </a:pPr>
            <a:r>
              <a:rPr lang="da-DK" sz="1200" dirty="0">
                <a:latin typeface="Verdana" panose="020B0604030504040204" pitchFamily="34" charset="0"/>
                <a:ea typeface="Verdana" panose="020B0604030504040204" pitchFamily="34" charset="0"/>
                <a:cs typeface="Verdana" panose="020B0604030504040204" pitchFamily="34" charset="0"/>
              </a:rPr>
              <a:t>Tænker, at teamet med fordel kunne tale om</a:t>
            </a:r>
          </a:p>
          <a:p>
            <a:pPr fontAlgn="base"/>
            <a:endParaRPr lang="da-DK" sz="1200" dirty="0">
              <a:latin typeface="Verdana" panose="020B0604030504040204" pitchFamily="34" charset="0"/>
              <a:ea typeface="Verdana" panose="020B0604030504040204" pitchFamily="34" charset="0"/>
              <a:cs typeface="Verdana" panose="020B0604030504040204" pitchFamily="34" charset="0"/>
            </a:endParaRPr>
          </a:p>
          <a:p>
            <a:pPr fontAlgn="base"/>
            <a:r>
              <a:rPr lang="da-DK" sz="1200" dirty="0">
                <a:latin typeface="Verdana" panose="020B0604030504040204" pitchFamily="34" charset="0"/>
                <a:ea typeface="Verdana" panose="020B0604030504040204" pitchFamily="34" charset="0"/>
                <a:cs typeface="Verdana" panose="020B0604030504040204" pitchFamily="34" charset="0"/>
              </a:rPr>
              <a:t>Lad medarbejderen enten præsentere sine guldkorn for AMG eller på et personalemøde</a:t>
            </a:r>
            <a:r>
              <a:rPr lang="da-DK" sz="1200" b="1" dirty="0">
                <a:latin typeface="Verdana" panose="020B0604030504040204" pitchFamily="34" charset="0"/>
                <a:ea typeface="Verdana" panose="020B0604030504040204" pitchFamily="34" charset="0"/>
                <a:cs typeface="Verdana" panose="020B0604030504040204" pitchFamily="34" charset="0"/>
              </a:rPr>
              <a:t>. Der er hel sikkert guld at hente.</a:t>
            </a:r>
            <a:endParaRPr lang="da-DK" sz="1200" b="1" i="0" dirty="0">
              <a:effectLst/>
              <a:latin typeface="Verdana" panose="020B0604030504040204" pitchFamily="34" charset="0"/>
              <a:ea typeface="Verdana" panose="020B0604030504040204" pitchFamily="34" charset="0"/>
              <a:cs typeface="Verdana" panose="020B0604030504040204" pitchFamily="34" charset="0"/>
            </a:endParaRPr>
          </a:p>
        </p:txBody>
      </p:sp>
      <p:pic>
        <p:nvPicPr>
          <p:cNvPr id="3" name="Billede 2"/>
          <p:cNvPicPr>
            <a:picLocks noChangeAspect="1"/>
          </p:cNvPicPr>
          <p:nvPr/>
        </p:nvPicPr>
        <p:blipFill>
          <a:blip r:embed="rId3"/>
          <a:stretch>
            <a:fillRect/>
          </a:stretch>
        </p:blipFill>
        <p:spPr>
          <a:xfrm>
            <a:off x="282077" y="1469707"/>
            <a:ext cx="1762125" cy="1724025"/>
          </a:xfrm>
          <a:prstGeom prst="rect">
            <a:avLst/>
          </a:prstGeom>
        </p:spPr>
      </p:pic>
      <p:sp>
        <p:nvSpPr>
          <p:cNvPr id="5" name="Rektangel 4"/>
          <p:cNvSpPr/>
          <p:nvPr/>
        </p:nvSpPr>
        <p:spPr>
          <a:xfrm>
            <a:off x="459860" y="3193732"/>
            <a:ext cx="1406559" cy="307777"/>
          </a:xfrm>
          <a:prstGeom prst="rect">
            <a:avLst/>
          </a:prstGeom>
        </p:spPr>
        <p:txBody>
          <a:bodyPr wrap="square">
            <a:spAutoFit/>
          </a:bodyPr>
          <a:lstStyle/>
          <a:p>
            <a:r>
              <a:rPr lang="da-DK" sz="1400" i="1" dirty="0">
                <a:latin typeface="Verdana" panose="020B0604030504040204" pitchFamily="34" charset="0"/>
                <a:ea typeface="Verdana" panose="020B0604030504040204" pitchFamily="34" charset="0"/>
                <a:cs typeface="Verdana" panose="020B0604030504040204" pitchFamily="34" charset="0"/>
              </a:rPr>
              <a:t>Hjemmeblind</a:t>
            </a:r>
          </a:p>
        </p:txBody>
      </p:sp>
      <p:sp>
        <p:nvSpPr>
          <p:cNvPr id="6" name="Rektangel 5"/>
          <p:cNvSpPr/>
          <p:nvPr/>
        </p:nvSpPr>
        <p:spPr>
          <a:xfrm>
            <a:off x="2044202" y="1469707"/>
            <a:ext cx="2628317" cy="523220"/>
          </a:xfrm>
          <a:prstGeom prst="rect">
            <a:avLst/>
          </a:prstGeom>
        </p:spPr>
        <p:txBody>
          <a:bodyPr wrap="square">
            <a:spAutoFit/>
          </a:bodyPr>
          <a:lstStyle/>
          <a:p>
            <a:r>
              <a:rPr lang="da-DK" sz="1400" i="1" dirty="0">
                <a:latin typeface="Verdana" panose="020B0604030504040204" pitchFamily="34" charset="0"/>
                <a:ea typeface="Verdana" panose="020B0604030504040204" pitchFamily="34" charset="0"/>
                <a:cs typeface="Verdana" panose="020B0604030504040204" pitchFamily="34" charset="0"/>
              </a:rPr>
              <a:t>Kulturen er lige så usynlig som den luft vi indånder</a:t>
            </a:r>
          </a:p>
        </p:txBody>
      </p:sp>
      <p:sp>
        <p:nvSpPr>
          <p:cNvPr id="7" name="Rektangel 6"/>
          <p:cNvSpPr/>
          <p:nvPr/>
        </p:nvSpPr>
        <p:spPr>
          <a:xfrm>
            <a:off x="2044414" y="2154845"/>
            <a:ext cx="2628317" cy="307777"/>
          </a:xfrm>
          <a:prstGeom prst="rect">
            <a:avLst/>
          </a:prstGeom>
        </p:spPr>
        <p:txBody>
          <a:bodyPr wrap="square">
            <a:spAutoFit/>
          </a:bodyPr>
          <a:lstStyle/>
          <a:p>
            <a:r>
              <a:rPr lang="da-DK" sz="1400" i="1" dirty="0">
                <a:latin typeface="Verdana" panose="020B0604030504040204" pitchFamily="34" charset="0"/>
                <a:ea typeface="Verdana" panose="020B0604030504040204" pitchFamily="34" charset="0"/>
                <a:cs typeface="Verdana" panose="020B0604030504040204" pitchFamily="34" charset="0"/>
              </a:rPr>
              <a:t>Hvem kan se kulturen?</a:t>
            </a:r>
          </a:p>
        </p:txBody>
      </p:sp>
      <p:pic>
        <p:nvPicPr>
          <p:cNvPr id="8" name="Billede 7"/>
          <p:cNvPicPr>
            <a:picLocks noChangeAspect="1"/>
          </p:cNvPicPr>
          <p:nvPr/>
        </p:nvPicPr>
        <p:blipFill>
          <a:blip r:embed="rId4"/>
          <a:stretch>
            <a:fillRect/>
          </a:stretch>
        </p:blipFill>
        <p:spPr>
          <a:xfrm>
            <a:off x="4213458" y="1971518"/>
            <a:ext cx="460039" cy="414541"/>
          </a:xfrm>
          <a:prstGeom prst="rect">
            <a:avLst/>
          </a:prstGeom>
        </p:spPr>
      </p:pic>
      <p:pic>
        <p:nvPicPr>
          <p:cNvPr id="9" name="Billede 8"/>
          <p:cNvPicPr>
            <a:picLocks noChangeAspect="1"/>
          </p:cNvPicPr>
          <p:nvPr/>
        </p:nvPicPr>
        <p:blipFill>
          <a:blip r:embed="rId5"/>
          <a:stretch>
            <a:fillRect/>
          </a:stretch>
        </p:blipFill>
        <p:spPr>
          <a:xfrm>
            <a:off x="7154921" y="1579419"/>
            <a:ext cx="1458562" cy="1311934"/>
          </a:xfrm>
          <a:prstGeom prst="rect">
            <a:avLst/>
          </a:prstGeom>
        </p:spPr>
      </p:pic>
    </p:spTree>
    <p:extLst>
      <p:ext uri="{BB962C8B-B14F-4D97-AF65-F5344CB8AC3E}">
        <p14:creationId xmlns:p14="http://schemas.microsoft.com/office/powerpoint/2010/main" val="110913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fade">
                                      <p:cBhvr>
                                        <p:cTn id="39" dur="500"/>
                                        <p:tgtEl>
                                          <p:spTgt spid="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fade">
                                      <p:cBhvr>
                                        <p:cTn id="44" dur="500"/>
                                        <p:tgtEl>
                                          <p:spTgt spid="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Effect transition="in" filter="fade">
                                      <p:cBhvr>
                                        <p:cTn id="49" dur="500"/>
                                        <p:tgtEl>
                                          <p:spTgt spid="4">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Effect transition="in" filter="fade">
                                      <p:cBhvr>
                                        <p:cTn id="54" dur="500"/>
                                        <p:tgtEl>
                                          <p:spTgt spid="4">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animEffect transition="in" filter="fade">
                                      <p:cBhvr>
                                        <p:cTn id="59" dur="500"/>
                                        <p:tgtEl>
                                          <p:spTgt spid="4">
                                            <p:txEl>
                                              <p:pRg st="8" end="8"/>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4">
                                            <p:txEl>
                                              <p:pRg st="9" end="9"/>
                                            </p:txEl>
                                          </p:spTgt>
                                        </p:tgtEl>
                                        <p:attrNameLst>
                                          <p:attrName>style.visibility</p:attrName>
                                        </p:attrNameLst>
                                      </p:cBhvr>
                                      <p:to>
                                        <p:strVal val="visible"/>
                                      </p:to>
                                    </p:set>
                                    <p:animEffect transition="in" filter="fade">
                                      <p:cBhvr>
                                        <p:cTn id="62" dur="500"/>
                                        <p:tgtEl>
                                          <p:spTgt spid="4">
                                            <p:txEl>
                                              <p:pRg st="9" end="9"/>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4">
                                            <p:txEl>
                                              <p:pRg st="10" end="10"/>
                                            </p:txEl>
                                          </p:spTgt>
                                        </p:tgtEl>
                                        <p:attrNameLst>
                                          <p:attrName>style.visibility</p:attrName>
                                        </p:attrNameLst>
                                      </p:cBhvr>
                                      <p:to>
                                        <p:strVal val="visible"/>
                                      </p:to>
                                    </p:set>
                                    <p:animEffect transition="in" filter="fade">
                                      <p:cBhvr>
                                        <p:cTn id="65" dur="500"/>
                                        <p:tgtEl>
                                          <p:spTgt spid="4">
                                            <p:txEl>
                                              <p:pRg st="10" end="10"/>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4">
                                            <p:txEl>
                                              <p:pRg st="11" end="11"/>
                                            </p:txEl>
                                          </p:spTgt>
                                        </p:tgtEl>
                                        <p:attrNameLst>
                                          <p:attrName>style.visibility</p:attrName>
                                        </p:attrNameLst>
                                      </p:cBhvr>
                                      <p:to>
                                        <p:strVal val="visible"/>
                                      </p:to>
                                    </p:set>
                                    <p:animEffect transition="in" filter="fade">
                                      <p:cBhvr>
                                        <p:cTn id="68" dur="500"/>
                                        <p:tgtEl>
                                          <p:spTgt spid="4">
                                            <p:txEl>
                                              <p:pRg st="11" end="11"/>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4">
                                            <p:txEl>
                                              <p:pRg st="12" end="12"/>
                                            </p:txEl>
                                          </p:spTgt>
                                        </p:tgtEl>
                                        <p:attrNameLst>
                                          <p:attrName>style.visibility</p:attrName>
                                        </p:attrNameLst>
                                      </p:cBhvr>
                                      <p:to>
                                        <p:strVal val="visible"/>
                                      </p:to>
                                    </p:set>
                                    <p:animEffect transition="in" filter="fade">
                                      <p:cBhvr>
                                        <p:cTn id="71" dur="500"/>
                                        <p:tgtEl>
                                          <p:spTgt spid="4">
                                            <p:txEl>
                                              <p:pRg st="12" end="12"/>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4">
                                            <p:txEl>
                                              <p:pRg st="13" end="13"/>
                                            </p:txEl>
                                          </p:spTgt>
                                        </p:tgtEl>
                                        <p:attrNameLst>
                                          <p:attrName>style.visibility</p:attrName>
                                        </p:attrNameLst>
                                      </p:cBhvr>
                                      <p:to>
                                        <p:strVal val="visible"/>
                                      </p:to>
                                    </p:set>
                                    <p:animEffect transition="in" filter="fade">
                                      <p:cBhvr>
                                        <p:cTn id="74" dur="500"/>
                                        <p:tgtEl>
                                          <p:spTgt spid="4">
                                            <p:txEl>
                                              <p:pRg st="13" end="13"/>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4">
                                            <p:txEl>
                                              <p:pRg st="14" end="14"/>
                                            </p:txEl>
                                          </p:spTgt>
                                        </p:tgtEl>
                                        <p:attrNameLst>
                                          <p:attrName>style.visibility</p:attrName>
                                        </p:attrNameLst>
                                      </p:cBhvr>
                                      <p:to>
                                        <p:strVal val="visible"/>
                                      </p:to>
                                    </p:set>
                                    <p:animEffect transition="in" filter="fade">
                                      <p:cBhvr>
                                        <p:cTn id="77" dur="500"/>
                                        <p:tgtEl>
                                          <p:spTgt spid="4">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xEl>
                                              <p:pRg st="16" end="16"/>
                                            </p:txEl>
                                          </p:spTgt>
                                        </p:tgtEl>
                                        <p:attrNameLst>
                                          <p:attrName>style.visibility</p:attrName>
                                        </p:attrNameLst>
                                      </p:cBhvr>
                                      <p:to>
                                        <p:strVal val="visible"/>
                                      </p:to>
                                    </p:set>
                                    <p:animEffect transition="in" filter="fade">
                                      <p:cBhvr>
                                        <p:cTn id="82" dur="500"/>
                                        <p:tgtEl>
                                          <p:spTgt spid="4">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7237FD9-160E-1E33-60DE-3813A45E7858}"/>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E740DC9-F58D-41D8-D7DE-E0F72BCEA297}"/>
              </a:ext>
            </a:extLst>
          </p:cNvPr>
          <p:cNvSpPr>
            <a:spLocks noGrp="1"/>
          </p:cNvSpPr>
          <p:nvPr>
            <p:ph type="body" sz="quarter" idx="10"/>
          </p:nvPr>
        </p:nvSpPr>
        <p:spPr/>
        <p:txBody>
          <a:bodyPr>
            <a:normAutofit/>
          </a:bodyPr>
          <a:lstStyle/>
          <a:p>
            <a:r>
              <a:rPr lang="da-DK" sz="2400" b="0" dirty="0">
                <a:latin typeface="Arial" panose="020B0604020202020204" pitchFamily="34" charset="0"/>
                <a:cs typeface="Arial" panose="020B0604020202020204" pitchFamily="34" charset="0"/>
              </a:rPr>
              <a:t>Lær af hændelser</a:t>
            </a:r>
          </a:p>
        </p:txBody>
      </p:sp>
      <p:sp>
        <p:nvSpPr>
          <p:cNvPr id="4" name="Tekstfelt 3">
            <a:extLst>
              <a:ext uri="{FF2B5EF4-FFF2-40B4-BE49-F238E27FC236}">
                <a16:creationId xmlns:a16="http://schemas.microsoft.com/office/drawing/2014/main" id="{4181495A-FBC4-183D-620F-FE6ADE8F1470}"/>
              </a:ext>
            </a:extLst>
          </p:cNvPr>
          <p:cNvSpPr txBox="1"/>
          <p:nvPr/>
        </p:nvSpPr>
        <p:spPr>
          <a:xfrm>
            <a:off x="495300" y="5290067"/>
            <a:ext cx="7970520" cy="1477328"/>
          </a:xfrm>
          <a:prstGeom prst="rect">
            <a:avLst/>
          </a:prstGeom>
          <a:noFill/>
        </p:spPr>
        <p:txBody>
          <a:bodyPr wrap="square">
            <a:spAutoFit/>
          </a:bodyPr>
          <a:lstStyle/>
          <a:p>
            <a:pPr algn="l">
              <a:buNone/>
            </a:pPr>
            <a:r>
              <a:rPr lang="da-DK" b="0" i="0" dirty="0">
                <a:solidFill>
                  <a:srgbClr val="000000"/>
                </a:solidFill>
                <a:effectLst/>
                <a:latin typeface="arial" panose="020B0604020202020204" pitchFamily="34" charset="0"/>
              </a:rPr>
              <a:t>I skal dokumentere alle tre kategorier af ulykker:</a:t>
            </a:r>
          </a:p>
          <a:p>
            <a:pPr algn="l">
              <a:buFont typeface="Arial" panose="020B0604020202020204" pitchFamily="34" charset="0"/>
              <a:buChar char="•"/>
            </a:pPr>
            <a:r>
              <a:rPr lang="da-DK" b="0" i="0" dirty="0">
                <a:solidFill>
                  <a:srgbClr val="000000"/>
                </a:solidFill>
                <a:effectLst/>
                <a:latin typeface="arial" panose="020B0604020202020204" pitchFamily="34" charset="0"/>
              </a:rPr>
              <a:t>Arbejdsulykker, som medfører sygefravær eller vurderes at have erstatningsberettigede følger.</a:t>
            </a:r>
          </a:p>
          <a:p>
            <a:pPr algn="l">
              <a:buFont typeface="Arial" panose="020B0604020202020204" pitchFamily="34" charset="0"/>
              <a:buChar char="•"/>
            </a:pPr>
            <a:r>
              <a:rPr lang="da-DK" b="0" i="0" dirty="0">
                <a:solidFill>
                  <a:srgbClr val="000000"/>
                </a:solidFill>
                <a:effectLst/>
                <a:latin typeface="arial" panose="020B0604020202020204" pitchFamily="34" charset="0"/>
              </a:rPr>
              <a:t>Arbejdsulykker, som ikke medfører sygefravær.</a:t>
            </a:r>
          </a:p>
          <a:p>
            <a:pPr algn="l">
              <a:buFont typeface="Arial" panose="020B0604020202020204" pitchFamily="34" charset="0"/>
              <a:buChar char="•"/>
            </a:pPr>
            <a:r>
              <a:rPr lang="da-DK" b="0" i="0" dirty="0">
                <a:solidFill>
                  <a:srgbClr val="000000"/>
                </a:solidFill>
                <a:effectLst/>
                <a:latin typeface="arial" panose="020B0604020202020204" pitchFamily="34" charset="0"/>
              </a:rPr>
              <a:t>Nærved-ulykker, som ikke fører til nogen skade.</a:t>
            </a:r>
          </a:p>
        </p:txBody>
      </p:sp>
      <p:pic>
        <p:nvPicPr>
          <p:cNvPr id="8" name="Billede 7">
            <a:hlinkClick r:id="rId2"/>
            <a:extLst>
              <a:ext uri="{FF2B5EF4-FFF2-40B4-BE49-F238E27FC236}">
                <a16:creationId xmlns:a16="http://schemas.microsoft.com/office/drawing/2014/main" id="{0DD274DA-11A7-0084-A755-3602BB55233E}"/>
              </a:ext>
            </a:extLst>
          </p:cNvPr>
          <p:cNvPicPr>
            <a:picLocks noChangeAspect="1"/>
          </p:cNvPicPr>
          <p:nvPr/>
        </p:nvPicPr>
        <p:blipFill>
          <a:blip r:embed="rId3"/>
          <a:stretch>
            <a:fillRect/>
          </a:stretch>
        </p:blipFill>
        <p:spPr>
          <a:xfrm>
            <a:off x="1219200" y="1475413"/>
            <a:ext cx="6705600" cy="3629025"/>
          </a:xfrm>
          <a:prstGeom prst="rect">
            <a:avLst/>
          </a:prstGeom>
        </p:spPr>
      </p:pic>
    </p:spTree>
    <p:extLst>
      <p:ext uri="{BB962C8B-B14F-4D97-AF65-F5344CB8AC3E}">
        <p14:creationId xmlns:p14="http://schemas.microsoft.com/office/powerpoint/2010/main" val="41458611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CC46D6B6-12A4-3947-BB54-0622220CC505}"/>
              </a:ext>
            </a:extLst>
          </p:cNvPr>
          <p:cNvSpPr>
            <a:spLocks noGrp="1"/>
          </p:cNvSpPr>
          <p:nvPr>
            <p:ph type="body" sz="quarter" idx="10"/>
          </p:nvPr>
        </p:nvSpPr>
        <p:spPr/>
        <p:txBody>
          <a:bodyPr>
            <a:normAutofit/>
          </a:bodyPr>
          <a:lstStyle/>
          <a:p>
            <a:r>
              <a:rPr lang="da-DK" sz="2400" b="0" dirty="0">
                <a:latin typeface="Arial" panose="020B0604020202020204" pitchFamily="34" charset="0"/>
                <a:cs typeface="Arial" panose="020B0604020202020204" pitchFamily="34" charset="0"/>
              </a:rPr>
              <a:t>Sikkerhedsrundering</a:t>
            </a:r>
            <a:endParaRPr lang="da-DK" sz="2400" b="0" i="1" dirty="0">
              <a:latin typeface="Arial" panose="020B0604020202020204" pitchFamily="34" charset="0"/>
              <a:cs typeface="Arial" panose="020B0604020202020204" pitchFamily="34" charset="0"/>
            </a:endParaRPr>
          </a:p>
        </p:txBody>
      </p:sp>
      <p:sp>
        <p:nvSpPr>
          <p:cNvPr id="6" name="Rektangel 5"/>
          <p:cNvSpPr/>
          <p:nvPr/>
        </p:nvSpPr>
        <p:spPr>
          <a:xfrm>
            <a:off x="3492501" y="1383570"/>
            <a:ext cx="5651499" cy="1169551"/>
          </a:xfrm>
          <a:prstGeom prst="rect">
            <a:avLst/>
          </a:prstGeom>
        </p:spPr>
        <p:txBody>
          <a:bodyPr wrap="square">
            <a:spAutoFit/>
          </a:bodyPr>
          <a:lstStyle/>
          <a:p>
            <a:r>
              <a:rPr lang="da-DK" sz="1400" dirty="0">
                <a:solidFill>
                  <a:srgbClr val="1E1E1E"/>
                </a:solidFill>
                <a:latin typeface="Arial" panose="020B0604020202020204" pitchFamily="34" charset="0"/>
                <a:ea typeface="Verdana" panose="020B0604030504040204" pitchFamily="34" charset="0"/>
                <a:cs typeface="Arial" panose="020B0604020202020204" pitchFamily="34" charset="0"/>
              </a:rPr>
              <a:t>Den enkelte medarbejders egen erfaring er en vigtig kilde, når man skal kortlægge de daglige sikkerhedsproblemer, fordi medarbejderne er dem, der bedst ved, hvornår og hvor der opstår små og store risici. Det behøver ikke være noget, man normalt taler om – det kan være noget, som man har “lært at leve med”.</a:t>
            </a:r>
            <a:endParaRPr lang="da-DK" sz="1400" dirty="0">
              <a:latin typeface="Arial" panose="020B0604020202020204" pitchFamily="34" charset="0"/>
              <a:ea typeface="Verdana" panose="020B0604030504040204" pitchFamily="34" charset="0"/>
              <a:cs typeface="Arial" panose="020B0604020202020204" pitchFamily="34" charset="0"/>
            </a:endParaRPr>
          </a:p>
        </p:txBody>
      </p:sp>
      <p:sp>
        <p:nvSpPr>
          <p:cNvPr id="7" name="Rektangel 6"/>
          <p:cNvSpPr/>
          <p:nvPr/>
        </p:nvSpPr>
        <p:spPr>
          <a:xfrm>
            <a:off x="4005580" y="651204"/>
            <a:ext cx="2241319" cy="276999"/>
          </a:xfrm>
          <a:prstGeom prst="rect">
            <a:avLst/>
          </a:prstGeom>
        </p:spPr>
        <p:txBody>
          <a:bodyPr wrap="none">
            <a:spAutoFit/>
          </a:bodyPr>
          <a:lstStyle/>
          <a:p>
            <a:pPr marL="171450" indent="-171450">
              <a:buFontTx/>
              <a:buChar char="-"/>
            </a:pPr>
            <a:r>
              <a:rPr lang="da-DK" sz="1200" i="1" dirty="0">
                <a:solidFill>
                  <a:schemeClr val="bg1"/>
                </a:solidFill>
                <a:latin typeface="Arial" panose="020B0604020202020204" pitchFamily="34" charset="0"/>
                <a:ea typeface="Verdana" panose="020B0604030504040204" pitchFamily="34" charset="0"/>
                <a:cs typeface="Arial" panose="020B0604020202020204" pitchFamily="34" charset="0"/>
              </a:rPr>
              <a:t>Identificeringen af farekilder</a:t>
            </a:r>
          </a:p>
        </p:txBody>
      </p:sp>
      <p:sp>
        <p:nvSpPr>
          <p:cNvPr id="12" name="Rektangel 11"/>
          <p:cNvSpPr/>
          <p:nvPr/>
        </p:nvSpPr>
        <p:spPr>
          <a:xfrm>
            <a:off x="338668" y="2796418"/>
            <a:ext cx="7670800" cy="461665"/>
          </a:xfrm>
          <a:prstGeom prst="rect">
            <a:avLst/>
          </a:prstGeom>
        </p:spPr>
        <p:txBody>
          <a:bodyPr wrap="square">
            <a:spAutoFit/>
          </a:bodyPr>
          <a:lstStyle/>
          <a:p>
            <a:r>
              <a:rPr lang="da-DK" sz="1400" dirty="0">
                <a:solidFill>
                  <a:srgbClr val="1E1E1E"/>
                </a:solidFill>
                <a:latin typeface="Arial" panose="020B0604020202020204" pitchFamily="34" charset="0"/>
                <a:ea typeface="Verdana" panose="020B0604030504040204" pitchFamily="34" charset="0"/>
                <a:cs typeface="Arial" panose="020B0604020202020204" pitchFamily="34" charset="0"/>
              </a:rPr>
              <a:t>Lokal MED aftaler hvor hyppig AMG skal foretage sikkerhedsrunderinger i området </a:t>
            </a:r>
            <a:r>
              <a:rPr lang="da-DK" sz="1000" i="1" dirty="0">
                <a:solidFill>
                  <a:srgbClr val="1E1E1E"/>
                </a:solidFill>
                <a:latin typeface="Arial" panose="020B0604020202020204" pitchFamily="34" charset="0"/>
                <a:ea typeface="Verdana" panose="020B0604030504040204" pitchFamily="34" charset="0"/>
                <a:cs typeface="Arial" panose="020B0604020202020204" pitchFamily="34" charset="0"/>
              </a:rPr>
              <a:t>(årshjul)</a:t>
            </a:r>
          </a:p>
          <a:p>
            <a:r>
              <a:rPr lang="da-DK" sz="1000" i="1" dirty="0">
                <a:solidFill>
                  <a:srgbClr val="1E1E1E"/>
                </a:solidFill>
                <a:latin typeface="Arial" panose="020B0604020202020204" pitchFamily="34" charset="0"/>
                <a:ea typeface="Verdana" panose="020B0604030504040204" pitchFamily="34" charset="0"/>
                <a:cs typeface="Arial" panose="020B0604020202020204" pitchFamily="34" charset="0"/>
              </a:rPr>
              <a:t>Risikofyldte arbejdsprocesser = hyppig (4 gange i året) / lav risiko (1-2 gange i året)</a:t>
            </a:r>
            <a:endParaRPr lang="da-DK" sz="1000" i="1" dirty="0">
              <a:latin typeface="Arial" panose="020B0604020202020204" pitchFamily="34" charset="0"/>
              <a:ea typeface="Verdana" panose="020B0604030504040204" pitchFamily="34" charset="0"/>
              <a:cs typeface="Arial" panose="020B0604020202020204" pitchFamily="34" charset="0"/>
            </a:endParaRPr>
          </a:p>
        </p:txBody>
      </p:sp>
      <p:sp>
        <p:nvSpPr>
          <p:cNvPr id="13" name="Rektangel 12"/>
          <p:cNvSpPr/>
          <p:nvPr/>
        </p:nvSpPr>
        <p:spPr>
          <a:xfrm>
            <a:off x="338667" y="3684774"/>
            <a:ext cx="9042400" cy="307777"/>
          </a:xfrm>
          <a:prstGeom prst="rect">
            <a:avLst/>
          </a:prstGeom>
        </p:spPr>
        <p:txBody>
          <a:bodyPr wrap="square">
            <a:spAutoFit/>
          </a:bodyPr>
          <a:lstStyle/>
          <a:p>
            <a:r>
              <a:rPr lang="da-DK" sz="1400" dirty="0">
                <a:solidFill>
                  <a:srgbClr val="1E1E1E"/>
                </a:solidFill>
                <a:latin typeface="Arial" panose="020B0604020202020204" pitchFamily="34" charset="0"/>
                <a:ea typeface="Verdana" panose="020B0604030504040204" pitchFamily="34" charset="0"/>
                <a:cs typeface="Arial" panose="020B0604020202020204" pitchFamily="34" charset="0"/>
              </a:rPr>
              <a:t>Kommunikation; Personalemøde/e-mail/opslag mm. </a:t>
            </a:r>
            <a:r>
              <a:rPr lang="da-DK" sz="1000" i="1" dirty="0">
                <a:solidFill>
                  <a:srgbClr val="1E1E1E"/>
                </a:solidFill>
                <a:latin typeface="Arial" panose="020B0604020202020204" pitchFamily="34" charset="0"/>
                <a:ea typeface="Verdana" panose="020B0604030504040204" pitchFamily="34" charset="0"/>
                <a:cs typeface="Arial" panose="020B0604020202020204" pitchFamily="34" charset="0"/>
              </a:rPr>
              <a:t>(ikke dato men tidsrum + hvad formålet med runden er) </a:t>
            </a:r>
            <a:endParaRPr lang="da-DK" sz="1000" i="1" dirty="0">
              <a:latin typeface="Arial" panose="020B0604020202020204" pitchFamily="34" charset="0"/>
              <a:ea typeface="Verdana" panose="020B0604030504040204" pitchFamily="34" charset="0"/>
              <a:cs typeface="Arial" panose="020B0604020202020204" pitchFamily="34" charset="0"/>
            </a:endParaRPr>
          </a:p>
        </p:txBody>
      </p:sp>
      <p:sp>
        <p:nvSpPr>
          <p:cNvPr id="14" name="Rektangel 13"/>
          <p:cNvSpPr/>
          <p:nvPr/>
        </p:nvSpPr>
        <p:spPr>
          <a:xfrm>
            <a:off x="2895599" y="4073271"/>
            <a:ext cx="5486400" cy="1323439"/>
          </a:xfrm>
          <a:prstGeom prst="rect">
            <a:avLst/>
          </a:prstGeom>
        </p:spPr>
        <p:txBody>
          <a:bodyPr wrap="square">
            <a:spAutoFit/>
          </a:bodyPr>
          <a:lstStyle/>
          <a:p>
            <a:pPr marL="285750" indent="-285750">
              <a:buFont typeface="Arial" panose="020B0604020202020204" pitchFamily="34" charset="0"/>
              <a:buChar char="•"/>
            </a:pPr>
            <a:r>
              <a:rPr lang="da-DK" sz="1400" dirty="0">
                <a:solidFill>
                  <a:srgbClr val="1E1E1E"/>
                </a:solidFill>
                <a:latin typeface="Arial" panose="020B0604020202020204" pitchFamily="34" charset="0"/>
                <a:ea typeface="Verdana" panose="020B0604030504040204" pitchFamily="34" charset="0"/>
                <a:cs typeface="Arial" panose="020B0604020202020204" pitchFamily="34" charset="0"/>
              </a:rPr>
              <a:t>Bliver de fastsatte regler og procedurer efterlevet</a:t>
            </a:r>
          </a:p>
          <a:p>
            <a:pPr marL="285750" indent="-285750">
              <a:buFont typeface="Arial" panose="020B0604020202020204" pitchFamily="34" charset="0"/>
              <a:buChar char="•"/>
            </a:pPr>
            <a:r>
              <a:rPr lang="da-DK" sz="1400" dirty="0">
                <a:solidFill>
                  <a:srgbClr val="1E1E1E"/>
                </a:solidFill>
                <a:latin typeface="Arial" panose="020B0604020202020204" pitchFamily="34" charset="0"/>
                <a:ea typeface="Verdana" panose="020B0604030504040204" pitchFamily="34" charset="0"/>
                <a:cs typeface="Arial" panose="020B0604020202020204" pitchFamily="34" charset="0"/>
              </a:rPr>
              <a:t>Anvendes aftalte værnemidler/hjælpemidler korrekt</a:t>
            </a:r>
          </a:p>
          <a:p>
            <a:pPr marL="285750" indent="-285750">
              <a:buFont typeface="Arial" panose="020B0604020202020204" pitchFamily="34" charset="0"/>
              <a:buChar char="•"/>
            </a:pPr>
            <a:r>
              <a:rPr lang="da-DK" sz="1400" dirty="0">
                <a:solidFill>
                  <a:srgbClr val="1E1E1E"/>
                </a:solidFill>
                <a:latin typeface="Arial" panose="020B0604020202020204" pitchFamily="34" charset="0"/>
                <a:ea typeface="Verdana" panose="020B0604030504040204" pitchFamily="34" charset="0"/>
                <a:cs typeface="Arial" panose="020B0604020202020204" pitchFamily="34" charset="0"/>
              </a:rPr>
              <a:t>Rette på forkerte rutiner og arbejdsstillinger</a:t>
            </a:r>
          </a:p>
          <a:p>
            <a:pPr marL="285750" indent="-285750">
              <a:buFont typeface="Arial" panose="020B0604020202020204" pitchFamily="34" charset="0"/>
              <a:buChar char="•"/>
            </a:pPr>
            <a:r>
              <a:rPr lang="da-DK" sz="1400" dirty="0">
                <a:solidFill>
                  <a:srgbClr val="1E1E1E"/>
                </a:solidFill>
                <a:latin typeface="Arial" panose="020B0604020202020204" pitchFamily="34" charset="0"/>
                <a:ea typeface="Verdana" panose="020B0604030504040204" pitchFamily="34" charset="0"/>
                <a:cs typeface="Arial" panose="020B0604020202020204" pitchFamily="34" charset="0"/>
              </a:rPr>
              <a:t>Risici forbundet med sikkerhed og sundhed</a:t>
            </a:r>
          </a:p>
          <a:p>
            <a:pPr marL="285750" indent="-285750">
              <a:buFont typeface="Arial" panose="020B0604020202020204" pitchFamily="34" charset="0"/>
              <a:buChar char="•"/>
            </a:pPr>
            <a:r>
              <a:rPr lang="da-DK" sz="1400" dirty="0">
                <a:solidFill>
                  <a:srgbClr val="1E1E1E"/>
                </a:solidFill>
                <a:latin typeface="Arial" panose="020B0604020202020204" pitchFamily="34" charset="0"/>
                <a:ea typeface="Verdana" panose="020B0604030504040204" pitchFamily="34" charset="0"/>
                <a:cs typeface="Arial" panose="020B0604020202020204" pitchFamily="34" charset="0"/>
              </a:rPr>
              <a:t>Oprydning og renholdelse</a:t>
            </a:r>
          </a:p>
          <a:p>
            <a:r>
              <a:rPr lang="da-DK" sz="1000" i="1" dirty="0">
                <a:solidFill>
                  <a:srgbClr val="1E1E1E"/>
                </a:solidFill>
                <a:latin typeface="Arial" panose="020B0604020202020204" pitchFamily="34" charset="0"/>
                <a:ea typeface="Verdana" panose="020B0604030504040204" pitchFamily="34" charset="0"/>
                <a:cs typeface="Arial" panose="020B0604020202020204" pitchFamily="34" charset="0"/>
              </a:rPr>
              <a:t>(Fotografer fejl og mangler til viderebehandling i AMG)</a:t>
            </a:r>
          </a:p>
        </p:txBody>
      </p:sp>
      <p:sp>
        <p:nvSpPr>
          <p:cNvPr id="15" name="Rektangel 14"/>
          <p:cNvSpPr/>
          <p:nvPr/>
        </p:nvSpPr>
        <p:spPr>
          <a:xfrm>
            <a:off x="380998" y="5940790"/>
            <a:ext cx="5415124" cy="307777"/>
          </a:xfrm>
          <a:prstGeom prst="rect">
            <a:avLst/>
          </a:prstGeom>
        </p:spPr>
        <p:txBody>
          <a:bodyPr wrap="square">
            <a:spAutoFit/>
          </a:bodyPr>
          <a:lstStyle/>
          <a:p>
            <a:r>
              <a:rPr lang="da-DK" sz="1400" dirty="0">
                <a:solidFill>
                  <a:srgbClr val="1E1E1E"/>
                </a:solidFill>
                <a:latin typeface="Arial" panose="020B0604020202020204" pitchFamily="34" charset="0"/>
                <a:ea typeface="Verdana" panose="020B0604030504040204" pitchFamily="34" charset="0"/>
                <a:cs typeface="Arial" panose="020B0604020202020204" pitchFamily="34" charset="0"/>
              </a:rPr>
              <a:t>Sidegevinster:</a:t>
            </a:r>
            <a:endParaRPr lang="da-DK" sz="1400" dirty="0">
              <a:latin typeface="Arial" panose="020B0604020202020204" pitchFamily="34" charset="0"/>
              <a:ea typeface="Verdana" panose="020B0604030504040204" pitchFamily="34" charset="0"/>
              <a:cs typeface="Arial" panose="020B0604020202020204" pitchFamily="34" charset="0"/>
            </a:endParaRPr>
          </a:p>
        </p:txBody>
      </p:sp>
      <p:sp>
        <p:nvSpPr>
          <p:cNvPr id="16" name="Rektangel 15"/>
          <p:cNvSpPr/>
          <p:nvPr/>
        </p:nvSpPr>
        <p:spPr>
          <a:xfrm>
            <a:off x="338667" y="3304367"/>
            <a:ext cx="6478223" cy="307777"/>
          </a:xfrm>
          <a:prstGeom prst="rect">
            <a:avLst/>
          </a:prstGeom>
        </p:spPr>
        <p:txBody>
          <a:bodyPr wrap="square">
            <a:spAutoFit/>
          </a:bodyPr>
          <a:lstStyle/>
          <a:p>
            <a:r>
              <a:rPr lang="da-DK" sz="1400" dirty="0">
                <a:solidFill>
                  <a:srgbClr val="1E1E1E"/>
                </a:solidFill>
                <a:latin typeface="Arial" panose="020B0604020202020204" pitchFamily="34" charset="0"/>
                <a:ea typeface="Verdana" panose="020B0604030504040204" pitchFamily="34" charset="0"/>
                <a:cs typeface="Arial" panose="020B0604020202020204" pitchFamily="34" charset="0"/>
              </a:rPr>
              <a:t>Planlæg runderingen inden et Lokal MED møde </a:t>
            </a:r>
            <a:r>
              <a:rPr lang="da-DK" sz="1000" i="1" dirty="0">
                <a:solidFill>
                  <a:srgbClr val="1E1E1E"/>
                </a:solidFill>
                <a:latin typeface="Arial" panose="020B0604020202020204" pitchFamily="34" charset="0"/>
                <a:ea typeface="Verdana" panose="020B0604030504040204" pitchFamily="34" charset="0"/>
                <a:cs typeface="Arial" panose="020B0604020202020204" pitchFamily="34" charset="0"/>
              </a:rPr>
              <a:t>(få redegørelsen med på mødet)</a:t>
            </a:r>
            <a:endParaRPr lang="da-DK" sz="1000" i="1" dirty="0">
              <a:latin typeface="Arial" panose="020B0604020202020204" pitchFamily="34" charset="0"/>
              <a:ea typeface="Verdana" panose="020B0604030504040204" pitchFamily="34" charset="0"/>
              <a:cs typeface="Arial" panose="020B0604020202020204" pitchFamily="34" charset="0"/>
            </a:endParaRPr>
          </a:p>
        </p:txBody>
      </p:sp>
      <p:sp>
        <p:nvSpPr>
          <p:cNvPr id="18" name="Rektangel 17"/>
          <p:cNvSpPr/>
          <p:nvPr/>
        </p:nvSpPr>
        <p:spPr>
          <a:xfrm>
            <a:off x="4064847" y="408519"/>
            <a:ext cx="1907895" cy="276999"/>
          </a:xfrm>
          <a:prstGeom prst="rect">
            <a:avLst/>
          </a:prstGeom>
        </p:spPr>
        <p:txBody>
          <a:bodyPr wrap="none">
            <a:spAutoFit/>
          </a:bodyPr>
          <a:lstStyle/>
          <a:p>
            <a:pPr marL="171450" indent="-171450">
              <a:buFontTx/>
              <a:buChar char="-"/>
            </a:pPr>
            <a:r>
              <a:rPr lang="da-DK" sz="1200" i="1" dirty="0">
                <a:solidFill>
                  <a:schemeClr val="bg1"/>
                </a:solidFill>
                <a:latin typeface="Arial" panose="020B0604020202020204" pitchFamily="34" charset="0"/>
                <a:ea typeface="Verdana" panose="020B0604030504040204" pitchFamily="34" charset="0"/>
                <a:cs typeface="Arial" panose="020B0604020202020204" pitchFamily="34" charset="0"/>
              </a:rPr>
              <a:t>Løbende opfange risici</a:t>
            </a:r>
          </a:p>
        </p:txBody>
      </p:sp>
      <p:sp>
        <p:nvSpPr>
          <p:cNvPr id="19" name="Rektangel 18"/>
          <p:cNvSpPr/>
          <p:nvPr/>
        </p:nvSpPr>
        <p:spPr>
          <a:xfrm>
            <a:off x="338668" y="4075042"/>
            <a:ext cx="2396065" cy="307777"/>
          </a:xfrm>
          <a:prstGeom prst="rect">
            <a:avLst/>
          </a:prstGeom>
        </p:spPr>
        <p:txBody>
          <a:bodyPr wrap="square">
            <a:spAutoFit/>
          </a:bodyPr>
          <a:lstStyle/>
          <a:p>
            <a:r>
              <a:rPr lang="da-DK" sz="1400" dirty="0">
                <a:solidFill>
                  <a:srgbClr val="1E1E1E"/>
                </a:solidFill>
                <a:latin typeface="Verdana" panose="020B0604030504040204" pitchFamily="34" charset="0"/>
                <a:ea typeface="Verdana" panose="020B0604030504040204" pitchFamily="34" charset="0"/>
              </a:rPr>
              <a:t>Fokus i runderingen: </a:t>
            </a:r>
            <a:endParaRPr lang="da-DK" sz="1400" dirty="0">
              <a:latin typeface="Verdana" panose="020B0604030504040204" pitchFamily="34" charset="0"/>
              <a:ea typeface="Verdana" panose="020B0604030504040204" pitchFamily="34" charset="0"/>
            </a:endParaRPr>
          </a:p>
        </p:txBody>
      </p:sp>
      <p:sp>
        <p:nvSpPr>
          <p:cNvPr id="20" name="Rektangel 19"/>
          <p:cNvSpPr/>
          <p:nvPr/>
        </p:nvSpPr>
        <p:spPr>
          <a:xfrm>
            <a:off x="2895599" y="5918978"/>
            <a:ext cx="5354477" cy="523220"/>
          </a:xfrm>
          <a:prstGeom prst="rect">
            <a:avLst/>
          </a:prstGeom>
        </p:spPr>
        <p:txBody>
          <a:bodyPr wrap="square">
            <a:spAutoFit/>
          </a:bodyPr>
          <a:lstStyle/>
          <a:p>
            <a:pPr marL="285750" indent="-285750">
              <a:buFont typeface="Arial" panose="020B0604020202020204" pitchFamily="34" charset="0"/>
              <a:buChar char="•"/>
            </a:pPr>
            <a:r>
              <a:rPr lang="da-DK" sz="1400" dirty="0">
                <a:solidFill>
                  <a:srgbClr val="1E1E1E"/>
                </a:solidFill>
                <a:latin typeface="Arial" panose="020B0604020202020204" pitchFamily="34" charset="0"/>
                <a:ea typeface="Verdana" panose="020B0604030504040204" pitchFamily="34" charset="0"/>
                <a:cs typeface="Arial" panose="020B0604020202020204" pitchFamily="34" charset="0"/>
              </a:rPr>
              <a:t>AMG bliver mere synlige</a:t>
            </a:r>
          </a:p>
          <a:p>
            <a:pPr marL="285750" indent="-285750">
              <a:buFont typeface="Arial" panose="020B0604020202020204" pitchFamily="34" charset="0"/>
              <a:buChar char="•"/>
            </a:pPr>
            <a:r>
              <a:rPr lang="da-DK" sz="1400" dirty="0">
                <a:solidFill>
                  <a:srgbClr val="1E1E1E"/>
                </a:solidFill>
                <a:latin typeface="Arial" panose="020B0604020202020204" pitchFamily="34" charset="0"/>
                <a:ea typeface="Verdana" panose="020B0604030504040204" pitchFamily="34" charset="0"/>
                <a:cs typeface="Arial" panose="020B0604020202020204" pitchFamily="34" charset="0"/>
              </a:rPr>
              <a:t>Medarbejderne oplever at sikkerheden tages alvorlig</a:t>
            </a:r>
            <a:endParaRPr lang="da-DK" sz="1400" dirty="0">
              <a:latin typeface="Arial" panose="020B0604020202020204" pitchFamily="34" charset="0"/>
              <a:ea typeface="Verdana" panose="020B0604030504040204" pitchFamily="34" charset="0"/>
              <a:cs typeface="Arial" panose="020B0604020202020204" pitchFamily="34" charset="0"/>
            </a:endParaRPr>
          </a:p>
        </p:txBody>
      </p:sp>
      <p:pic>
        <p:nvPicPr>
          <p:cNvPr id="21" name="Billede 20"/>
          <p:cNvPicPr>
            <a:picLocks noChangeAspect="1"/>
          </p:cNvPicPr>
          <p:nvPr/>
        </p:nvPicPr>
        <p:blipFill>
          <a:blip r:embed="rId3"/>
          <a:stretch>
            <a:fillRect/>
          </a:stretch>
        </p:blipFill>
        <p:spPr>
          <a:xfrm>
            <a:off x="177801" y="1414451"/>
            <a:ext cx="3314700" cy="1257300"/>
          </a:xfrm>
          <a:prstGeom prst="rect">
            <a:avLst/>
          </a:prstGeom>
        </p:spPr>
      </p:pic>
      <p:sp>
        <p:nvSpPr>
          <p:cNvPr id="22" name="Rektangel 21"/>
          <p:cNvSpPr/>
          <p:nvPr/>
        </p:nvSpPr>
        <p:spPr>
          <a:xfrm>
            <a:off x="372531" y="5446407"/>
            <a:ext cx="9008535" cy="307777"/>
          </a:xfrm>
          <a:prstGeom prst="rect">
            <a:avLst/>
          </a:prstGeom>
        </p:spPr>
        <p:txBody>
          <a:bodyPr wrap="square">
            <a:spAutoFit/>
          </a:bodyPr>
          <a:lstStyle/>
          <a:p>
            <a:r>
              <a:rPr lang="da-DK" sz="1400" dirty="0">
                <a:latin typeface="Arial" panose="020B0604020202020204" pitchFamily="34" charset="0"/>
                <a:ea typeface="Verdana" panose="020B0604030504040204" pitchFamily="34" charset="0"/>
                <a:cs typeface="Arial" panose="020B0604020202020204" pitchFamily="34" charset="0"/>
              </a:rPr>
              <a:t>Sikkerhedsrisici beskrives, vurderes, prioriteres + udarbejd </a:t>
            </a:r>
            <a:r>
              <a:rPr lang="da-DK" sz="1400" b="1" dirty="0">
                <a:latin typeface="Arial" panose="020B0604020202020204" pitchFamily="34" charset="0"/>
                <a:ea typeface="Verdana" panose="020B0604030504040204" pitchFamily="34" charset="0"/>
                <a:cs typeface="Arial" panose="020B0604020202020204" pitchFamily="34" charset="0"/>
              </a:rPr>
              <a:t>handlingsplaner i </a:t>
            </a:r>
            <a:r>
              <a:rPr lang="da-DK" sz="1400" b="1" dirty="0" err="1">
                <a:latin typeface="Arial" panose="020B0604020202020204" pitchFamily="34" charset="0"/>
                <a:ea typeface="Verdana" panose="020B0604030504040204" pitchFamily="34" charset="0"/>
                <a:cs typeface="Arial" panose="020B0604020202020204" pitchFamily="34" charset="0"/>
              </a:rPr>
              <a:t>SafetyNet</a:t>
            </a:r>
            <a:endParaRPr lang="da-DK" sz="1400" b="1" dirty="0">
              <a:latin typeface="Arial" panose="020B0604020202020204" pitchFamily="34" charset="0"/>
              <a:ea typeface="Verdana" panose="020B0604030504040204" pitchFamily="34" charset="0"/>
              <a:cs typeface="Arial" panose="020B0604020202020204" pitchFamily="34" charset="0"/>
            </a:endParaRPr>
          </a:p>
        </p:txBody>
      </p:sp>
      <p:sp>
        <p:nvSpPr>
          <p:cNvPr id="5" name="Rektangel 4">
            <a:extLst>
              <a:ext uri="{FF2B5EF4-FFF2-40B4-BE49-F238E27FC236}">
                <a16:creationId xmlns:a16="http://schemas.microsoft.com/office/drawing/2014/main" id="{55B0D404-F0C8-DCCB-780D-0F78A4A2E752}"/>
              </a:ext>
            </a:extLst>
          </p:cNvPr>
          <p:cNvSpPr/>
          <p:nvPr/>
        </p:nvSpPr>
        <p:spPr>
          <a:xfrm>
            <a:off x="380998" y="6505693"/>
            <a:ext cx="8093289" cy="246221"/>
          </a:xfrm>
          <a:prstGeom prst="rect">
            <a:avLst/>
          </a:prstGeom>
        </p:spPr>
        <p:txBody>
          <a:bodyPr wrap="square">
            <a:spAutoFit/>
          </a:bodyPr>
          <a:lstStyle/>
          <a:p>
            <a:r>
              <a:rPr lang="da-DK" sz="1000" dirty="0">
                <a:latin typeface="Arial" panose="020B0604020202020204" pitchFamily="34" charset="0"/>
                <a:ea typeface="Verdana" panose="020B0604030504040204" pitchFamily="34" charset="0"/>
                <a:cs typeface="Arial" panose="020B0604020202020204" pitchFamily="34" charset="0"/>
              </a:rPr>
              <a:t>AT arbejdsmiljøvejvisere klik </a:t>
            </a:r>
            <a:r>
              <a:rPr lang="da-DK" sz="1000" dirty="0">
                <a:latin typeface="Arial" panose="020B0604020202020204" pitchFamily="34" charset="0"/>
                <a:ea typeface="Verdana" panose="020B0604030504040204" pitchFamily="34" charset="0"/>
                <a:cs typeface="Arial" panose="020B0604020202020204" pitchFamily="34" charset="0"/>
                <a:hlinkClick r:id="rId4"/>
              </a:rPr>
              <a:t>her</a:t>
            </a:r>
            <a:r>
              <a:rPr lang="da-DK" sz="1000" dirty="0">
                <a:latin typeface="Arial" panose="020B0604020202020204" pitchFamily="34" charset="0"/>
                <a:ea typeface="Verdana" panose="020B0604030504040204" pitchFamily="34" charset="0"/>
                <a:cs typeface="Arial" panose="020B0604020202020204" pitchFamily="34" charset="0"/>
              </a:rPr>
              <a:t> beskrivelse af de vigtigste arbejdsmiljøproblemer i de enkelte brancher</a:t>
            </a:r>
          </a:p>
        </p:txBody>
      </p:sp>
    </p:spTree>
    <p:extLst>
      <p:ext uri="{BB962C8B-B14F-4D97-AF65-F5344CB8AC3E}">
        <p14:creationId xmlns:p14="http://schemas.microsoft.com/office/powerpoint/2010/main" val="87933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 calcmode="lin" valueType="num">
                                      <p:cBhvr additive="base">
                                        <p:cTn id="3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 calcmode="lin" valueType="num">
                                      <p:cBhvr additive="base">
                                        <p:cTn id="3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xEl>
                                              <p:pRg st="2" end="2"/>
                                            </p:txEl>
                                          </p:spTgt>
                                        </p:tgtEl>
                                        <p:attrNameLst>
                                          <p:attrName>style.visibility</p:attrName>
                                        </p:attrNameLst>
                                      </p:cBhvr>
                                      <p:to>
                                        <p:strVal val="visible"/>
                                      </p:to>
                                    </p:set>
                                    <p:anim calcmode="lin" valueType="num">
                                      <p:cBhvr additive="base">
                                        <p:cTn id="4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xEl>
                                              <p:pRg st="3" end="3"/>
                                            </p:txEl>
                                          </p:spTgt>
                                        </p:tgtEl>
                                        <p:attrNameLst>
                                          <p:attrName>style.visibility</p:attrName>
                                        </p:attrNameLst>
                                      </p:cBhvr>
                                      <p:to>
                                        <p:strVal val="visible"/>
                                      </p:to>
                                    </p:set>
                                    <p:anim calcmode="lin" valueType="num">
                                      <p:cBhvr additive="base">
                                        <p:cTn id="49"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
                                            <p:txEl>
                                              <p:pRg st="4" end="4"/>
                                            </p:txEl>
                                          </p:spTgt>
                                        </p:tgtEl>
                                        <p:attrNameLst>
                                          <p:attrName>style.visibility</p:attrName>
                                        </p:attrNameLst>
                                      </p:cBhvr>
                                      <p:to>
                                        <p:strVal val="visible"/>
                                      </p:to>
                                    </p:set>
                                    <p:anim calcmode="lin" valueType="num">
                                      <p:cBhvr additive="base">
                                        <p:cTn id="5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4">
                                            <p:txEl>
                                              <p:pRg st="5" end="5"/>
                                            </p:txEl>
                                          </p:spTgt>
                                        </p:tgtEl>
                                        <p:attrNameLst>
                                          <p:attrName>style.visibility</p:attrName>
                                        </p:attrNameLst>
                                      </p:cBhvr>
                                      <p:to>
                                        <p:strVal val="visible"/>
                                      </p:to>
                                    </p:set>
                                    <p:anim calcmode="lin" valueType="num">
                                      <p:cBhvr additive="base">
                                        <p:cTn id="61"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0">
                                            <p:txEl>
                                              <p:pRg st="0" end="0"/>
                                            </p:txEl>
                                          </p:spTgt>
                                        </p:tgtEl>
                                        <p:attrNameLst>
                                          <p:attrName>style.visibility</p:attrName>
                                        </p:attrNameLst>
                                      </p:cBhvr>
                                      <p:to>
                                        <p:strVal val="visible"/>
                                      </p:to>
                                    </p:set>
                                    <p:anim calcmode="lin" valueType="num">
                                      <p:cBhvr additive="base">
                                        <p:cTn id="7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0">
                                            <p:txEl>
                                              <p:pRg st="1" end="1"/>
                                            </p:txEl>
                                          </p:spTgt>
                                        </p:tgtEl>
                                        <p:attrNameLst>
                                          <p:attrName>style.visibility</p:attrName>
                                        </p:attrNameLst>
                                      </p:cBhvr>
                                      <p:to>
                                        <p:strVal val="visible"/>
                                      </p:to>
                                    </p:set>
                                    <p:anim calcmode="lin" valueType="num">
                                      <p:cBhvr additive="base">
                                        <p:cTn id="85"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9" grpId="0"/>
      <p:bldP spid="2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1163139" y="1"/>
            <a:ext cx="7140801" cy="1289783"/>
          </a:xfrm>
        </p:spPr>
        <p:txBody>
          <a:bodyPr/>
          <a:lstStyle/>
          <a:p>
            <a:r>
              <a:rPr lang="da-DK" sz="2400" b="0" dirty="0">
                <a:latin typeface="Arial" panose="020B0604020202020204" pitchFamily="34" charset="0"/>
                <a:cs typeface="Arial" panose="020B0604020202020204" pitchFamily="34" charset="0"/>
              </a:rPr>
              <a:t>Nærved-hændelse</a:t>
            </a:r>
          </a:p>
          <a:p>
            <a:pPr>
              <a:lnSpc>
                <a:spcPct val="100000"/>
              </a:lnSpc>
              <a:spcBef>
                <a:spcPts val="0"/>
              </a:spcBef>
            </a:pPr>
            <a:r>
              <a:rPr lang="da-DK" sz="1200" b="0" i="1" dirty="0">
                <a:latin typeface="Arial" panose="020B0604020202020204" pitchFamily="34" charset="0"/>
                <a:cs typeface="Arial" panose="020B0604020202020204" pitchFamily="34" charset="0"/>
              </a:rPr>
              <a:t>- En hændelse hvor det var lige ved at gå galt / tilløb til en ulykke</a:t>
            </a:r>
          </a:p>
        </p:txBody>
      </p:sp>
      <p:pic>
        <p:nvPicPr>
          <p:cNvPr id="3" name="Billede 2"/>
          <p:cNvPicPr>
            <a:picLocks noChangeAspect="1"/>
          </p:cNvPicPr>
          <p:nvPr/>
        </p:nvPicPr>
        <p:blipFill>
          <a:blip r:embed="rId3"/>
          <a:stretch>
            <a:fillRect/>
          </a:stretch>
        </p:blipFill>
        <p:spPr>
          <a:xfrm>
            <a:off x="5337377" y="2784502"/>
            <a:ext cx="3570313" cy="3441124"/>
          </a:xfrm>
          <a:prstGeom prst="rect">
            <a:avLst/>
          </a:prstGeom>
        </p:spPr>
      </p:pic>
      <p:sp>
        <p:nvSpPr>
          <p:cNvPr id="6" name="Tekstfelt 5"/>
          <p:cNvSpPr txBox="1"/>
          <p:nvPr/>
        </p:nvSpPr>
        <p:spPr>
          <a:xfrm>
            <a:off x="223786" y="1429804"/>
            <a:ext cx="8920214" cy="276999"/>
          </a:xfrm>
          <a:prstGeom prst="rect">
            <a:avLst/>
          </a:prstGeom>
          <a:noFill/>
        </p:spPr>
        <p:txBody>
          <a:bodyPr wrap="square" rtlCol="0">
            <a:spAutoFit/>
          </a:bodyPr>
          <a:lstStyle/>
          <a:p>
            <a:r>
              <a:rPr lang="da-DK" sz="1200" dirty="0">
                <a:latin typeface="Arial" panose="020B0604020202020204" pitchFamily="34" charset="0"/>
                <a:ea typeface="Verdana" panose="020B0604030504040204" pitchFamily="34" charset="0"/>
                <a:cs typeface="Arial" panose="020B0604020202020204" pitchFamily="34" charset="0"/>
              </a:rPr>
              <a:t>Nærved-ulykker indeholder vigtig information om risici i arbejdet, som skal anvendes til forebyggende indsatser</a:t>
            </a:r>
          </a:p>
        </p:txBody>
      </p:sp>
      <p:pic>
        <p:nvPicPr>
          <p:cNvPr id="9" name="Billede 8"/>
          <p:cNvPicPr>
            <a:picLocks noChangeAspect="1"/>
          </p:cNvPicPr>
          <p:nvPr/>
        </p:nvPicPr>
        <p:blipFill>
          <a:blip r:embed="rId4"/>
          <a:stretch>
            <a:fillRect/>
          </a:stretch>
        </p:blipFill>
        <p:spPr>
          <a:xfrm>
            <a:off x="8357433" y="2619210"/>
            <a:ext cx="574662" cy="585304"/>
          </a:xfrm>
          <a:prstGeom prst="rect">
            <a:avLst/>
          </a:prstGeom>
        </p:spPr>
      </p:pic>
      <p:pic>
        <p:nvPicPr>
          <p:cNvPr id="10" name="Billede 9"/>
          <p:cNvPicPr>
            <a:picLocks noChangeAspect="1"/>
          </p:cNvPicPr>
          <p:nvPr/>
        </p:nvPicPr>
        <p:blipFill>
          <a:blip r:embed="rId5"/>
          <a:stretch>
            <a:fillRect/>
          </a:stretch>
        </p:blipFill>
        <p:spPr>
          <a:xfrm>
            <a:off x="966843" y="4375839"/>
            <a:ext cx="2575984" cy="1731399"/>
          </a:xfrm>
          <a:prstGeom prst="rect">
            <a:avLst/>
          </a:prstGeom>
        </p:spPr>
      </p:pic>
      <p:sp>
        <p:nvSpPr>
          <p:cNvPr id="12" name="Rektangel 11"/>
          <p:cNvSpPr/>
          <p:nvPr/>
        </p:nvSpPr>
        <p:spPr>
          <a:xfrm>
            <a:off x="949562" y="1912648"/>
            <a:ext cx="7664733" cy="461665"/>
          </a:xfrm>
          <a:prstGeom prst="rect">
            <a:avLst/>
          </a:prstGeom>
        </p:spPr>
        <p:txBody>
          <a:bodyPr wrap="square">
            <a:spAutoFit/>
          </a:bodyPr>
          <a:lstStyle/>
          <a:p>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Gør det tydeligt, hvordan medarbejderne hjælper med at skabe en sundheds- og sikkerhedskultur når de oplyser om hændelser der var lige ved at gå galt</a:t>
            </a:r>
            <a:endParaRPr lang="da-DK" sz="1200" dirty="0">
              <a:latin typeface="Arial" panose="020B0604020202020204" pitchFamily="34" charset="0"/>
              <a:ea typeface="Verdana" panose="020B0604030504040204" pitchFamily="34" charset="0"/>
              <a:cs typeface="Arial" panose="020B0604020202020204" pitchFamily="34" charset="0"/>
            </a:endParaRPr>
          </a:p>
        </p:txBody>
      </p:sp>
      <p:sp>
        <p:nvSpPr>
          <p:cNvPr id="15" name="Rektangel 14"/>
          <p:cNvSpPr/>
          <p:nvPr/>
        </p:nvSpPr>
        <p:spPr>
          <a:xfrm>
            <a:off x="875314" y="3611120"/>
            <a:ext cx="4572000" cy="646331"/>
          </a:xfrm>
          <a:prstGeom prst="rect">
            <a:avLst/>
          </a:prstGeom>
        </p:spPr>
        <p:txBody>
          <a:bodyPr>
            <a:spAutoFit/>
          </a:bodyPr>
          <a:lstStyle/>
          <a:p>
            <a:r>
              <a:rPr lang="da-DK" sz="1200" dirty="0">
                <a:solidFill>
                  <a:srgbClr val="313131"/>
                </a:solidFill>
                <a:latin typeface="Arial" panose="020B0604020202020204" pitchFamily="34" charset="0"/>
                <a:ea typeface="Verdana" panose="020B0604030504040204" pitchFamily="34" charset="0"/>
                <a:cs typeface="Arial" panose="020B0604020202020204" pitchFamily="34" charset="0"/>
              </a:rPr>
              <a:t>Arbejdsmiljøgruppen (leder får </a:t>
            </a:r>
            <a:r>
              <a:rPr lang="da-DK" sz="1200" dirty="0" err="1">
                <a:solidFill>
                  <a:srgbClr val="313131"/>
                </a:solidFill>
                <a:latin typeface="Arial" panose="020B0604020202020204" pitchFamily="34" charset="0"/>
                <a:ea typeface="Verdana" panose="020B0604030504040204" pitchFamily="34" charset="0"/>
                <a:cs typeface="Arial" panose="020B0604020202020204" pitchFamily="34" charset="0"/>
              </a:rPr>
              <a:t>aut</a:t>
            </a:r>
            <a:r>
              <a:rPr lang="da-DK" sz="1200" dirty="0">
                <a:solidFill>
                  <a:srgbClr val="313131"/>
                </a:solidFill>
                <a:latin typeface="Arial" panose="020B0604020202020204" pitchFamily="34" charset="0"/>
                <a:ea typeface="Verdana" panose="020B0604030504040204" pitchFamily="34" charset="0"/>
                <a:cs typeface="Arial" panose="020B0604020202020204" pitchFamily="34" charset="0"/>
              </a:rPr>
              <a:t>. Besked) undersøger hændelsen </a:t>
            </a:r>
            <a:r>
              <a:rPr lang="da-DK" sz="1200" dirty="0" err="1">
                <a:solidFill>
                  <a:srgbClr val="313131"/>
                </a:solidFill>
                <a:latin typeface="Arial" panose="020B0604020202020204" pitchFamily="34" charset="0"/>
                <a:ea typeface="Verdana" panose="020B0604030504040204" pitchFamily="34" charset="0"/>
                <a:cs typeface="Arial" panose="020B0604020202020204" pitchFamily="34" charset="0"/>
              </a:rPr>
              <a:t>m.h.p</a:t>
            </a:r>
            <a:r>
              <a:rPr lang="da-DK" sz="1200" dirty="0">
                <a:solidFill>
                  <a:srgbClr val="313131"/>
                </a:solidFill>
                <a:latin typeface="Arial" panose="020B0604020202020204" pitchFamily="34" charset="0"/>
                <a:ea typeface="Verdana" panose="020B0604030504040204" pitchFamily="34" charset="0"/>
                <a:cs typeface="Arial" panose="020B0604020202020204" pitchFamily="34" charset="0"/>
              </a:rPr>
              <a:t>. at forebygge fremtidige hændelser af lignende karakter, og  handler på baggrund af undersøgelserne </a:t>
            </a:r>
            <a:endParaRPr lang="da-DK" sz="1200" dirty="0">
              <a:latin typeface="Arial" panose="020B0604020202020204" pitchFamily="34" charset="0"/>
              <a:ea typeface="Verdana" panose="020B0604030504040204" pitchFamily="34" charset="0"/>
              <a:cs typeface="Arial" panose="020B0604020202020204" pitchFamily="34" charset="0"/>
            </a:endParaRPr>
          </a:p>
        </p:txBody>
      </p:sp>
      <p:sp>
        <p:nvSpPr>
          <p:cNvPr id="16" name="Tekstfelt 15"/>
          <p:cNvSpPr txBox="1"/>
          <p:nvPr/>
        </p:nvSpPr>
        <p:spPr>
          <a:xfrm>
            <a:off x="417442" y="1967941"/>
            <a:ext cx="374072" cy="338554"/>
          </a:xfrm>
          <a:prstGeom prst="rect">
            <a:avLst/>
          </a:prstGeom>
          <a:noFill/>
        </p:spPr>
        <p:txBody>
          <a:bodyPr wrap="square" rtlCol="0">
            <a:spAutoFit/>
          </a:bodyPr>
          <a:lstStyle/>
          <a:p>
            <a:r>
              <a:rPr lang="da-DK" sz="1600" dirty="0">
                <a:solidFill>
                  <a:schemeClr val="tx2"/>
                </a:solidFill>
                <a:latin typeface="Verdana" panose="020B0604030504040204" pitchFamily="34" charset="0"/>
                <a:ea typeface="Verdana" panose="020B0604030504040204" pitchFamily="34" charset="0"/>
                <a:cs typeface="Verdana" panose="020B0604030504040204" pitchFamily="34" charset="0"/>
              </a:rPr>
              <a:t>1</a:t>
            </a:r>
          </a:p>
        </p:txBody>
      </p:sp>
      <p:sp>
        <p:nvSpPr>
          <p:cNvPr id="17" name="Forbindelse 16"/>
          <p:cNvSpPr/>
          <p:nvPr/>
        </p:nvSpPr>
        <p:spPr>
          <a:xfrm>
            <a:off x="343521" y="1902459"/>
            <a:ext cx="457200" cy="48213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p:cNvSpPr txBox="1"/>
          <p:nvPr/>
        </p:nvSpPr>
        <p:spPr>
          <a:xfrm>
            <a:off x="426649" y="2845357"/>
            <a:ext cx="374072" cy="338554"/>
          </a:xfrm>
          <a:prstGeom prst="rect">
            <a:avLst/>
          </a:prstGeom>
          <a:noFill/>
        </p:spPr>
        <p:txBody>
          <a:bodyPr wrap="square" rtlCol="0">
            <a:spAutoFit/>
          </a:bodyPr>
          <a:lstStyle/>
          <a:p>
            <a:r>
              <a:rPr lang="da-DK" sz="1600" dirty="0">
                <a:solidFill>
                  <a:schemeClr val="tx2"/>
                </a:solidFill>
                <a:latin typeface="Verdana" panose="020B0604030504040204" pitchFamily="34" charset="0"/>
                <a:ea typeface="Verdana" panose="020B0604030504040204" pitchFamily="34" charset="0"/>
                <a:cs typeface="Verdana" panose="020B0604030504040204" pitchFamily="34" charset="0"/>
              </a:rPr>
              <a:t>2</a:t>
            </a:r>
          </a:p>
        </p:txBody>
      </p:sp>
      <p:sp>
        <p:nvSpPr>
          <p:cNvPr id="19" name="Forbindelse 18"/>
          <p:cNvSpPr/>
          <p:nvPr/>
        </p:nvSpPr>
        <p:spPr>
          <a:xfrm>
            <a:off x="343521" y="2777557"/>
            <a:ext cx="457200" cy="48213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Tekstfelt 19"/>
          <p:cNvSpPr txBox="1"/>
          <p:nvPr/>
        </p:nvSpPr>
        <p:spPr>
          <a:xfrm>
            <a:off x="418114" y="3757788"/>
            <a:ext cx="374072" cy="338554"/>
          </a:xfrm>
          <a:prstGeom prst="rect">
            <a:avLst/>
          </a:prstGeom>
          <a:noFill/>
        </p:spPr>
        <p:txBody>
          <a:bodyPr wrap="square" rtlCol="0">
            <a:spAutoFit/>
          </a:bodyPr>
          <a:lstStyle/>
          <a:p>
            <a:r>
              <a:rPr lang="da-DK" sz="1600" dirty="0">
                <a:solidFill>
                  <a:schemeClr val="tx2"/>
                </a:solidFill>
                <a:latin typeface="Verdana" panose="020B0604030504040204" pitchFamily="34" charset="0"/>
                <a:ea typeface="Verdana" panose="020B0604030504040204" pitchFamily="34" charset="0"/>
                <a:cs typeface="Verdana" panose="020B0604030504040204" pitchFamily="34" charset="0"/>
              </a:rPr>
              <a:t>3</a:t>
            </a:r>
          </a:p>
        </p:txBody>
      </p:sp>
      <p:sp>
        <p:nvSpPr>
          <p:cNvPr id="24" name="Rektangel 23"/>
          <p:cNvSpPr/>
          <p:nvPr/>
        </p:nvSpPr>
        <p:spPr>
          <a:xfrm>
            <a:off x="949562" y="2316456"/>
            <a:ext cx="6264038" cy="276999"/>
          </a:xfrm>
          <a:prstGeom prst="rect">
            <a:avLst/>
          </a:prstGeom>
        </p:spPr>
        <p:txBody>
          <a:bodyPr wrap="square">
            <a:spAutoFit/>
          </a:bodyPr>
          <a:lstStyle/>
          <a:p>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Altså skal det være nemt for medarbejderne at oplyse om en nærved-ulykke</a:t>
            </a:r>
            <a:endParaRPr lang="da-DK" sz="1200" dirty="0">
              <a:latin typeface="Arial" panose="020B0604020202020204" pitchFamily="34" charset="0"/>
              <a:ea typeface="Verdana" panose="020B0604030504040204" pitchFamily="34" charset="0"/>
              <a:cs typeface="Arial" panose="020B0604020202020204" pitchFamily="34" charset="0"/>
            </a:endParaRPr>
          </a:p>
        </p:txBody>
      </p:sp>
      <p:sp>
        <p:nvSpPr>
          <p:cNvPr id="25" name="Rektangel 24"/>
          <p:cNvSpPr/>
          <p:nvPr/>
        </p:nvSpPr>
        <p:spPr>
          <a:xfrm>
            <a:off x="949561" y="2885132"/>
            <a:ext cx="5273439" cy="276999"/>
          </a:xfrm>
          <a:prstGeom prst="rect">
            <a:avLst/>
          </a:prstGeom>
        </p:spPr>
        <p:txBody>
          <a:bodyPr wrap="square">
            <a:spAutoFit/>
          </a:bodyPr>
          <a:lstStyle/>
          <a:p>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Medarbejderne registrer nærved-ulykker i </a:t>
            </a:r>
            <a:r>
              <a:rPr lang="da-DK" sz="1200" dirty="0" err="1">
                <a:solidFill>
                  <a:srgbClr val="373D43"/>
                </a:solidFill>
                <a:latin typeface="Arial" panose="020B0604020202020204" pitchFamily="34" charset="0"/>
                <a:ea typeface="Verdana" panose="020B0604030504040204" pitchFamily="34" charset="0"/>
                <a:cs typeface="Arial" panose="020B0604020202020204" pitchFamily="34" charset="0"/>
              </a:rPr>
              <a:t>SafetyNet</a:t>
            </a:r>
            <a:endParaRPr lang="da-DK" sz="1200" dirty="0">
              <a:latin typeface="Arial" panose="020B0604020202020204" pitchFamily="34" charset="0"/>
              <a:ea typeface="Verdana" panose="020B0604030504040204" pitchFamily="34" charset="0"/>
              <a:cs typeface="Arial" panose="020B0604020202020204" pitchFamily="34" charset="0"/>
            </a:endParaRPr>
          </a:p>
        </p:txBody>
      </p:sp>
      <p:sp>
        <p:nvSpPr>
          <p:cNvPr id="26" name="Højrepil 25"/>
          <p:cNvSpPr/>
          <p:nvPr/>
        </p:nvSpPr>
        <p:spPr>
          <a:xfrm>
            <a:off x="966843" y="2714748"/>
            <a:ext cx="4346129" cy="654353"/>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Forbindelse 20"/>
          <p:cNvSpPr/>
          <p:nvPr/>
        </p:nvSpPr>
        <p:spPr>
          <a:xfrm>
            <a:off x="334986" y="3689940"/>
            <a:ext cx="457200" cy="48213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Tekstfelt 21"/>
          <p:cNvSpPr txBox="1"/>
          <p:nvPr/>
        </p:nvSpPr>
        <p:spPr>
          <a:xfrm>
            <a:off x="469951" y="6175086"/>
            <a:ext cx="374072" cy="338554"/>
          </a:xfrm>
          <a:prstGeom prst="rect">
            <a:avLst/>
          </a:prstGeom>
          <a:noFill/>
        </p:spPr>
        <p:txBody>
          <a:bodyPr wrap="square" rtlCol="0">
            <a:spAutoFit/>
          </a:bodyPr>
          <a:lstStyle/>
          <a:p>
            <a:r>
              <a:rPr lang="da-DK" sz="1600" dirty="0">
                <a:solidFill>
                  <a:schemeClr val="tx2"/>
                </a:solidFill>
                <a:latin typeface="Verdana" panose="020B0604030504040204" pitchFamily="34" charset="0"/>
                <a:ea typeface="Verdana" panose="020B0604030504040204" pitchFamily="34" charset="0"/>
                <a:cs typeface="Verdana" panose="020B0604030504040204" pitchFamily="34" charset="0"/>
              </a:rPr>
              <a:t>4</a:t>
            </a:r>
          </a:p>
        </p:txBody>
      </p:sp>
      <p:sp>
        <p:nvSpPr>
          <p:cNvPr id="23" name="Forbindelse 22"/>
          <p:cNvSpPr/>
          <p:nvPr/>
        </p:nvSpPr>
        <p:spPr>
          <a:xfrm>
            <a:off x="386823" y="6107238"/>
            <a:ext cx="457200" cy="48213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ktangel 26"/>
          <p:cNvSpPr/>
          <p:nvPr/>
        </p:nvSpPr>
        <p:spPr>
          <a:xfrm>
            <a:off x="875314" y="6205863"/>
            <a:ext cx="6211286" cy="276999"/>
          </a:xfrm>
          <a:prstGeom prst="rect">
            <a:avLst/>
          </a:prstGeom>
        </p:spPr>
        <p:txBody>
          <a:bodyPr wrap="square">
            <a:spAutoFit/>
          </a:bodyPr>
          <a:lstStyle/>
          <a:p>
            <a:r>
              <a:rPr lang="da-DK" sz="1200" dirty="0">
                <a:solidFill>
                  <a:srgbClr val="313131"/>
                </a:solidFill>
                <a:latin typeface="Arial" panose="020B0604020202020204" pitchFamily="34" charset="0"/>
                <a:ea typeface="Verdana" panose="020B0604030504040204" pitchFamily="34" charset="0"/>
                <a:cs typeface="Arial" panose="020B0604020202020204" pitchFamily="34" charset="0"/>
              </a:rPr>
              <a:t>Udarbejd handlingsplan i </a:t>
            </a:r>
            <a:r>
              <a:rPr lang="da-DK" sz="1200" dirty="0" err="1">
                <a:solidFill>
                  <a:srgbClr val="313131"/>
                </a:solidFill>
                <a:latin typeface="Arial" panose="020B0604020202020204" pitchFamily="34" charset="0"/>
                <a:ea typeface="Verdana" panose="020B0604030504040204" pitchFamily="34" charset="0"/>
                <a:cs typeface="Arial" panose="020B0604020202020204" pitchFamily="34" charset="0"/>
              </a:rPr>
              <a:t>SafetyNet</a:t>
            </a:r>
            <a:endParaRPr lang="da-DK" sz="1200" dirty="0">
              <a:latin typeface="Arial" panose="020B0604020202020204" pitchFamily="34" charset="0"/>
              <a:ea typeface="Verdana" panose="020B0604030504040204" pitchFamily="34" charset="0"/>
              <a:cs typeface="Arial" panose="020B0604020202020204" pitchFamily="34" charset="0"/>
            </a:endParaRPr>
          </a:p>
        </p:txBody>
      </p:sp>
      <p:pic>
        <p:nvPicPr>
          <p:cNvPr id="4" name="Billede 3"/>
          <p:cNvPicPr>
            <a:picLocks noChangeAspect="1"/>
          </p:cNvPicPr>
          <p:nvPr/>
        </p:nvPicPr>
        <p:blipFill>
          <a:blip r:embed="rId6"/>
          <a:stretch>
            <a:fillRect/>
          </a:stretch>
        </p:blipFill>
        <p:spPr>
          <a:xfrm>
            <a:off x="-24216" y="2120514"/>
            <a:ext cx="5518423" cy="4726347"/>
          </a:xfrm>
          <a:prstGeom prst="rect">
            <a:avLst/>
          </a:prstGeom>
        </p:spPr>
      </p:pic>
      <p:sp>
        <p:nvSpPr>
          <p:cNvPr id="5" name="Tekstfelt 4"/>
          <p:cNvSpPr txBox="1"/>
          <p:nvPr/>
        </p:nvSpPr>
        <p:spPr>
          <a:xfrm>
            <a:off x="3386568" y="2272283"/>
            <a:ext cx="1895135" cy="923330"/>
          </a:xfrm>
          <a:prstGeom prst="rect">
            <a:avLst/>
          </a:prstGeom>
          <a:noFill/>
        </p:spPr>
        <p:txBody>
          <a:bodyPr wrap="square" rtlCol="0">
            <a:spAutoFit/>
          </a:bodyPr>
          <a:lstStyle/>
          <a:p>
            <a:r>
              <a:rPr lang="da-DK" dirty="0">
                <a:solidFill>
                  <a:schemeClr val="bg1"/>
                </a:solidFill>
                <a:latin typeface="Arial" panose="020B0604020202020204" pitchFamily="34" charset="0"/>
                <a:ea typeface="Verdana" panose="020B0604030504040204" pitchFamily="34" charset="0"/>
                <a:cs typeface="Arial" panose="020B0604020202020204" pitchFamily="34" charset="0"/>
              </a:rPr>
              <a:t>Vejledning på forsiden af SafetyNet!!!</a:t>
            </a:r>
          </a:p>
        </p:txBody>
      </p:sp>
      <p:sp>
        <p:nvSpPr>
          <p:cNvPr id="8" name="Rektangel 7">
            <a:extLst>
              <a:ext uri="{FF2B5EF4-FFF2-40B4-BE49-F238E27FC236}">
                <a16:creationId xmlns:a16="http://schemas.microsoft.com/office/drawing/2014/main" id="{6B4F4F57-78F7-6246-3C34-52F27035CB16}"/>
              </a:ext>
            </a:extLst>
          </p:cNvPr>
          <p:cNvSpPr/>
          <p:nvPr/>
        </p:nvSpPr>
        <p:spPr>
          <a:xfrm>
            <a:off x="127391" y="6143948"/>
            <a:ext cx="2862058" cy="553998"/>
          </a:xfrm>
          <a:prstGeom prst="rect">
            <a:avLst/>
          </a:prstGeom>
        </p:spPr>
        <p:txBody>
          <a:bodyPr wrap="square">
            <a:spAutoFit/>
          </a:bodyPr>
          <a:lstStyle/>
          <a:p>
            <a:r>
              <a:rPr lang="da-DK" sz="1500" dirty="0">
                <a:solidFill>
                  <a:schemeClr val="bg1"/>
                </a:solidFill>
                <a:latin typeface="Verdana" panose="020B0604030504040204" pitchFamily="34" charset="0"/>
                <a:ea typeface="Verdana" panose="020B0604030504040204" pitchFamily="34" charset="0"/>
              </a:rPr>
              <a:t>Kan registreres på arbejdstelefoner </a:t>
            </a:r>
          </a:p>
        </p:txBody>
      </p:sp>
    </p:spTree>
    <p:extLst>
      <p:ext uri="{BB962C8B-B14F-4D97-AF65-F5344CB8AC3E}">
        <p14:creationId xmlns:p14="http://schemas.microsoft.com/office/powerpoint/2010/main" val="307071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cBhvr additive="base">
                                        <p:cTn id="82" dur="500" fill="hold"/>
                                        <p:tgtEl>
                                          <p:spTgt spid="5"/>
                                        </p:tgtEl>
                                        <p:attrNameLst>
                                          <p:attrName>ppt_x</p:attrName>
                                        </p:attrNameLst>
                                      </p:cBhvr>
                                      <p:tavLst>
                                        <p:tav tm="0">
                                          <p:val>
                                            <p:strVal val="#ppt_x"/>
                                          </p:val>
                                        </p:tav>
                                        <p:tav tm="100000">
                                          <p:val>
                                            <p:strVal val="#ppt_x"/>
                                          </p:val>
                                        </p:tav>
                                      </p:tavLst>
                                    </p:anim>
                                    <p:anim calcmode="lin" valueType="num">
                                      <p:cBhvr additive="base">
                                        <p:cTn id="8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8"/>
                                        </p:tgtEl>
                                        <p:attrNameLst>
                                          <p:attrName>style.visibility</p:attrName>
                                        </p:attrNameLst>
                                      </p:cBhvr>
                                      <p:to>
                                        <p:strVal val="visible"/>
                                      </p:to>
                                    </p:set>
                                    <p:anim calcmode="lin" valueType="num">
                                      <p:cBhvr additive="base">
                                        <p:cTn id="88" dur="500" fill="hold"/>
                                        <p:tgtEl>
                                          <p:spTgt spid="8"/>
                                        </p:tgtEl>
                                        <p:attrNameLst>
                                          <p:attrName>ppt_x</p:attrName>
                                        </p:attrNameLst>
                                      </p:cBhvr>
                                      <p:tavLst>
                                        <p:tav tm="0">
                                          <p:val>
                                            <p:strVal val="#ppt_x"/>
                                          </p:val>
                                        </p:tav>
                                        <p:tav tm="100000">
                                          <p:val>
                                            <p:strVal val="#ppt_x"/>
                                          </p:val>
                                        </p:tav>
                                      </p:tavLst>
                                    </p:anim>
                                    <p:anim calcmode="lin" valueType="num">
                                      <p:cBhvr additive="base">
                                        <p:cTn id="8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5" grpId="0"/>
      <p:bldP spid="16" grpId="0"/>
      <p:bldP spid="17" grpId="0" animBg="1"/>
      <p:bldP spid="18" grpId="0"/>
      <p:bldP spid="19" grpId="0" animBg="1"/>
      <p:bldP spid="20" grpId="0"/>
      <p:bldP spid="24" grpId="0"/>
      <p:bldP spid="25" grpId="0"/>
      <p:bldP spid="26" grpId="0" animBg="1"/>
      <p:bldP spid="21" grpId="0" animBg="1"/>
      <p:bldP spid="22" grpId="0"/>
      <p:bldP spid="23" grpId="0" animBg="1"/>
      <p:bldP spid="27" grpId="0"/>
      <p:bldP spid="5"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1163140" y="1"/>
            <a:ext cx="8095160" cy="1289783"/>
          </a:xfrm>
        </p:spPr>
        <p:txBody>
          <a:bodyPr/>
          <a:lstStyle/>
          <a:p>
            <a:r>
              <a:rPr lang="da-DK" sz="2400" b="0" dirty="0">
                <a:latin typeface="Arial" panose="020B0604020202020204" pitchFamily="34" charset="0"/>
                <a:cs typeface="Arial" panose="020B0604020202020204" pitchFamily="34" charset="0"/>
              </a:rPr>
              <a:t>Voldshændelser</a:t>
            </a:r>
            <a:r>
              <a:rPr lang="da-DK" b="0" dirty="0">
                <a:latin typeface="Arial" panose="020B0604020202020204" pitchFamily="34" charset="0"/>
                <a:cs typeface="Arial" panose="020B0604020202020204" pitchFamily="34" charset="0"/>
              </a:rPr>
              <a:t> </a:t>
            </a:r>
            <a:r>
              <a:rPr lang="da-DK" sz="1200" b="0" dirty="0">
                <a:latin typeface="Arial" panose="020B0604020202020204" pitchFamily="34" charset="0"/>
                <a:cs typeface="Arial" panose="020B0604020202020204" pitchFamily="34" charset="0"/>
              </a:rPr>
              <a:t>(intern registrering)</a:t>
            </a:r>
          </a:p>
          <a:p>
            <a:pPr>
              <a:lnSpc>
                <a:spcPct val="100000"/>
              </a:lnSpc>
              <a:spcBef>
                <a:spcPts val="0"/>
              </a:spcBef>
            </a:pPr>
            <a:r>
              <a:rPr lang="da-DK" sz="1200" b="0" i="1" dirty="0"/>
              <a:t>- en fysisk og/eller psykisk hændelse hvor </a:t>
            </a:r>
            <a:r>
              <a:rPr lang="da-DK" sz="1200" i="1" dirty="0"/>
              <a:t>borger</a:t>
            </a:r>
            <a:r>
              <a:rPr lang="da-DK" sz="1200" b="0" i="1" dirty="0"/>
              <a:t> påvirker medarbejder negativt </a:t>
            </a:r>
          </a:p>
        </p:txBody>
      </p:sp>
      <p:sp>
        <p:nvSpPr>
          <p:cNvPr id="6" name="Tekstfelt 5"/>
          <p:cNvSpPr txBox="1"/>
          <p:nvPr/>
        </p:nvSpPr>
        <p:spPr>
          <a:xfrm>
            <a:off x="218378" y="1346200"/>
            <a:ext cx="7167614" cy="523220"/>
          </a:xfrm>
          <a:prstGeom prst="rect">
            <a:avLst/>
          </a:prstGeom>
          <a:noFill/>
        </p:spPr>
        <p:txBody>
          <a:bodyPr wrap="square" rtlCol="0">
            <a:spAutoFit/>
          </a:bodyPr>
          <a:lstStyle/>
          <a:p>
            <a:pPr marL="171450" indent="-171450">
              <a:buFont typeface="Arial" panose="020B0604020202020204" pitchFamily="34" charset="0"/>
              <a:buChar char="•"/>
            </a:pPr>
            <a:r>
              <a:rPr lang="da-DK" sz="1400" dirty="0">
                <a:latin typeface="Arial" panose="020B0604020202020204" pitchFamily="34" charset="0"/>
                <a:ea typeface="Verdana" panose="020B0604030504040204" pitchFamily="34" charset="0"/>
                <a:cs typeface="Arial" panose="020B0604020202020204" pitchFamily="34" charset="0"/>
              </a:rPr>
              <a:t>Hændelserne indeholder vigtig information om risici i arbejdet</a:t>
            </a:r>
          </a:p>
          <a:p>
            <a:pPr marL="171450" indent="-171450">
              <a:buFont typeface="Arial" panose="020B0604020202020204" pitchFamily="34" charset="0"/>
              <a:buChar char="•"/>
            </a:pPr>
            <a:r>
              <a:rPr lang="da-DK" sz="1400" dirty="0">
                <a:latin typeface="Arial" panose="020B0604020202020204" pitchFamily="34" charset="0"/>
                <a:ea typeface="Verdana" panose="020B0604030504040204" pitchFamily="34" charset="0"/>
                <a:cs typeface="Arial" panose="020B0604020202020204" pitchFamily="34" charset="0"/>
              </a:rPr>
              <a:t>Informationen skal anvendes til forebyggende indsatser.</a:t>
            </a:r>
          </a:p>
        </p:txBody>
      </p:sp>
      <p:pic>
        <p:nvPicPr>
          <p:cNvPr id="10" name="Billede 9"/>
          <p:cNvPicPr>
            <a:picLocks noChangeAspect="1"/>
          </p:cNvPicPr>
          <p:nvPr/>
        </p:nvPicPr>
        <p:blipFill>
          <a:blip r:embed="rId2"/>
          <a:stretch>
            <a:fillRect/>
          </a:stretch>
        </p:blipFill>
        <p:spPr>
          <a:xfrm>
            <a:off x="892250" y="4430250"/>
            <a:ext cx="2575984" cy="1731399"/>
          </a:xfrm>
          <a:prstGeom prst="rect">
            <a:avLst/>
          </a:prstGeom>
        </p:spPr>
      </p:pic>
      <p:sp>
        <p:nvSpPr>
          <p:cNvPr id="12" name="Rektangel 11"/>
          <p:cNvSpPr/>
          <p:nvPr/>
        </p:nvSpPr>
        <p:spPr>
          <a:xfrm>
            <a:off x="874969" y="1997742"/>
            <a:ext cx="7664733" cy="646331"/>
          </a:xfrm>
          <a:prstGeom prst="rect">
            <a:avLst/>
          </a:prstGeom>
        </p:spPr>
        <p:txBody>
          <a:bodyPr wrap="square">
            <a:spAutoFit/>
          </a:bodyPr>
          <a:lstStyle/>
          <a:p>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Udarbejd en lokal retningslinje i LMU, der konkret beskriver hvordan I undgår, og hvis det skulle ske, håndterer vold i og udenfor arbejdstiden. Herunder hvem man skal henvende sig til, og hvad man stiller op, hvis nogen oplever hændelser der påvirker dem negativt.</a:t>
            </a:r>
            <a:endParaRPr lang="da-DK" sz="1200" dirty="0">
              <a:latin typeface="Arial" panose="020B0604020202020204" pitchFamily="34" charset="0"/>
              <a:ea typeface="Verdana" panose="020B0604030504040204" pitchFamily="34" charset="0"/>
              <a:cs typeface="Arial" panose="020B0604020202020204" pitchFamily="34" charset="0"/>
            </a:endParaRPr>
          </a:p>
        </p:txBody>
      </p:sp>
      <p:sp>
        <p:nvSpPr>
          <p:cNvPr id="15" name="Rektangel 14"/>
          <p:cNvSpPr/>
          <p:nvPr/>
        </p:nvSpPr>
        <p:spPr>
          <a:xfrm>
            <a:off x="800721" y="3665531"/>
            <a:ext cx="4572000" cy="646331"/>
          </a:xfrm>
          <a:prstGeom prst="rect">
            <a:avLst/>
          </a:prstGeom>
        </p:spPr>
        <p:txBody>
          <a:bodyPr>
            <a:spAutoFit/>
          </a:bodyPr>
          <a:lstStyle/>
          <a:p>
            <a:r>
              <a:rPr lang="da-DK" sz="1200" dirty="0">
                <a:solidFill>
                  <a:srgbClr val="313131"/>
                </a:solidFill>
                <a:latin typeface="Arial" panose="020B0604020202020204" pitchFamily="34" charset="0"/>
                <a:ea typeface="Verdana" panose="020B0604030504040204" pitchFamily="34" charset="0"/>
                <a:cs typeface="Arial" panose="020B0604020202020204" pitchFamily="34" charset="0"/>
              </a:rPr>
              <a:t>Arbejdsmiljøgruppen undersøger hændelsen </a:t>
            </a:r>
            <a:r>
              <a:rPr lang="da-DK" sz="1200" dirty="0" err="1">
                <a:solidFill>
                  <a:srgbClr val="313131"/>
                </a:solidFill>
                <a:latin typeface="Arial" panose="020B0604020202020204" pitchFamily="34" charset="0"/>
                <a:ea typeface="Verdana" panose="020B0604030504040204" pitchFamily="34" charset="0"/>
                <a:cs typeface="Arial" panose="020B0604020202020204" pitchFamily="34" charset="0"/>
              </a:rPr>
              <a:t>m.h.p</a:t>
            </a:r>
            <a:r>
              <a:rPr lang="da-DK" sz="1200" dirty="0">
                <a:solidFill>
                  <a:srgbClr val="313131"/>
                </a:solidFill>
                <a:latin typeface="Arial" panose="020B0604020202020204" pitchFamily="34" charset="0"/>
                <a:ea typeface="Verdana" panose="020B0604030504040204" pitchFamily="34" charset="0"/>
                <a:cs typeface="Arial" panose="020B0604020202020204" pitchFamily="34" charset="0"/>
              </a:rPr>
              <a:t>. at forebygge fremtidige hændelser af lignende karakter, og  handler på baggrund af undersøgelserne. </a:t>
            </a:r>
            <a:endParaRPr lang="da-DK" sz="1200" dirty="0">
              <a:latin typeface="Arial" panose="020B0604020202020204" pitchFamily="34" charset="0"/>
              <a:ea typeface="Verdana" panose="020B0604030504040204" pitchFamily="34" charset="0"/>
              <a:cs typeface="Arial" panose="020B0604020202020204" pitchFamily="34" charset="0"/>
            </a:endParaRPr>
          </a:p>
        </p:txBody>
      </p:sp>
      <p:sp>
        <p:nvSpPr>
          <p:cNvPr id="16" name="Tekstfelt 15"/>
          <p:cNvSpPr txBox="1"/>
          <p:nvPr/>
        </p:nvSpPr>
        <p:spPr>
          <a:xfrm>
            <a:off x="342849" y="2022352"/>
            <a:ext cx="374072" cy="338554"/>
          </a:xfrm>
          <a:prstGeom prst="rect">
            <a:avLst/>
          </a:prstGeom>
          <a:noFill/>
        </p:spPr>
        <p:txBody>
          <a:bodyPr wrap="square" rtlCol="0">
            <a:spAutoFit/>
          </a:bodyPr>
          <a:lstStyle/>
          <a:p>
            <a:r>
              <a:rPr lang="da-DK" sz="1600" dirty="0">
                <a:solidFill>
                  <a:schemeClr val="tx2"/>
                </a:solidFill>
                <a:latin typeface="Verdana" panose="020B0604030504040204" pitchFamily="34" charset="0"/>
                <a:ea typeface="Verdana" panose="020B0604030504040204" pitchFamily="34" charset="0"/>
                <a:cs typeface="Verdana" panose="020B0604030504040204" pitchFamily="34" charset="0"/>
              </a:rPr>
              <a:t>1</a:t>
            </a:r>
          </a:p>
        </p:txBody>
      </p:sp>
      <p:sp>
        <p:nvSpPr>
          <p:cNvPr id="17" name="Forbindelse 16"/>
          <p:cNvSpPr/>
          <p:nvPr/>
        </p:nvSpPr>
        <p:spPr>
          <a:xfrm>
            <a:off x="268928" y="1956870"/>
            <a:ext cx="457200" cy="48213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p:cNvSpPr txBox="1"/>
          <p:nvPr/>
        </p:nvSpPr>
        <p:spPr>
          <a:xfrm>
            <a:off x="356559" y="3086766"/>
            <a:ext cx="374072" cy="338554"/>
          </a:xfrm>
          <a:prstGeom prst="rect">
            <a:avLst/>
          </a:prstGeom>
          <a:noFill/>
        </p:spPr>
        <p:txBody>
          <a:bodyPr wrap="square" rtlCol="0">
            <a:spAutoFit/>
          </a:bodyPr>
          <a:lstStyle/>
          <a:p>
            <a:r>
              <a:rPr lang="da-DK" sz="1600" dirty="0">
                <a:solidFill>
                  <a:schemeClr val="tx2"/>
                </a:solidFill>
                <a:latin typeface="Verdana" panose="020B0604030504040204" pitchFamily="34" charset="0"/>
                <a:ea typeface="Verdana" panose="020B0604030504040204" pitchFamily="34" charset="0"/>
                <a:cs typeface="Verdana" panose="020B0604030504040204" pitchFamily="34" charset="0"/>
              </a:rPr>
              <a:t>2</a:t>
            </a:r>
          </a:p>
        </p:txBody>
      </p:sp>
      <p:sp>
        <p:nvSpPr>
          <p:cNvPr id="19" name="Forbindelse 18"/>
          <p:cNvSpPr/>
          <p:nvPr/>
        </p:nvSpPr>
        <p:spPr>
          <a:xfrm>
            <a:off x="273431" y="3018966"/>
            <a:ext cx="457200" cy="48213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Tekstfelt 19"/>
          <p:cNvSpPr txBox="1"/>
          <p:nvPr/>
        </p:nvSpPr>
        <p:spPr>
          <a:xfrm>
            <a:off x="343521" y="3812199"/>
            <a:ext cx="374072" cy="338554"/>
          </a:xfrm>
          <a:prstGeom prst="rect">
            <a:avLst/>
          </a:prstGeom>
          <a:noFill/>
        </p:spPr>
        <p:txBody>
          <a:bodyPr wrap="square" rtlCol="0">
            <a:spAutoFit/>
          </a:bodyPr>
          <a:lstStyle/>
          <a:p>
            <a:r>
              <a:rPr lang="da-DK" sz="1600" dirty="0">
                <a:solidFill>
                  <a:schemeClr val="tx2"/>
                </a:solidFill>
                <a:latin typeface="Verdana" panose="020B0604030504040204" pitchFamily="34" charset="0"/>
                <a:ea typeface="Verdana" panose="020B0604030504040204" pitchFamily="34" charset="0"/>
                <a:cs typeface="Verdana" panose="020B0604030504040204" pitchFamily="34" charset="0"/>
              </a:rPr>
              <a:t>3</a:t>
            </a:r>
          </a:p>
        </p:txBody>
      </p:sp>
      <p:sp>
        <p:nvSpPr>
          <p:cNvPr id="24" name="Rektangel 23"/>
          <p:cNvSpPr/>
          <p:nvPr/>
        </p:nvSpPr>
        <p:spPr>
          <a:xfrm>
            <a:off x="874969" y="2590047"/>
            <a:ext cx="5908438" cy="276999"/>
          </a:xfrm>
          <a:prstGeom prst="rect">
            <a:avLst/>
          </a:prstGeom>
        </p:spPr>
        <p:txBody>
          <a:bodyPr wrap="square">
            <a:spAutoFit/>
          </a:bodyPr>
          <a:lstStyle/>
          <a:p>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Tag afsæt i </a:t>
            </a:r>
            <a:r>
              <a:rPr lang="da-DK" sz="1200" dirty="0" err="1">
                <a:solidFill>
                  <a:srgbClr val="373D43"/>
                </a:solidFill>
                <a:latin typeface="Arial" panose="020B0604020202020204" pitchFamily="34" charset="0"/>
                <a:ea typeface="Verdana" panose="020B0604030504040204" pitchFamily="34" charset="0"/>
                <a:cs typeface="Arial" panose="020B0604020202020204" pitchFamily="34" charset="0"/>
              </a:rPr>
              <a:t>HMU´s</a:t>
            </a:r>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 </a:t>
            </a:r>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hlinkClick r:id="rId3"/>
              </a:rPr>
              <a:t>gældende retningslinje </a:t>
            </a:r>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af maj 2022.</a:t>
            </a:r>
            <a:endParaRPr lang="da-DK" sz="1200" dirty="0">
              <a:latin typeface="Arial" panose="020B0604020202020204" pitchFamily="34" charset="0"/>
              <a:ea typeface="Verdana" panose="020B0604030504040204" pitchFamily="34" charset="0"/>
              <a:cs typeface="Arial" panose="020B0604020202020204" pitchFamily="34" charset="0"/>
            </a:endParaRPr>
          </a:p>
        </p:txBody>
      </p:sp>
      <p:sp>
        <p:nvSpPr>
          <p:cNvPr id="25" name="Rektangel 24"/>
          <p:cNvSpPr/>
          <p:nvPr/>
        </p:nvSpPr>
        <p:spPr>
          <a:xfrm>
            <a:off x="871822" y="3016551"/>
            <a:ext cx="5273439" cy="461665"/>
          </a:xfrm>
          <a:prstGeom prst="rect">
            <a:avLst/>
          </a:prstGeom>
        </p:spPr>
        <p:txBody>
          <a:bodyPr wrap="square">
            <a:spAutoFit/>
          </a:bodyPr>
          <a:lstStyle/>
          <a:p>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Medarbejderne foretager en intern registrering af fysisk/</a:t>
            </a:r>
          </a:p>
          <a:p>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psykisk vold i </a:t>
            </a:r>
            <a:r>
              <a:rPr lang="da-DK" sz="1200" dirty="0" err="1">
                <a:solidFill>
                  <a:srgbClr val="373D43"/>
                </a:solidFill>
                <a:latin typeface="Arial" panose="020B0604020202020204" pitchFamily="34" charset="0"/>
                <a:ea typeface="Verdana" panose="020B0604030504040204" pitchFamily="34" charset="0"/>
                <a:cs typeface="Arial" panose="020B0604020202020204" pitchFamily="34" charset="0"/>
              </a:rPr>
              <a:t>SafetyNet</a:t>
            </a:r>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 </a:t>
            </a:r>
            <a:r>
              <a:rPr lang="da-DK" sz="1000" i="1" dirty="0">
                <a:solidFill>
                  <a:srgbClr val="373D43"/>
                </a:solidFill>
                <a:latin typeface="Arial" panose="020B0604020202020204" pitchFamily="34" charset="0"/>
                <a:ea typeface="Verdana" panose="020B0604030504040204" pitchFamily="34" charset="0"/>
                <a:cs typeface="Arial" panose="020B0604020202020204" pitchFamily="34" charset="0"/>
              </a:rPr>
              <a:t>(se spørgeguiden).</a:t>
            </a:r>
          </a:p>
        </p:txBody>
      </p:sp>
      <p:sp>
        <p:nvSpPr>
          <p:cNvPr id="26" name="Højrepil 25"/>
          <p:cNvSpPr/>
          <p:nvPr/>
        </p:nvSpPr>
        <p:spPr>
          <a:xfrm>
            <a:off x="889104" y="2846167"/>
            <a:ext cx="4714290" cy="79774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Forbindelse 20"/>
          <p:cNvSpPr/>
          <p:nvPr/>
        </p:nvSpPr>
        <p:spPr>
          <a:xfrm>
            <a:off x="260393" y="3744351"/>
            <a:ext cx="457200" cy="48213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3"/>
          <p:cNvPicPr>
            <a:picLocks noChangeAspect="1"/>
          </p:cNvPicPr>
          <p:nvPr/>
        </p:nvPicPr>
        <p:blipFill>
          <a:blip r:embed="rId4"/>
          <a:stretch>
            <a:fillRect/>
          </a:stretch>
        </p:blipFill>
        <p:spPr>
          <a:xfrm>
            <a:off x="5606540" y="2831968"/>
            <a:ext cx="3247816" cy="2808045"/>
          </a:xfrm>
          <a:prstGeom prst="rect">
            <a:avLst/>
          </a:prstGeom>
        </p:spPr>
      </p:pic>
      <p:pic>
        <p:nvPicPr>
          <p:cNvPr id="9" name="Billede 8"/>
          <p:cNvPicPr>
            <a:picLocks noChangeAspect="1"/>
          </p:cNvPicPr>
          <p:nvPr/>
        </p:nvPicPr>
        <p:blipFill>
          <a:blip r:embed="rId5"/>
          <a:stretch>
            <a:fillRect/>
          </a:stretch>
        </p:blipFill>
        <p:spPr>
          <a:xfrm>
            <a:off x="8282840" y="2673621"/>
            <a:ext cx="574662" cy="585304"/>
          </a:xfrm>
          <a:prstGeom prst="rect">
            <a:avLst/>
          </a:prstGeom>
        </p:spPr>
      </p:pic>
      <p:sp>
        <p:nvSpPr>
          <p:cNvPr id="22" name="Tekstfelt 21"/>
          <p:cNvSpPr txBox="1"/>
          <p:nvPr/>
        </p:nvSpPr>
        <p:spPr>
          <a:xfrm>
            <a:off x="395358" y="6229497"/>
            <a:ext cx="374072" cy="338554"/>
          </a:xfrm>
          <a:prstGeom prst="rect">
            <a:avLst/>
          </a:prstGeom>
          <a:noFill/>
        </p:spPr>
        <p:txBody>
          <a:bodyPr wrap="square" rtlCol="0">
            <a:spAutoFit/>
          </a:bodyPr>
          <a:lstStyle/>
          <a:p>
            <a:r>
              <a:rPr lang="da-DK" sz="1600" dirty="0">
                <a:solidFill>
                  <a:schemeClr val="tx2"/>
                </a:solidFill>
                <a:latin typeface="Verdana" panose="020B0604030504040204" pitchFamily="34" charset="0"/>
                <a:ea typeface="Verdana" panose="020B0604030504040204" pitchFamily="34" charset="0"/>
                <a:cs typeface="Verdana" panose="020B0604030504040204" pitchFamily="34" charset="0"/>
              </a:rPr>
              <a:t>4</a:t>
            </a:r>
          </a:p>
        </p:txBody>
      </p:sp>
      <p:sp>
        <p:nvSpPr>
          <p:cNvPr id="23" name="Forbindelse 22"/>
          <p:cNvSpPr/>
          <p:nvPr/>
        </p:nvSpPr>
        <p:spPr>
          <a:xfrm>
            <a:off x="312230" y="6161649"/>
            <a:ext cx="457200" cy="48213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ktangel 26"/>
          <p:cNvSpPr/>
          <p:nvPr/>
        </p:nvSpPr>
        <p:spPr>
          <a:xfrm>
            <a:off x="800721" y="6260274"/>
            <a:ext cx="6211286" cy="276999"/>
          </a:xfrm>
          <a:prstGeom prst="rect">
            <a:avLst/>
          </a:prstGeom>
        </p:spPr>
        <p:txBody>
          <a:bodyPr wrap="square">
            <a:spAutoFit/>
          </a:bodyPr>
          <a:lstStyle/>
          <a:p>
            <a:r>
              <a:rPr lang="da-DK" sz="1200" dirty="0">
                <a:solidFill>
                  <a:srgbClr val="313131"/>
                </a:solidFill>
                <a:latin typeface="Arial" panose="020B0604020202020204" pitchFamily="34" charset="0"/>
                <a:ea typeface="Verdana" panose="020B0604030504040204" pitchFamily="34" charset="0"/>
                <a:cs typeface="Arial" panose="020B0604020202020204" pitchFamily="34" charset="0"/>
              </a:rPr>
              <a:t>Udarbejd handlingsplan i </a:t>
            </a:r>
            <a:r>
              <a:rPr lang="da-DK" sz="1200" dirty="0" err="1">
                <a:solidFill>
                  <a:srgbClr val="313131"/>
                </a:solidFill>
                <a:latin typeface="Arial" panose="020B0604020202020204" pitchFamily="34" charset="0"/>
                <a:ea typeface="Verdana" panose="020B0604030504040204" pitchFamily="34" charset="0"/>
                <a:cs typeface="Arial" panose="020B0604020202020204" pitchFamily="34" charset="0"/>
              </a:rPr>
              <a:t>SafetyNet</a:t>
            </a:r>
            <a:r>
              <a:rPr lang="da-DK" sz="1200" dirty="0">
                <a:solidFill>
                  <a:srgbClr val="313131"/>
                </a:solidFill>
                <a:latin typeface="Arial" panose="020B0604020202020204" pitchFamily="34" charset="0"/>
                <a:ea typeface="Verdana" panose="020B0604030504040204" pitchFamily="34" charset="0"/>
                <a:cs typeface="Arial" panose="020B0604020202020204" pitchFamily="34" charset="0"/>
              </a:rPr>
              <a:t> og følg lokal retningslinje.</a:t>
            </a:r>
            <a:endParaRPr lang="da-DK" sz="1200" dirty="0">
              <a:latin typeface="Arial" panose="020B0604020202020204" pitchFamily="34" charset="0"/>
              <a:ea typeface="Verdana" panose="020B0604030504040204" pitchFamily="34" charset="0"/>
              <a:cs typeface="Arial" panose="020B0604020202020204" pitchFamily="34" charset="0"/>
            </a:endParaRPr>
          </a:p>
        </p:txBody>
      </p:sp>
      <p:pic>
        <p:nvPicPr>
          <p:cNvPr id="5" name="Billede 4"/>
          <p:cNvPicPr>
            <a:picLocks noChangeAspect="1"/>
          </p:cNvPicPr>
          <p:nvPr/>
        </p:nvPicPr>
        <p:blipFill>
          <a:blip r:embed="rId6"/>
          <a:stretch>
            <a:fillRect/>
          </a:stretch>
        </p:blipFill>
        <p:spPr>
          <a:xfrm rot="439087">
            <a:off x="6806648" y="4332418"/>
            <a:ext cx="1659179" cy="2269797"/>
          </a:xfrm>
          <a:prstGeom prst="rect">
            <a:avLst/>
          </a:prstGeom>
        </p:spPr>
      </p:pic>
      <p:pic>
        <p:nvPicPr>
          <p:cNvPr id="28" name="Billede 27"/>
          <p:cNvPicPr>
            <a:picLocks noChangeAspect="1"/>
          </p:cNvPicPr>
          <p:nvPr/>
        </p:nvPicPr>
        <p:blipFill>
          <a:blip r:embed="rId7"/>
          <a:stretch>
            <a:fillRect/>
          </a:stretch>
        </p:blipFill>
        <p:spPr>
          <a:xfrm>
            <a:off x="4477972" y="2439008"/>
            <a:ext cx="5385016" cy="4612088"/>
          </a:xfrm>
          <a:prstGeom prst="rect">
            <a:avLst/>
          </a:prstGeom>
        </p:spPr>
      </p:pic>
      <p:sp>
        <p:nvSpPr>
          <p:cNvPr id="29" name="Tekstfelt 28"/>
          <p:cNvSpPr txBox="1"/>
          <p:nvPr/>
        </p:nvSpPr>
        <p:spPr>
          <a:xfrm>
            <a:off x="3321506" y="2355565"/>
            <a:ext cx="1895135" cy="923330"/>
          </a:xfrm>
          <a:prstGeom prst="rect">
            <a:avLst/>
          </a:prstGeom>
          <a:noFill/>
        </p:spPr>
        <p:txBody>
          <a:bodyPr wrap="square" rtlCol="0">
            <a:spAutoFit/>
          </a:bodyPr>
          <a:lstStyle/>
          <a:p>
            <a:r>
              <a:rPr lang="da-DK" dirty="0">
                <a:solidFill>
                  <a:schemeClr val="bg1"/>
                </a:solidFill>
                <a:latin typeface="Verdana" panose="020B0604030504040204" pitchFamily="34" charset="0"/>
                <a:ea typeface="Verdana" panose="020B0604030504040204" pitchFamily="34" charset="0"/>
              </a:rPr>
              <a:t>Vejledning på forsiden af </a:t>
            </a:r>
            <a:r>
              <a:rPr lang="da-DK" dirty="0" err="1">
                <a:solidFill>
                  <a:schemeClr val="bg1"/>
                </a:solidFill>
                <a:latin typeface="Verdana" panose="020B0604030504040204" pitchFamily="34" charset="0"/>
                <a:ea typeface="Verdana" panose="020B0604030504040204" pitchFamily="34" charset="0"/>
              </a:rPr>
              <a:t>SafetyNet!!!a</a:t>
            </a:r>
            <a:endParaRPr lang="da-DK" dirty="0">
              <a:solidFill>
                <a:schemeClr val="bg1"/>
              </a:solidFill>
              <a:latin typeface="Verdana" panose="020B0604030504040204" pitchFamily="34" charset="0"/>
              <a:ea typeface="Verdana" panose="020B0604030504040204" pitchFamily="34" charset="0"/>
            </a:endParaRPr>
          </a:p>
        </p:txBody>
      </p:sp>
      <p:sp>
        <p:nvSpPr>
          <p:cNvPr id="30" name="Rektangel 29"/>
          <p:cNvSpPr/>
          <p:nvPr/>
        </p:nvSpPr>
        <p:spPr>
          <a:xfrm>
            <a:off x="127391" y="6143948"/>
            <a:ext cx="2862058" cy="553998"/>
          </a:xfrm>
          <a:prstGeom prst="rect">
            <a:avLst/>
          </a:prstGeom>
        </p:spPr>
        <p:txBody>
          <a:bodyPr wrap="square">
            <a:spAutoFit/>
          </a:bodyPr>
          <a:lstStyle/>
          <a:p>
            <a:r>
              <a:rPr lang="da-DK" sz="1500" dirty="0">
                <a:solidFill>
                  <a:schemeClr val="bg1"/>
                </a:solidFill>
                <a:latin typeface="Verdana" panose="020B0604030504040204" pitchFamily="34" charset="0"/>
                <a:ea typeface="Verdana" panose="020B0604030504040204" pitchFamily="34" charset="0"/>
              </a:rPr>
              <a:t>Kan registreres på arbejdstelefoner </a:t>
            </a:r>
          </a:p>
        </p:txBody>
      </p:sp>
    </p:spTree>
    <p:extLst>
      <p:ext uri="{BB962C8B-B14F-4D97-AF65-F5344CB8AC3E}">
        <p14:creationId xmlns:p14="http://schemas.microsoft.com/office/powerpoint/2010/main" val="409284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ppt_x"/>
                                          </p:val>
                                        </p:tav>
                                        <p:tav tm="100000">
                                          <p:val>
                                            <p:strVal val="#ppt_x"/>
                                          </p:val>
                                        </p:tav>
                                      </p:tavLst>
                                    </p:anim>
                                    <p:anim calcmode="lin" valueType="num">
                                      <p:cBhvr additive="base">
                                        <p:cTn id="4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9"/>
                                        </p:tgtEl>
                                        <p:attrNameLst>
                                          <p:attrName>style.visibility</p:attrName>
                                        </p:attrNameLst>
                                      </p:cBhvr>
                                      <p:to>
                                        <p:strVal val="visible"/>
                                      </p:to>
                                    </p:set>
                                    <p:anim calcmode="lin" valueType="num">
                                      <p:cBhvr additive="base">
                                        <p:cTn id="84" dur="500" fill="hold"/>
                                        <p:tgtEl>
                                          <p:spTgt spid="29"/>
                                        </p:tgtEl>
                                        <p:attrNameLst>
                                          <p:attrName>ppt_x</p:attrName>
                                        </p:attrNameLst>
                                      </p:cBhvr>
                                      <p:tavLst>
                                        <p:tav tm="0">
                                          <p:val>
                                            <p:strVal val="#ppt_x"/>
                                          </p:val>
                                        </p:tav>
                                        <p:tav tm="100000">
                                          <p:val>
                                            <p:strVal val="#ppt_x"/>
                                          </p:val>
                                        </p:tav>
                                      </p:tavLst>
                                    </p:anim>
                                    <p:anim calcmode="lin" valueType="num">
                                      <p:cBhvr additive="base">
                                        <p:cTn id="8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30"/>
                                        </p:tgtEl>
                                        <p:attrNameLst>
                                          <p:attrName>style.visibility</p:attrName>
                                        </p:attrNameLst>
                                      </p:cBhvr>
                                      <p:to>
                                        <p:strVal val="visible"/>
                                      </p:to>
                                    </p:set>
                                    <p:anim calcmode="lin" valueType="num">
                                      <p:cBhvr additive="base">
                                        <p:cTn id="90" dur="500" fill="hold"/>
                                        <p:tgtEl>
                                          <p:spTgt spid="30"/>
                                        </p:tgtEl>
                                        <p:attrNameLst>
                                          <p:attrName>ppt_x</p:attrName>
                                        </p:attrNameLst>
                                      </p:cBhvr>
                                      <p:tavLst>
                                        <p:tav tm="0">
                                          <p:val>
                                            <p:strVal val="#ppt_x"/>
                                          </p:val>
                                        </p:tav>
                                        <p:tav tm="100000">
                                          <p:val>
                                            <p:strVal val="#ppt_x"/>
                                          </p:val>
                                        </p:tav>
                                      </p:tavLst>
                                    </p:anim>
                                    <p:anim calcmode="lin" valueType="num">
                                      <p:cBhvr additive="base">
                                        <p:cTn id="9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5" grpId="0"/>
      <p:bldP spid="16" grpId="0"/>
      <p:bldP spid="17" grpId="0" animBg="1"/>
      <p:bldP spid="18" grpId="0"/>
      <p:bldP spid="19" grpId="0" animBg="1"/>
      <p:bldP spid="20" grpId="0"/>
      <p:bldP spid="24" grpId="0"/>
      <p:bldP spid="25" grpId="0"/>
      <p:bldP spid="26" grpId="0" animBg="1"/>
      <p:bldP spid="21" grpId="0" animBg="1"/>
      <p:bldP spid="22" grpId="0"/>
      <p:bldP spid="23" grpId="0" animBg="1"/>
      <p:bldP spid="27" grpId="0"/>
      <p:bldP spid="29" grpId="0"/>
      <p:bldP spid="3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C631E-5DB5-6CA0-1016-1C085F579C5C}"/>
            </a:ext>
          </a:extLst>
        </p:cNvPr>
        <p:cNvGrpSpPr/>
        <p:nvPr/>
      </p:nvGrpSpPr>
      <p:grpSpPr>
        <a:xfrm>
          <a:off x="0" y="0"/>
          <a:ext cx="0" cy="0"/>
          <a:chOff x="0" y="0"/>
          <a:chExt cx="0" cy="0"/>
        </a:xfrm>
      </p:grpSpPr>
      <p:sp>
        <p:nvSpPr>
          <p:cNvPr id="6" name="Tekstfelt 5">
            <a:extLst>
              <a:ext uri="{FF2B5EF4-FFF2-40B4-BE49-F238E27FC236}">
                <a16:creationId xmlns:a16="http://schemas.microsoft.com/office/drawing/2014/main" id="{0876F5ED-21E3-444F-B840-FE1C74FB93D6}"/>
              </a:ext>
            </a:extLst>
          </p:cNvPr>
          <p:cNvSpPr txBox="1"/>
          <p:nvPr/>
        </p:nvSpPr>
        <p:spPr>
          <a:xfrm>
            <a:off x="218378" y="1346200"/>
            <a:ext cx="7167614" cy="523220"/>
          </a:xfrm>
          <a:prstGeom prst="rect">
            <a:avLst/>
          </a:prstGeom>
          <a:noFill/>
        </p:spPr>
        <p:txBody>
          <a:bodyPr wrap="square" rtlCol="0">
            <a:spAutoFit/>
          </a:bodyPr>
          <a:lstStyle/>
          <a:p>
            <a:pPr marL="171450" indent="-171450">
              <a:buFont typeface="Arial" panose="020B0604020202020204" pitchFamily="34" charset="0"/>
              <a:buChar char="•"/>
            </a:pPr>
            <a:r>
              <a:rPr lang="da-DK" sz="1400" dirty="0">
                <a:latin typeface="Arial" panose="020B0604020202020204" pitchFamily="34" charset="0"/>
                <a:ea typeface="Verdana" panose="020B0604030504040204" pitchFamily="34" charset="0"/>
                <a:cs typeface="Arial" panose="020B0604020202020204" pitchFamily="34" charset="0"/>
              </a:rPr>
              <a:t>Hændelserne indeholder vigtig information om risici i arbejdet</a:t>
            </a:r>
          </a:p>
          <a:p>
            <a:pPr marL="171450" indent="-171450">
              <a:buFont typeface="Arial" panose="020B0604020202020204" pitchFamily="34" charset="0"/>
              <a:buChar char="•"/>
            </a:pPr>
            <a:r>
              <a:rPr lang="da-DK" sz="1400" dirty="0">
                <a:latin typeface="Arial" panose="020B0604020202020204" pitchFamily="34" charset="0"/>
                <a:ea typeface="Verdana" panose="020B0604030504040204" pitchFamily="34" charset="0"/>
                <a:cs typeface="Arial" panose="020B0604020202020204" pitchFamily="34" charset="0"/>
              </a:rPr>
              <a:t>Informationen skal anvendes til forebyggende indsatser.</a:t>
            </a:r>
          </a:p>
        </p:txBody>
      </p:sp>
      <p:pic>
        <p:nvPicPr>
          <p:cNvPr id="10" name="Billede 9">
            <a:extLst>
              <a:ext uri="{FF2B5EF4-FFF2-40B4-BE49-F238E27FC236}">
                <a16:creationId xmlns:a16="http://schemas.microsoft.com/office/drawing/2014/main" id="{AA43CF39-A476-93DF-B9D1-2F97A0570A01}"/>
              </a:ext>
            </a:extLst>
          </p:cNvPr>
          <p:cNvPicPr>
            <a:picLocks noChangeAspect="1"/>
          </p:cNvPicPr>
          <p:nvPr/>
        </p:nvPicPr>
        <p:blipFill>
          <a:blip r:embed="rId2"/>
          <a:stretch>
            <a:fillRect/>
          </a:stretch>
        </p:blipFill>
        <p:spPr>
          <a:xfrm>
            <a:off x="892250" y="4430250"/>
            <a:ext cx="2575984" cy="1731399"/>
          </a:xfrm>
          <a:prstGeom prst="rect">
            <a:avLst/>
          </a:prstGeom>
        </p:spPr>
      </p:pic>
      <p:sp>
        <p:nvSpPr>
          <p:cNvPr id="12" name="Rektangel 11">
            <a:extLst>
              <a:ext uri="{FF2B5EF4-FFF2-40B4-BE49-F238E27FC236}">
                <a16:creationId xmlns:a16="http://schemas.microsoft.com/office/drawing/2014/main" id="{6ED28773-692E-AE60-8C2F-D085AF1D0A7C}"/>
              </a:ext>
            </a:extLst>
          </p:cNvPr>
          <p:cNvSpPr/>
          <p:nvPr/>
        </p:nvSpPr>
        <p:spPr>
          <a:xfrm>
            <a:off x="874969" y="1997742"/>
            <a:ext cx="7664733" cy="646331"/>
          </a:xfrm>
          <a:prstGeom prst="rect">
            <a:avLst/>
          </a:prstGeom>
        </p:spPr>
        <p:txBody>
          <a:bodyPr wrap="square">
            <a:spAutoFit/>
          </a:bodyPr>
          <a:lstStyle/>
          <a:p>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Udarbejd en lokal retningslinje i LMU, der konkret beskriver hvordan I undgår, og hvis det skulle ske, håndterer vold i og udenfor arbejdstiden. Herunder hvem man skal henvende sig til, og hvad man stiller op, hvis nogen oplever hændelser der påvirker dem negativt.</a:t>
            </a:r>
            <a:endParaRPr lang="da-DK" sz="1200" dirty="0">
              <a:latin typeface="Arial" panose="020B0604020202020204" pitchFamily="34" charset="0"/>
              <a:ea typeface="Verdana" panose="020B0604030504040204" pitchFamily="34" charset="0"/>
              <a:cs typeface="Arial" panose="020B0604020202020204" pitchFamily="34" charset="0"/>
            </a:endParaRPr>
          </a:p>
        </p:txBody>
      </p:sp>
      <p:sp>
        <p:nvSpPr>
          <p:cNvPr id="15" name="Rektangel 14">
            <a:extLst>
              <a:ext uri="{FF2B5EF4-FFF2-40B4-BE49-F238E27FC236}">
                <a16:creationId xmlns:a16="http://schemas.microsoft.com/office/drawing/2014/main" id="{3B581C71-8E0E-3016-FDFB-B368E9DD5A30}"/>
              </a:ext>
            </a:extLst>
          </p:cNvPr>
          <p:cNvSpPr/>
          <p:nvPr/>
        </p:nvSpPr>
        <p:spPr>
          <a:xfrm>
            <a:off x="800721" y="3665531"/>
            <a:ext cx="4572000" cy="646331"/>
          </a:xfrm>
          <a:prstGeom prst="rect">
            <a:avLst/>
          </a:prstGeom>
        </p:spPr>
        <p:txBody>
          <a:bodyPr>
            <a:spAutoFit/>
          </a:bodyPr>
          <a:lstStyle/>
          <a:p>
            <a:r>
              <a:rPr lang="da-DK" sz="1200" dirty="0">
                <a:solidFill>
                  <a:srgbClr val="313131"/>
                </a:solidFill>
                <a:latin typeface="Arial" panose="020B0604020202020204" pitchFamily="34" charset="0"/>
                <a:ea typeface="Verdana" panose="020B0604030504040204" pitchFamily="34" charset="0"/>
                <a:cs typeface="Arial" panose="020B0604020202020204" pitchFamily="34" charset="0"/>
              </a:rPr>
              <a:t>Arbejdsmiljøgruppen undersøger hændelsen </a:t>
            </a:r>
            <a:r>
              <a:rPr lang="da-DK" sz="1200" dirty="0" err="1">
                <a:solidFill>
                  <a:srgbClr val="313131"/>
                </a:solidFill>
                <a:latin typeface="Arial" panose="020B0604020202020204" pitchFamily="34" charset="0"/>
                <a:ea typeface="Verdana" panose="020B0604030504040204" pitchFamily="34" charset="0"/>
                <a:cs typeface="Arial" panose="020B0604020202020204" pitchFamily="34" charset="0"/>
              </a:rPr>
              <a:t>m.h.p</a:t>
            </a:r>
            <a:r>
              <a:rPr lang="da-DK" sz="1200" dirty="0">
                <a:solidFill>
                  <a:srgbClr val="313131"/>
                </a:solidFill>
                <a:latin typeface="Arial" panose="020B0604020202020204" pitchFamily="34" charset="0"/>
                <a:ea typeface="Verdana" panose="020B0604030504040204" pitchFamily="34" charset="0"/>
                <a:cs typeface="Arial" panose="020B0604020202020204" pitchFamily="34" charset="0"/>
              </a:rPr>
              <a:t>. at forebygge fremtidige hændelser af lignende karakter, og  handler på baggrund af undersøgelserne. </a:t>
            </a:r>
            <a:endParaRPr lang="da-DK" sz="1200" dirty="0">
              <a:latin typeface="Arial" panose="020B0604020202020204" pitchFamily="34" charset="0"/>
              <a:ea typeface="Verdana" panose="020B0604030504040204" pitchFamily="34" charset="0"/>
              <a:cs typeface="Arial" panose="020B0604020202020204" pitchFamily="34" charset="0"/>
            </a:endParaRPr>
          </a:p>
        </p:txBody>
      </p:sp>
      <p:sp>
        <p:nvSpPr>
          <p:cNvPr id="16" name="Tekstfelt 15">
            <a:extLst>
              <a:ext uri="{FF2B5EF4-FFF2-40B4-BE49-F238E27FC236}">
                <a16:creationId xmlns:a16="http://schemas.microsoft.com/office/drawing/2014/main" id="{47DB9415-894E-97D3-FDE7-7628A34BCDBF}"/>
              </a:ext>
            </a:extLst>
          </p:cNvPr>
          <p:cNvSpPr txBox="1"/>
          <p:nvPr/>
        </p:nvSpPr>
        <p:spPr>
          <a:xfrm>
            <a:off x="342849" y="2022352"/>
            <a:ext cx="374072" cy="338554"/>
          </a:xfrm>
          <a:prstGeom prst="rect">
            <a:avLst/>
          </a:prstGeom>
          <a:noFill/>
        </p:spPr>
        <p:txBody>
          <a:bodyPr wrap="square" rtlCol="0">
            <a:spAutoFit/>
          </a:bodyPr>
          <a:lstStyle/>
          <a:p>
            <a:r>
              <a:rPr lang="da-DK" sz="1600" dirty="0">
                <a:solidFill>
                  <a:schemeClr val="tx2"/>
                </a:solidFill>
                <a:latin typeface="Verdana" panose="020B0604030504040204" pitchFamily="34" charset="0"/>
                <a:ea typeface="Verdana" panose="020B0604030504040204" pitchFamily="34" charset="0"/>
                <a:cs typeface="Verdana" panose="020B0604030504040204" pitchFamily="34" charset="0"/>
              </a:rPr>
              <a:t>1</a:t>
            </a:r>
          </a:p>
        </p:txBody>
      </p:sp>
      <p:sp>
        <p:nvSpPr>
          <p:cNvPr id="17" name="Forbindelse 16">
            <a:extLst>
              <a:ext uri="{FF2B5EF4-FFF2-40B4-BE49-F238E27FC236}">
                <a16:creationId xmlns:a16="http://schemas.microsoft.com/office/drawing/2014/main" id="{5FAAA7CE-DC7A-E14C-BAA9-F02AF5B75D87}"/>
              </a:ext>
            </a:extLst>
          </p:cNvPr>
          <p:cNvSpPr/>
          <p:nvPr/>
        </p:nvSpPr>
        <p:spPr>
          <a:xfrm>
            <a:off x="268928" y="1956870"/>
            <a:ext cx="457200" cy="48213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a:extLst>
              <a:ext uri="{FF2B5EF4-FFF2-40B4-BE49-F238E27FC236}">
                <a16:creationId xmlns:a16="http://schemas.microsoft.com/office/drawing/2014/main" id="{7AE5E900-A4A5-7191-7207-43898D7D0A9D}"/>
              </a:ext>
            </a:extLst>
          </p:cNvPr>
          <p:cNvSpPr txBox="1"/>
          <p:nvPr/>
        </p:nvSpPr>
        <p:spPr>
          <a:xfrm>
            <a:off x="356559" y="3086766"/>
            <a:ext cx="374072" cy="338554"/>
          </a:xfrm>
          <a:prstGeom prst="rect">
            <a:avLst/>
          </a:prstGeom>
          <a:noFill/>
        </p:spPr>
        <p:txBody>
          <a:bodyPr wrap="square" rtlCol="0">
            <a:spAutoFit/>
          </a:bodyPr>
          <a:lstStyle/>
          <a:p>
            <a:r>
              <a:rPr lang="da-DK" sz="1600" dirty="0">
                <a:solidFill>
                  <a:schemeClr val="tx2"/>
                </a:solidFill>
                <a:latin typeface="Verdana" panose="020B0604030504040204" pitchFamily="34" charset="0"/>
                <a:ea typeface="Verdana" panose="020B0604030504040204" pitchFamily="34" charset="0"/>
                <a:cs typeface="Verdana" panose="020B0604030504040204" pitchFamily="34" charset="0"/>
              </a:rPr>
              <a:t>2</a:t>
            </a:r>
          </a:p>
        </p:txBody>
      </p:sp>
      <p:sp>
        <p:nvSpPr>
          <p:cNvPr id="19" name="Forbindelse 18">
            <a:extLst>
              <a:ext uri="{FF2B5EF4-FFF2-40B4-BE49-F238E27FC236}">
                <a16:creationId xmlns:a16="http://schemas.microsoft.com/office/drawing/2014/main" id="{2B0709D1-282E-E72C-BEA3-5F152540344C}"/>
              </a:ext>
            </a:extLst>
          </p:cNvPr>
          <p:cNvSpPr/>
          <p:nvPr/>
        </p:nvSpPr>
        <p:spPr>
          <a:xfrm>
            <a:off x="273431" y="3018966"/>
            <a:ext cx="457200" cy="48213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Tekstfelt 19">
            <a:extLst>
              <a:ext uri="{FF2B5EF4-FFF2-40B4-BE49-F238E27FC236}">
                <a16:creationId xmlns:a16="http://schemas.microsoft.com/office/drawing/2014/main" id="{591491A0-4591-06F1-9E9C-4AF5CEF67D79}"/>
              </a:ext>
            </a:extLst>
          </p:cNvPr>
          <p:cNvSpPr txBox="1"/>
          <p:nvPr/>
        </p:nvSpPr>
        <p:spPr>
          <a:xfrm>
            <a:off x="343521" y="3812199"/>
            <a:ext cx="374072" cy="338554"/>
          </a:xfrm>
          <a:prstGeom prst="rect">
            <a:avLst/>
          </a:prstGeom>
          <a:noFill/>
        </p:spPr>
        <p:txBody>
          <a:bodyPr wrap="square" rtlCol="0">
            <a:spAutoFit/>
          </a:bodyPr>
          <a:lstStyle/>
          <a:p>
            <a:r>
              <a:rPr lang="da-DK" sz="1600" dirty="0">
                <a:solidFill>
                  <a:schemeClr val="tx2"/>
                </a:solidFill>
                <a:latin typeface="Verdana" panose="020B0604030504040204" pitchFamily="34" charset="0"/>
                <a:ea typeface="Verdana" panose="020B0604030504040204" pitchFamily="34" charset="0"/>
                <a:cs typeface="Verdana" panose="020B0604030504040204" pitchFamily="34" charset="0"/>
              </a:rPr>
              <a:t>3</a:t>
            </a:r>
          </a:p>
        </p:txBody>
      </p:sp>
      <p:sp>
        <p:nvSpPr>
          <p:cNvPr id="24" name="Rektangel 23">
            <a:extLst>
              <a:ext uri="{FF2B5EF4-FFF2-40B4-BE49-F238E27FC236}">
                <a16:creationId xmlns:a16="http://schemas.microsoft.com/office/drawing/2014/main" id="{33DDFA01-075D-2F94-6CDE-000B6746FEC8}"/>
              </a:ext>
            </a:extLst>
          </p:cNvPr>
          <p:cNvSpPr/>
          <p:nvPr/>
        </p:nvSpPr>
        <p:spPr>
          <a:xfrm>
            <a:off x="874969" y="2590047"/>
            <a:ext cx="5908438" cy="276999"/>
          </a:xfrm>
          <a:prstGeom prst="rect">
            <a:avLst/>
          </a:prstGeom>
        </p:spPr>
        <p:txBody>
          <a:bodyPr wrap="square">
            <a:spAutoFit/>
          </a:bodyPr>
          <a:lstStyle/>
          <a:p>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Tag afsæt i </a:t>
            </a:r>
            <a:r>
              <a:rPr lang="da-DK" sz="1200" dirty="0" err="1">
                <a:solidFill>
                  <a:srgbClr val="373D43"/>
                </a:solidFill>
                <a:latin typeface="Arial" panose="020B0604020202020204" pitchFamily="34" charset="0"/>
                <a:ea typeface="Verdana" panose="020B0604030504040204" pitchFamily="34" charset="0"/>
                <a:cs typeface="Arial" panose="020B0604020202020204" pitchFamily="34" charset="0"/>
              </a:rPr>
              <a:t>HMU´s</a:t>
            </a:r>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 </a:t>
            </a:r>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hlinkClick r:id="rId3"/>
              </a:rPr>
              <a:t>gældende retningslinje </a:t>
            </a:r>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af maj 2022.</a:t>
            </a:r>
            <a:endParaRPr lang="da-DK" sz="1200" dirty="0">
              <a:latin typeface="Arial" panose="020B0604020202020204" pitchFamily="34" charset="0"/>
              <a:ea typeface="Verdana" panose="020B0604030504040204" pitchFamily="34" charset="0"/>
              <a:cs typeface="Arial" panose="020B0604020202020204" pitchFamily="34" charset="0"/>
            </a:endParaRPr>
          </a:p>
        </p:txBody>
      </p:sp>
      <p:sp>
        <p:nvSpPr>
          <p:cNvPr id="25" name="Rektangel 24">
            <a:extLst>
              <a:ext uri="{FF2B5EF4-FFF2-40B4-BE49-F238E27FC236}">
                <a16:creationId xmlns:a16="http://schemas.microsoft.com/office/drawing/2014/main" id="{43ABF4E4-2B17-9711-22F2-94B4D5D340C3}"/>
              </a:ext>
            </a:extLst>
          </p:cNvPr>
          <p:cNvSpPr/>
          <p:nvPr/>
        </p:nvSpPr>
        <p:spPr>
          <a:xfrm>
            <a:off x="871822" y="3016551"/>
            <a:ext cx="5273439" cy="461665"/>
          </a:xfrm>
          <a:prstGeom prst="rect">
            <a:avLst/>
          </a:prstGeom>
        </p:spPr>
        <p:txBody>
          <a:bodyPr wrap="square">
            <a:spAutoFit/>
          </a:bodyPr>
          <a:lstStyle/>
          <a:p>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Medarbejderne foretager en intern registrering af fysisk/</a:t>
            </a:r>
          </a:p>
          <a:p>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psykisk vold i </a:t>
            </a:r>
            <a:r>
              <a:rPr lang="da-DK" sz="1200" dirty="0" err="1">
                <a:solidFill>
                  <a:srgbClr val="373D43"/>
                </a:solidFill>
                <a:latin typeface="Arial" panose="020B0604020202020204" pitchFamily="34" charset="0"/>
                <a:ea typeface="Verdana" panose="020B0604030504040204" pitchFamily="34" charset="0"/>
                <a:cs typeface="Arial" panose="020B0604020202020204" pitchFamily="34" charset="0"/>
              </a:rPr>
              <a:t>SafetyNet</a:t>
            </a:r>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 </a:t>
            </a:r>
            <a:r>
              <a:rPr lang="da-DK" sz="1000" i="1" dirty="0">
                <a:solidFill>
                  <a:srgbClr val="373D43"/>
                </a:solidFill>
                <a:latin typeface="Arial" panose="020B0604020202020204" pitchFamily="34" charset="0"/>
                <a:ea typeface="Verdana" panose="020B0604030504040204" pitchFamily="34" charset="0"/>
                <a:cs typeface="Arial" panose="020B0604020202020204" pitchFamily="34" charset="0"/>
              </a:rPr>
              <a:t>(se spørgeguiden).</a:t>
            </a:r>
          </a:p>
        </p:txBody>
      </p:sp>
      <p:sp>
        <p:nvSpPr>
          <p:cNvPr id="26" name="Højrepil 25">
            <a:extLst>
              <a:ext uri="{FF2B5EF4-FFF2-40B4-BE49-F238E27FC236}">
                <a16:creationId xmlns:a16="http://schemas.microsoft.com/office/drawing/2014/main" id="{A8FE8F30-742F-BA21-1AB4-DF54FB51BFC2}"/>
              </a:ext>
            </a:extLst>
          </p:cNvPr>
          <p:cNvSpPr/>
          <p:nvPr/>
        </p:nvSpPr>
        <p:spPr>
          <a:xfrm>
            <a:off x="889104" y="2846167"/>
            <a:ext cx="4714290" cy="79774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Forbindelse 20">
            <a:extLst>
              <a:ext uri="{FF2B5EF4-FFF2-40B4-BE49-F238E27FC236}">
                <a16:creationId xmlns:a16="http://schemas.microsoft.com/office/drawing/2014/main" id="{92C74B09-B101-DA8C-D92C-E561987B1D44}"/>
              </a:ext>
            </a:extLst>
          </p:cNvPr>
          <p:cNvSpPr/>
          <p:nvPr/>
        </p:nvSpPr>
        <p:spPr>
          <a:xfrm>
            <a:off x="260393" y="3744351"/>
            <a:ext cx="457200" cy="48213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3">
            <a:extLst>
              <a:ext uri="{FF2B5EF4-FFF2-40B4-BE49-F238E27FC236}">
                <a16:creationId xmlns:a16="http://schemas.microsoft.com/office/drawing/2014/main" id="{60F48A63-883D-FA61-051D-1035BF34DD77}"/>
              </a:ext>
            </a:extLst>
          </p:cNvPr>
          <p:cNvPicPr>
            <a:picLocks noChangeAspect="1"/>
          </p:cNvPicPr>
          <p:nvPr/>
        </p:nvPicPr>
        <p:blipFill>
          <a:blip r:embed="rId4"/>
          <a:stretch>
            <a:fillRect/>
          </a:stretch>
        </p:blipFill>
        <p:spPr>
          <a:xfrm>
            <a:off x="5606540" y="2831968"/>
            <a:ext cx="3247816" cy="2808045"/>
          </a:xfrm>
          <a:prstGeom prst="rect">
            <a:avLst/>
          </a:prstGeom>
        </p:spPr>
      </p:pic>
      <p:pic>
        <p:nvPicPr>
          <p:cNvPr id="9" name="Billede 8">
            <a:extLst>
              <a:ext uri="{FF2B5EF4-FFF2-40B4-BE49-F238E27FC236}">
                <a16:creationId xmlns:a16="http://schemas.microsoft.com/office/drawing/2014/main" id="{1ABA9225-F5CB-5655-5454-83DF5D882FF9}"/>
              </a:ext>
            </a:extLst>
          </p:cNvPr>
          <p:cNvPicPr>
            <a:picLocks noChangeAspect="1"/>
          </p:cNvPicPr>
          <p:nvPr/>
        </p:nvPicPr>
        <p:blipFill>
          <a:blip r:embed="rId5"/>
          <a:stretch>
            <a:fillRect/>
          </a:stretch>
        </p:blipFill>
        <p:spPr>
          <a:xfrm>
            <a:off x="8282840" y="2673621"/>
            <a:ext cx="574662" cy="585304"/>
          </a:xfrm>
          <a:prstGeom prst="rect">
            <a:avLst/>
          </a:prstGeom>
        </p:spPr>
      </p:pic>
      <p:sp>
        <p:nvSpPr>
          <p:cNvPr id="22" name="Tekstfelt 21">
            <a:extLst>
              <a:ext uri="{FF2B5EF4-FFF2-40B4-BE49-F238E27FC236}">
                <a16:creationId xmlns:a16="http://schemas.microsoft.com/office/drawing/2014/main" id="{CBA203E7-C3E6-C4D9-E4CD-47B6A4CFDD94}"/>
              </a:ext>
            </a:extLst>
          </p:cNvPr>
          <p:cNvSpPr txBox="1"/>
          <p:nvPr/>
        </p:nvSpPr>
        <p:spPr>
          <a:xfrm>
            <a:off x="395358" y="6229497"/>
            <a:ext cx="374072" cy="338554"/>
          </a:xfrm>
          <a:prstGeom prst="rect">
            <a:avLst/>
          </a:prstGeom>
          <a:noFill/>
        </p:spPr>
        <p:txBody>
          <a:bodyPr wrap="square" rtlCol="0">
            <a:spAutoFit/>
          </a:bodyPr>
          <a:lstStyle/>
          <a:p>
            <a:r>
              <a:rPr lang="da-DK" sz="1600" dirty="0">
                <a:solidFill>
                  <a:schemeClr val="tx2"/>
                </a:solidFill>
                <a:latin typeface="Verdana" panose="020B0604030504040204" pitchFamily="34" charset="0"/>
                <a:ea typeface="Verdana" panose="020B0604030504040204" pitchFamily="34" charset="0"/>
                <a:cs typeface="Verdana" panose="020B0604030504040204" pitchFamily="34" charset="0"/>
              </a:rPr>
              <a:t>4</a:t>
            </a:r>
          </a:p>
        </p:txBody>
      </p:sp>
      <p:sp>
        <p:nvSpPr>
          <p:cNvPr id="23" name="Forbindelse 22">
            <a:extLst>
              <a:ext uri="{FF2B5EF4-FFF2-40B4-BE49-F238E27FC236}">
                <a16:creationId xmlns:a16="http://schemas.microsoft.com/office/drawing/2014/main" id="{A36CFAFD-98A0-0C45-2A74-5C2D2B05C70F}"/>
              </a:ext>
            </a:extLst>
          </p:cNvPr>
          <p:cNvSpPr/>
          <p:nvPr/>
        </p:nvSpPr>
        <p:spPr>
          <a:xfrm>
            <a:off x="312230" y="6161649"/>
            <a:ext cx="457200" cy="48213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ktangel 26">
            <a:extLst>
              <a:ext uri="{FF2B5EF4-FFF2-40B4-BE49-F238E27FC236}">
                <a16:creationId xmlns:a16="http://schemas.microsoft.com/office/drawing/2014/main" id="{F3D855B1-8D09-33C7-7465-97F0B4A64A9A}"/>
              </a:ext>
            </a:extLst>
          </p:cNvPr>
          <p:cNvSpPr/>
          <p:nvPr/>
        </p:nvSpPr>
        <p:spPr>
          <a:xfrm>
            <a:off x="800721" y="6260274"/>
            <a:ext cx="6211286" cy="276999"/>
          </a:xfrm>
          <a:prstGeom prst="rect">
            <a:avLst/>
          </a:prstGeom>
        </p:spPr>
        <p:txBody>
          <a:bodyPr wrap="square">
            <a:spAutoFit/>
          </a:bodyPr>
          <a:lstStyle/>
          <a:p>
            <a:r>
              <a:rPr lang="da-DK" sz="1200" dirty="0">
                <a:solidFill>
                  <a:srgbClr val="313131"/>
                </a:solidFill>
                <a:latin typeface="Arial" panose="020B0604020202020204" pitchFamily="34" charset="0"/>
                <a:ea typeface="Verdana" panose="020B0604030504040204" pitchFamily="34" charset="0"/>
                <a:cs typeface="Arial" panose="020B0604020202020204" pitchFamily="34" charset="0"/>
              </a:rPr>
              <a:t>Udarbejd handlingsplan i </a:t>
            </a:r>
            <a:r>
              <a:rPr lang="da-DK" sz="1200" dirty="0" err="1">
                <a:solidFill>
                  <a:srgbClr val="313131"/>
                </a:solidFill>
                <a:latin typeface="Arial" panose="020B0604020202020204" pitchFamily="34" charset="0"/>
                <a:ea typeface="Verdana" panose="020B0604030504040204" pitchFamily="34" charset="0"/>
                <a:cs typeface="Arial" panose="020B0604020202020204" pitchFamily="34" charset="0"/>
              </a:rPr>
              <a:t>SafetyNet</a:t>
            </a:r>
            <a:r>
              <a:rPr lang="da-DK" sz="1200" dirty="0">
                <a:solidFill>
                  <a:srgbClr val="313131"/>
                </a:solidFill>
                <a:latin typeface="Arial" panose="020B0604020202020204" pitchFamily="34" charset="0"/>
                <a:ea typeface="Verdana" panose="020B0604030504040204" pitchFamily="34" charset="0"/>
                <a:cs typeface="Arial" panose="020B0604020202020204" pitchFamily="34" charset="0"/>
              </a:rPr>
              <a:t> og følg lokal retningslinje.</a:t>
            </a:r>
            <a:endParaRPr lang="da-DK" sz="1200" dirty="0">
              <a:latin typeface="Arial" panose="020B0604020202020204" pitchFamily="34" charset="0"/>
              <a:ea typeface="Verdana" panose="020B0604030504040204" pitchFamily="34" charset="0"/>
              <a:cs typeface="Arial" panose="020B0604020202020204" pitchFamily="34" charset="0"/>
            </a:endParaRPr>
          </a:p>
        </p:txBody>
      </p:sp>
      <p:pic>
        <p:nvPicPr>
          <p:cNvPr id="5" name="Billede 4">
            <a:extLst>
              <a:ext uri="{FF2B5EF4-FFF2-40B4-BE49-F238E27FC236}">
                <a16:creationId xmlns:a16="http://schemas.microsoft.com/office/drawing/2014/main" id="{6A73A9BF-C677-FD83-C0AC-EA3297CA227D}"/>
              </a:ext>
            </a:extLst>
          </p:cNvPr>
          <p:cNvPicPr>
            <a:picLocks noChangeAspect="1"/>
          </p:cNvPicPr>
          <p:nvPr/>
        </p:nvPicPr>
        <p:blipFill>
          <a:blip r:embed="rId6"/>
          <a:stretch>
            <a:fillRect/>
          </a:stretch>
        </p:blipFill>
        <p:spPr>
          <a:xfrm rot="439087">
            <a:off x="6806648" y="4332418"/>
            <a:ext cx="1659179" cy="2269797"/>
          </a:xfrm>
          <a:prstGeom prst="rect">
            <a:avLst/>
          </a:prstGeom>
        </p:spPr>
      </p:pic>
      <p:pic>
        <p:nvPicPr>
          <p:cNvPr id="28" name="Billede 27">
            <a:extLst>
              <a:ext uri="{FF2B5EF4-FFF2-40B4-BE49-F238E27FC236}">
                <a16:creationId xmlns:a16="http://schemas.microsoft.com/office/drawing/2014/main" id="{D029665A-B47F-1E01-68DC-7FC845FAC8A7}"/>
              </a:ext>
            </a:extLst>
          </p:cNvPr>
          <p:cNvPicPr>
            <a:picLocks noChangeAspect="1"/>
          </p:cNvPicPr>
          <p:nvPr/>
        </p:nvPicPr>
        <p:blipFill>
          <a:blip r:embed="rId7"/>
          <a:stretch>
            <a:fillRect/>
          </a:stretch>
        </p:blipFill>
        <p:spPr>
          <a:xfrm>
            <a:off x="3743871" y="2577378"/>
            <a:ext cx="5385016" cy="4612088"/>
          </a:xfrm>
          <a:prstGeom prst="rect">
            <a:avLst/>
          </a:prstGeom>
        </p:spPr>
      </p:pic>
      <p:sp>
        <p:nvSpPr>
          <p:cNvPr id="29" name="Tekstfelt 28">
            <a:extLst>
              <a:ext uri="{FF2B5EF4-FFF2-40B4-BE49-F238E27FC236}">
                <a16:creationId xmlns:a16="http://schemas.microsoft.com/office/drawing/2014/main" id="{3433F568-7A6F-4699-094E-729D2AD76A37}"/>
              </a:ext>
            </a:extLst>
          </p:cNvPr>
          <p:cNvSpPr txBox="1"/>
          <p:nvPr/>
        </p:nvSpPr>
        <p:spPr>
          <a:xfrm>
            <a:off x="3321506" y="2355565"/>
            <a:ext cx="1895135" cy="923330"/>
          </a:xfrm>
          <a:prstGeom prst="rect">
            <a:avLst/>
          </a:prstGeom>
          <a:noFill/>
        </p:spPr>
        <p:txBody>
          <a:bodyPr wrap="square" rtlCol="0">
            <a:spAutoFit/>
          </a:bodyPr>
          <a:lstStyle/>
          <a:p>
            <a:r>
              <a:rPr lang="da-DK" dirty="0">
                <a:solidFill>
                  <a:schemeClr val="bg1"/>
                </a:solidFill>
                <a:latin typeface="Verdana" panose="020B0604030504040204" pitchFamily="34" charset="0"/>
                <a:ea typeface="Verdana" panose="020B0604030504040204" pitchFamily="34" charset="0"/>
              </a:rPr>
              <a:t>Vejledning på forsiden af </a:t>
            </a:r>
            <a:r>
              <a:rPr lang="da-DK" dirty="0" err="1">
                <a:solidFill>
                  <a:schemeClr val="bg1"/>
                </a:solidFill>
                <a:latin typeface="Verdana" panose="020B0604030504040204" pitchFamily="34" charset="0"/>
                <a:ea typeface="Verdana" panose="020B0604030504040204" pitchFamily="34" charset="0"/>
              </a:rPr>
              <a:t>SafetyNet</a:t>
            </a:r>
            <a:endParaRPr lang="da-DK" dirty="0">
              <a:solidFill>
                <a:schemeClr val="bg1"/>
              </a:solidFill>
              <a:latin typeface="Verdana" panose="020B0604030504040204" pitchFamily="34" charset="0"/>
              <a:ea typeface="Verdana" panose="020B0604030504040204" pitchFamily="34" charset="0"/>
            </a:endParaRPr>
          </a:p>
        </p:txBody>
      </p:sp>
      <p:sp>
        <p:nvSpPr>
          <p:cNvPr id="30" name="Rektangel 29">
            <a:extLst>
              <a:ext uri="{FF2B5EF4-FFF2-40B4-BE49-F238E27FC236}">
                <a16:creationId xmlns:a16="http://schemas.microsoft.com/office/drawing/2014/main" id="{9C5CB1FA-605F-F61D-B8F9-7BF6433A7A4F}"/>
              </a:ext>
            </a:extLst>
          </p:cNvPr>
          <p:cNvSpPr/>
          <p:nvPr/>
        </p:nvSpPr>
        <p:spPr>
          <a:xfrm>
            <a:off x="127391" y="6143948"/>
            <a:ext cx="2862058" cy="553998"/>
          </a:xfrm>
          <a:prstGeom prst="rect">
            <a:avLst/>
          </a:prstGeom>
        </p:spPr>
        <p:txBody>
          <a:bodyPr wrap="square">
            <a:spAutoFit/>
          </a:bodyPr>
          <a:lstStyle/>
          <a:p>
            <a:r>
              <a:rPr lang="da-DK" sz="1500" dirty="0">
                <a:solidFill>
                  <a:schemeClr val="bg1"/>
                </a:solidFill>
                <a:latin typeface="Verdana" panose="020B0604030504040204" pitchFamily="34" charset="0"/>
                <a:ea typeface="Verdana" panose="020B0604030504040204" pitchFamily="34" charset="0"/>
              </a:rPr>
              <a:t>Kan registreres på arbejdstelefoner </a:t>
            </a:r>
          </a:p>
        </p:txBody>
      </p:sp>
      <p:sp>
        <p:nvSpPr>
          <p:cNvPr id="8" name="Pladsholder til tekst 1">
            <a:extLst>
              <a:ext uri="{FF2B5EF4-FFF2-40B4-BE49-F238E27FC236}">
                <a16:creationId xmlns:a16="http://schemas.microsoft.com/office/drawing/2014/main" id="{8B76CEF9-ABD0-27AB-F3C1-BA96CB8EE79A}"/>
              </a:ext>
            </a:extLst>
          </p:cNvPr>
          <p:cNvSpPr>
            <a:spLocks noGrp="1"/>
          </p:cNvSpPr>
          <p:nvPr>
            <p:ph type="body" sz="quarter" idx="10"/>
          </p:nvPr>
        </p:nvSpPr>
        <p:spPr>
          <a:xfrm>
            <a:off x="1163140" y="1"/>
            <a:ext cx="6270593" cy="1289783"/>
          </a:xfrm>
        </p:spPr>
        <p:txBody>
          <a:bodyPr/>
          <a:lstStyle/>
          <a:p>
            <a:r>
              <a:rPr lang="da-DK" sz="2400" b="0" dirty="0">
                <a:latin typeface="Arial" panose="020B0604020202020204" pitchFamily="34" charset="0"/>
                <a:cs typeface="Arial" panose="020B0604020202020204" pitchFamily="34" charset="0"/>
              </a:rPr>
              <a:t>Krænkende handlinger </a:t>
            </a:r>
            <a:r>
              <a:rPr lang="da-DK" sz="1200" b="0" dirty="0">
                <a:latin typeface="Arial" panose="020B0604020202020204" pitchFamily="34" charset="0"/>
                <a:cs typeface="Arial" panose="020B0604020202020204" pitchFamily="34" charset="0"/>
              </a:rPr>
              <a:t>(mobning og seksuel chikane)</a:t>
            </a:r>
          </a:p>
          <a:p>
            <a:pPr>
              <a:lnSpc>
                <a:spcPct val="100000"/>
              </a:lnSpc>
              <a:spcBef>
                <a:spcPts val="0"/>
              </a:spcBef>
            </a:pPr>
            <a:r>
              <a:rPr lang="da-DK" sz="1200" b="0" i="1" dirty="0">
                <a:latin typeface="Arial" panose="020B0604020202020204" pitchFamily="34" charset="0"/>
                <a:cs typeface="Arial" panose="020B0604020202020204" pitchFamily="34" charset="0"/>
              </a:rPr>
              <a:t>- En hændelse hvor en </a:t>
            </a:r>
            <a:r>
              <a:rPr lang="da-DK" sz="1200" i="1" dirty="0">
                <a:latin typeface="Arial" panose="020B0604020202020204" pitchFamily="34" charset="0"/>
                <a:cs typeface="Arial" panose="020B0604020202020204" pitchFamily="34" charset="0"/>
              </a:rPr>
              <a:t>kollega</a:t>
            </a:r>
            <a:r>
              <a:rPr lang="da-DK" sz="1200" b="0" i="1" dirty="0">
                <a:latin typeface="Arial" panose="020B0604020202020204" pitchFamily="34" charset="0"/>
                <a:cs typeface="Arial" panose="020B0604020202020204" pitchFamily="34" charset="0"/>
              </a:rPr>
              <a:t> påvirker en kollega negativt</a:t>
            </a:r>
          </a:p>
        </p:txBody>
      </p:sp>
    </p:spTree>
    <p:extLst>
      <p:ext uri="{BB962C8B-B14F-4D97-AF65-F5344CB8AC3E}">
        <p14:creationId xmlns:p14="http://schemas.microsoft.com/office/powerpoint/2010/main" val="131562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ppt_x"/>
                                          </p:val>
                                        </p:tav>
                                        <p:tav tm="100000">
                                          <p:val>
                                            <p:strVal val="#ppt_x"/>
                                          </p:val>
                                        </p:tav>
                                      </p:tavLst>
                                    </p:anim>
                                    <p:anim calcmode="lin" valueType="num">
                                      <p:cBhvr additive="base">
                                        <p:cTn id="4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9"/>
                                        </p:tgtEl>
                                        <p:attrNameLst>
                                          <p:attrName>style.visibility</p:attrName>
                                        </p:attrNameLst>
                                      </p:cBhvr>
                                      <p:to>
                                        <p:strVal val="visible"/>
                                      </p:to>
                                    </p:set>
                                    <p:anim calcmode="lin" valueType="num">
                                      <p:cBhvr additive="base">
                                        <p:cTn id="84" dur="500" fill="hold"/>
                                        <p:tgtEl>
                                          <p:spTgt spid="29"/>
                                        </p:tgtEl>
                                        <p:attrNameLst>
                                          <p:attrName>ppt_x</p:attrName>
                                        </p:attrNameLst>
                                      </p:cBhvr>
                                      <p:tavLst>
                                        <p:tav tm="0">
                                          <p:val>
                                            <p:strVal val="#ppt_x"/>
                                          </p:val>
                                        </p:tav>
                                        <p:tav tm="100000">
                                          <p:val>
                                            <p:strVal val="#ppt_x"/>
                                          </p:val>
                                        </p:tav>
                                      </p:tavLst>
                                    </p:anim>
                                    <p:anim calcmode="lin" valueType="num">
                                      <p:cBhvr additive="base">
                                        <p:cTn id="8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30"/>
                                        </p:tgtEl>
                                        <p:attrNameLst>
                                          <p:attrName>style.visibility</p:attrName>
                                        </p:attrNameLst>
                                      </p:cBhvr>
                                      <p:to>
                                        <p:strVal val="visible"/>
                                      </p:to>
                                    </p:set>
                                    <p:anim calcmode="lin" valueType="num">
                                      <p:cBhvr additive="base">
                                        <p:cTn id="90" dur="500" fill="hold"/>
                                        <p:tgtEl>
                                          <p:spTgt spid="30"/>
                                        </p:tgtEl>
                                        <p:attrNameLst>
                                          <p:attrName>ppt_x</p:attrName>
                                        </p:attrNameLst>
                                      </p:cBhvr>
                                      <p:tavLst>
                                        <p:tav tm="0">
                                          <p:val>
                                            <p:strVal val="#ppt_x"/>
                                          </p:val>
                                        </p:tav>
                                        <p:tav tm="100000">
                                          <p:val>
                                            <p:strVal val="#ppt_x"/>
                                          </p:val>
                                        </p:tav>
                                      </p:tavLst>
                                    </p:anim>
                                    <p:anim calcmode="lin" valueType="num">
                                      <p:cBhvr additive="base">
                                        <p:cTn id="9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5" grpId="0"/>
      <p:bldP spid="16" grpId="0"/>
      <p:bldP spid="17" grpId="0" animBg="1"/>
      <p:bldP spid="18" grpId="0"/>
      <p:bldP spid="19" grpId="0" animBg="1"/>
      <p:bldP spid="20" grpId="0"/>
      <p:bldP spid="24" grpId="0"/>
      <p:bldP spid="25" grpId="0"/>
      <p:bldP spid="26" grpId="0" animBg="1"/>
      <p:bldP spid="21" grpId="0" animBg="1"/>
      <p:bldP spid="22" grpId="0"/>
      <p:bldP spid="23" grpId="0" animBg="1"/>
      <p:bldP spid="27" grpId="0"/>
      <p:bldP spid="29" grpId="0"/>
      <p:bldP spid="3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1FEA6BC6-CB0C-345D-7432-D40F7F92503A}"/>
              </a:ext>
            </a:extLst>
          </p:cNvPr>
          <p:cNvPicPr>
            <a:picLocks noChangeAspect="1"/>
          </p:cNvPicPr>
          <p:nvPr/>
        </p:nvPicPr>
        <p:blipFill>
          <a:blip r:embed="rId2"/>
          <a:stretch>
            <a:fillRect/>
          </a:stretch>
        </p:blipFill>
        <p:spPr>
          <a:xfrm>
            <a:off x="4527023" y="4655579"/>
            <a:ext cx="2811948" cy="1836648"/>
          </a:xfrm>
          <a:prstGeom prst="rect">
            <a:avLst/>
          </a:prstGeom>
        </p:spPr>
      </p:pic>
      <p:sp>
        <p:nvSpPr>
          <p:cNvPr id="2" name="Pladsholder til tekst 1"/>
          <p:cNvSpPr>
            <a:spLocks noGrp="1"/>
          </p:cNvSpPr>
          <p:nvPr>
            <p:ph type="body" sz="quarter" idx="10"/>
          </p:nvPr>
        </p:nvSpPr>
        <p:spPr>
          <a:xfrm>
            <a:off x="1163140" y="1"/>
            <a:ext cx="6270593" cy="1289783"/>
          </a:xfrm>
        </p:spPr>
        <p:txBody>
          <a:bodyPr/>
          <a:lstStyle/>
          <a:p>
            <a:r>
              <a:rPr lang="da-DK" sz="2400" b="0" dirty="0">
                <a:latin typeface="Arial" panose="020B0604020202020204" pitchFamily="34" charset="0"/>
                <a:cs typeface="Arial" panose="020B0604020202020204" pitchFamily="34" charset="0"/>
              </a:rPr>
              <a:t>Krænkende handlinger </a:t>
            </a:r>
            <a:r>
              <a:rPr lang="da-DK" sz="1200" b="0" dirty="0">
                <a:latin typeface="Arial" panose="020B0604020202020204" pitchFamily="34" charset="0"/>
                <a:cs typeface="Arial" panose="020B0604020202020204" pitchFamily="34" charset="0"/>
              </a:rPr>
              <a:t>(mobning og seksuel chikane)</a:t>
            </a:r>
          </a:p>
          <a:p>
            <a:pPr>
              <a:lnSpc>
                <a:spcPct val="100000"/>
              </a:lnSpc>
              <a:spcBef>
                <a:spcPts val="0"/>
              </a:spcBef>
            </a:pPr>
            <a:r>
              <a:rPr lang="da-DK" sz="1200" b="0" i="1" dirty="0">
                <a:latin typeface="Arial" panose="020B0604020202020204" pitchFamily="34" charset="0"/>
                <a:cs typeface="Arial" panose="020B0604020202020204" pitchFamily="34" charset="0"/>
              </a:rPr>
              <a:t>- En hændelse hvor en </a:t>
            </a:r>
            <a:r>
              <a:rPr lang="da-DK" sz="1200" i="1" dirty="0">
                <a:latin typeface="Arial" panose="020B0604020202020204" pitchFamily="34" charset="0"/>
                <a:cs typeface="Arial" panose="020B0604020202020204" pitchFamily="34" charset="0"/>
              </a:rPr>
              <a:t>kollega</a:t>
            </a:r>
            <a:r>
              <a:rPr lang="da-DK" sz="1200" b="0" i="1" dirty="0">
                <a:latin typeface="Arial" panose="020B0604020202020204" pitchFamily="34" charset="0"/>
                <a:cs typeface="Arial" panose="020B0604020202020204" pitchFamily="34" charset="0"/>
              </a:rPr>
              <a:t> påvirker en kollega negativt</a:t>
            </a:r>
          </a:p>
        </p:txBody>
      </p:sp>
      <p:sp>
        <p:nvSpPr>
          <p:cNvPr id="6" name="Tekstfelt 5"/>
          <p:cNvSpPr txBox="1"/>
          <p:nvPr/>
        </p:nvSpPr>
        <p:spPr>
          <a:xfrm>
            <a:off x="875313" y="1300970"/>
            <a:ext cx="7311953" cy="461665"/>
          </a:xfrm>
          <a:prstGeom prst="rect">
            <a:avLst/>
          </a:prstGeom>
          <a:noFill/>
        </p:spPr>
        <p:txBody>
          <a:bodyPr wrap="square" rtlCol="0">
            <a:spAutoFit/>
          </a:bodyPr>
          <a:lstStyle/>
          <a:p>
            <a:r>
              <a:rPr lang="da-DK" sz="1200" dirty="0">
                <a:latin typeface="Arial" panose="020B0604020202020204" pitchFamily="34" charset="0"/>
                <a:ea typeface="Verdana" panose="020B0604030504040204" pitchFamily="34" charset="0"/>
                <a:cs typeface="Arial" panose="020B0604020202020204" pitchFamily="34" charset="0"/>
              </a:rPr>
              <a:t>Hændelser hvor </a:t>
            </a:r>
            <a:r>
              <a:rPr lang="da-DK" sz="1200" b="1" dirty="0">
                <a:latin typeface="Arial" panose="020B0604020202020204" pitchFamily="34" charset="0"/>
                <a:ea typeface="Verdana" panose="020B0604030504040204" pitchFamily="34" charset="0"/>
                <a:cs typeface="Arial" panose="020B0604020202020204" pitchFamily="34" charset="0"/>
              </a:rPr>
              <a:t>kollega</a:t>
            </a:r>
            <a:r>
              <a:rPr lang="da-DK" sz="1200" dirty="0">
                <a:latin typeface="Arial" panose="020B0604020202020204" pitchFamily="34" charset="0"/>
                <a:ea typeface="Verdana" panose="020B0604030504040204" pitchFamily="34" charset="0"/>
                <a:cs typeface="Arial" panose="020B0604020202020204" pitchFamily="34" charset="0"/>
              </a:rPr>
              <a:t> påvirker kollega negativt kan udgøre en risiko på arbejdspladsen. Der skal iværksættes forebyggende indsatser.</a:t>
            </a:r>
          </a:p>
        </p:txBody>
      </p:sp>
      <p:sp>
        <p:nvSpPr>
          <p:cNvPr id="12" name="Rektangel 11"/>
          <p:cNvSpPr/>
          <p:nvPr/>
        </p:nvSpPr>
        <p:spPr>
          <a:xfrm>
            <a:off x="875314" y="1912648"/>
            <a:ext cx="7664733" cy="646331"/>
          </a:xfrm>
          <a:prstGeom prst="rect">
            <a:avLst/>
          </a:prstGeom>
        </p:spPr>
        <p:txBody>
          <a:bodyPr wrap="square">
            <a:spAutoFit/>
          </a:bodyPr>
          <a:lstStyle/>
          <a:p>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Udarbejd en lokal retningslinje i Lokal MED, der konkret beskriver hvordan I undgår, og hvis det skulle ske, håndterer krænkende handlinger. Herunder hvem man skal henvende sig til, og hvad man stiller op, hvis nogen oplever hændelser der påvirker dem negativt.</a:t>
            </a:r>
            <a:endParaRPr lang="da-DK" sz="1200" dirty="0">
              <a:latin typeface="Arial" panose="020B0604020202020204" pitchFamily="34" charset="0"/>
              <a:ea typeface="Verdana" panose="020B0604030504040204" pitchFamily="34" charset="0"/>
              <a:cs typeface="Arial" panose="020B0604020202020204" pitchFamily="34" charset="0"/>
            </a:endParaRPr>
          </a:p>
        </p:txBody>
      </p:sp>
      <p:sp>
        <p:nvSpPr>
          <p:cNvPr id="16" name="Tekstfelt 15"/>
          <p:cNvSpPr txBox="1"/>
          <p:nvPr/>
        </p:nvSpPr>
        <p:spPr>
          <a:xfrm>
            <a:off x="417442" y="1967941"/>
            <a:ext cx="374072" cy="338554"/>
          </a:xfrm>
          <a:prstGeom prst="rect">
            <a:avLst/>
          </a:prstGeom>
          <a:noFill/>
        </p:spPr>
        <p:txBody>
          <a:bodyPr wrap="square" rtlCol="0">
            <a:spAutoFit/>
          </a:bodyPr>
          <a:lstStyle/>
          <a:p>
            <a:r>
              <a:rPr lang="da-DK" sz="1600" dirty="0">
                <a:solidFill>
                  <a:schemeClr val="tx2"/>
                </a:solidFill>
                <a:latin typeface="Verdana" panose="020B0604030504040204" pitchFamily="34" charset="0"/>
                <a:ea typeface="Verdana" panose="020B0604030504040204" pitchFamily="34" charset="0"/>
                <a:cs typeface="Verdana" panose="020B0604030504040204" pitchFamily="34" charset="0"/>
              </a:rPr>
              <a:t>1</a:t>
            </a:r>
          </a:p>
        </p:txBody>
      </p:sp>
      <p:sp>
        <p:nvSpPr>
          <p:cNvPr id="17" name="Forbindelse 16"/>
          <p:cNvSpPr/>
          <p:nvPr/>
        </p:nvSpPr>
        <p:spPr>
          <a:xfrm>
            <a:off x="343521" y="1902459"/>
            <a:ext cx="457200" cy="48213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p:cNvSpPr txBox="1"/>
          <p:nvPr/>
        </p:nvSpPr>
        <p:spPr>
          <a:xfrm>
            <a:off x="426649" y="2845357"/>
            <a:ext cx="374072" cy="338554"/>
          </a:xfrm>
          <a:prstGeom prst="rect">
            <a:avLst/>
          </a:prstGeom>
          <a:noFill/>
        </p:spPr>
        <p:txBody>
          <a:bodyPr wrap="square" rtlCol="0">
            <a:spAutoFit/>
          </a:bodyPr>
          <a:lstStyle/>
          <a:p>
            <a:r>
              <a:rPr lang="da-DK" sz="1600" dirty="0">
                <a:solidFill>
                  <a:schemeClr val="tx2"/>
                </a:solidFill>
                <a:latin typeface="Verdana" panose="020B0604030504040204" pitchFamily="34" charset="0"/>
                <a:ea typeface="Verdana" panose="020B0604030504040204" pitchFamily="34" charset="0"/>
                <a:cs typeface="Verdana" panose="020B0604030504040204" pitchFamily="34" charset="0"/>
              </a:rPr>
              <a:t>2</a:t>
            </a:r>
          </a:p>
        </p:txBody>
      </p:sp>
      <p:sp>
        <p:nvSpPr>
          <p:cNvPr id="19" name="Forbindelse 18"/>
          <p:cNvSpPr/>
          <p:nvPr/>
        </p:nvSpPr>
        <p:spPr>
          <a:xfrm>
            <a:off x="343521" y="2777557"/>
            <a:ext cx="457200" cy="48213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Tekstfelt 19"/>
          <p:cNvSpPr txBox="1"/>
          <p:nvPr/>
        </p:nvSpPr>
        <p:spPr>
          <a:xfrm>
            <a:off x="458394" y="3553769"/>
            <a:ext cx="374072" cy="338554"/>
          </a:xfrm>
          <a:prstGeom prst="rect">
            <a:avLst/>
          </a:prstGeom>
          <a:noFill/>
        </p:spPr>
        <p:txBody>
          <a:bodyPr wrap="square" rtlCol="0">
            <a:spAutoFit/>
          </a:bodyPr>
          <a:lstStyle/>
          <a:p>
            <a:r>
              <a:rPr lang="da-DK" sz="1600" dirty="0">
                <a:solidFill>
                  <a:schemeClr val="tx2"/>
                </a:solidFill>
                <a:latin typeface="Verdana" panose="020B0604030504040204" pitchFamily="34" charset="0"/>
                <a:ea typeface="Verdana" panose="020B0604030504040204" pitchFamily="34" charset="0"/>
                <a:cs typeface="Verdana" panose="020B0604030504040204" pitchFamily="34" charset="0"/>
              </a:rPr>
              <a:t>3</a:t>
            </a:r>
          </a:p>
        </p:txBody>
      </p:sp>
      <p:sp>
        <p:nvSpPr>
          <p:cNvPr id="24" name="Rektangel 23"/>
          <p:cNvSpPr/>
          <p:nvPr/>
        </p:nvSpPr>
        <p:spPr>
          <a:xfrm>
            <a:off x="873261" y="2526950"/>
            <a:ext cx="5908438" cy="276999"/>
          </a:xfrm>
          <a:prstGeom prst="rect">
            <a:avLst/>
          </a:prstGeom>
        </p:spPr>
        <p:txBody>
          <a:bodyPr wrap="square">
            <a:spAutoFit/>
          </a:bodyPr>
          <a:lstStyle/>
          <a:p>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Tag afsæt i </a:t>
            </a:r>
            <a:r>
              <a:rPr lang="da-DK" sz="1200" dirty="0" err="1">
                <a:solidFill>
                  <a:srgbClr val="373D43"/>
                </a:solidFill>
                <a:latin typeface="Arial" panose="020B0604020202020204" pitchFamily="34" charset="0"/>
                <a:ea typeface="Verdana" panose="020B0604030504040204" pitchFamily="34" charset="0"/>
                <a:cs typeface="Arial" panose="020B0604020202020204" pitchFamily="34" charset="0"/>
              </a:rPr>
              <a:t>HMU´s</a:t>
            </a:r>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 gældende retningslinje.</a:t>
            </a:r>
            <a:endParaRPr lang="da-DK" sz="1200" dirty="0">
              <a:latin typeface="Arial" panose="020B0604020202020204" pitchFamily="34" charset="0"/>
              <a:ea typeface="Verdana" panose="020B0604030504040204" pitchFamily="34" charset="0"/>
              <a:cs typeface="Arial" panose="020B0604020202020204" pitchFamily="34" charset="0"/>
            </a:endParaRPr>
          </a:p>
        </p:txBody>
      </p:sp>
      <p:sp>
        <p:nvSpPr>
          <p:cNvPr id="21" name="Forbindelse 20"/>
          <p:cNvSpPr/>
          <p:nvPr/>
        </p:nvSpPr>
        <p:spPr>
          <a:xfrm>
            <a:off x="375266" y="3485921"/>
            <a:ext cx="457200" cy="48213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2" name="Billede 21"/>
          <p:cNvPicPr>
            <a:picLocks noChangeAspect="1"/>
          </p:cNvPicPr>
          <p:nvPr/>
        </p:nvPicPr>
        <p:blipFill>
          <a:blip r:embed="rId3"/>
          <a:stretch>
            <a:fillRect/>
          </a:stretch>
        </p:blipFill>
        <p:spPr>
          <a:xfrm rot="371580">
            <a:off x="6930112" y="2588835"/>
            <a:ext cx="1780765" cy="2606976"/>
          </a:xfrm>
          <a:prstGeom prst="rect">
            <a:avLst/>
          </a:prstGeom>
        </p:spPr>
      </p:pic>
      <p:sp>
        <p:nvSpPr>
          <p:cNvPr id="23" name="Tekstfelt 22"/>
          <p:cNvSpPr txBox="1"/>
          <p:nvPr/>
        </p:nvSpPr>
        <p:spPr>
          <a:xfrm>
            <a:off x="7031808" y="6522505"/>
            <a:ext cx="3137925" cy="230832"/>
          </a:xfrm>
          <a:prstGeom prst="rect">
            <a:avLst/>
          </a:prstGeom>
          <a:noFill/>
        </p:spPr>
        <p:txBody>
          <a:bodyPr wrap="square" rtlCol="0">
            <a:spAutoFit/>
          </a:bodyPr>
          <a:lstStyle/>
          <a:p>
            <a:r>
              <a:rPr lang="da-DK" sz="900" dirty="0">
                <a:latin typeface="Arial" panose="020B0604020202020204" pitchFamily="34" charset="0"/>
                <a:ea typeface="Verdana" panose="020B0604030504040204" pitchFamily="34" charset="0"/>
                <a:cs typeface="Arial" panose="020B0604020202020204" pitchFamily="34" charset="0"/>
              </a:rPr>
              <a:t>Tilgængelig i det virtuelle grupperum</a:t>
            </a:r>
          </a:p>
        </p:txBody>
      </p:sp>
      <p:sp>
        <p:nvSpPr>
          <p:cNvPr id="5" name="Tekstfelt 4">
            <a:extLst>
              <a:ext uri="{FF2B5EF4-FFF2-40B4-BE49-F238E27FC236}">
                <a16:creationId xmlns:a16="http://schemas.microsoft.com/office/drawing/2014/main" id="{DB8052C3-BC1F-DA4C-B609-F056B2713C5C}"/>
              </a:ext>
            </a:extLst>
          </p:cNvPr>
          <p:cNvSpPr txBox="1"/>
          <p:nvPr/>
        </p:nvSpPr>
        <p:spPr>
          <a:xfrm>
            <a:off x="257148" y="6197667"/>
            <a:ext cx="2922499" cy="461665"/>
          </a:xfrm>
          <a:prstGeom prst="rect">
            <a:avLst/>
          </a:prstGeom>
          <a:noFill/>
        </p:spPr>
        <p:txBody>
          <a:bodyPr wrap="square">
            <a:spAutoFit/>
          </a:bodyPr>
          <a:lstStyle/>
          <a:p>
            <a:r>
              <a:rPr lang="da-DK" sz="1200" dirty="0">
                <a:latin typeface="Arial" panose="020B0604020202020204" pitchFamily="34" charset="0"/>
                <a:cs typeface="Arial" panose="020B0604020202020204" pitchFamily="34" charset="0"/>
                <a:hlinkClick r:id="rId4"/>
              </a:rPr>
              <a:t>Krænkende handlinger hører ikke til på arbejdspladsen | VPT</a:t>
            </a:r>
            <a:endParaRPr lang="da-DK" sz="1200" dirty="0">
              <a:latin typeface="Arial" panose="020B0604020202020204" pitchFamily="34" charset="0"/>
              <a:cs typeface="Arial" panose="020B0604020202020204" pitchFamily="34" charset="0"/>
            </a:endParaRPr>
          </a:p>
        </p:txBody>
      </p:sp>
      <p:pic>
        <p:nvPicPr>
          <p:cNvPr id="7" name="Billede 6">
            <a:extLst>
              <a:ext uri="{FF2B5EF4-FFF2-40B4-BE49-F238E27FC236}">
                <a16:creationId xmlns:a16="http://schemas.microsoft.com/office/drawing/2014/main" id="{0B55A58F-1C71-24B8-3C09-30E53EBAC962}"/>
              </a:ext>
            </a:extLst>
          </p:cNvPr>
          <p:cNvPicPr>
            <a:picLocks noChangeAspect="1"/>
          </p:cNvPicPr>
          <p:nvPr/>
        </p:nvPicPr>
        <p:blipFill>
          <a:blip r:embed="rId5"/>
          <a:stretch>
            <a:fillRect/>
          </a:stretch>
        </p:blipFill>
        <p:spPr>
          <a:xfrm>
            <a:off x="3093581" y="4589114"/>
            <a:ext cx="1341431" cy="1815674"/>
          </a:xfrm>
          <a:prstGeom prst="rect">
            <a:avLst/>
          </a:prstGeom>
        </p:spPr>
      </p:pic>
      <p:sp>
        <p:nvSpPr>
          <p:cNvPr id="38" name="Rektangel 37">
            <a:extLst>
              <a:ext uri="{FF2B5EF4-FFF2-40B4-BE49-F238E27FC236}">
                <a16:creationId xmlns:a16="http://schemas.microsoft.com/office/drawing/2014/main" id="{77887493-784A-6A59-B7EB-1CFE20B6DD19}"/>
              </a:ext>
            </a:extLst>
          </p:cNvPr>
          <p:cNvSpPr/>
          <p:nvPr/>
        </p:nvSpPr>
        <p:spPr>
          <a:xfrm>
            <a:off x="871822" y="2851128"/>
            <a:ext cx="5273439" cy="461665"/>
          </a:xfrm>
          <a:prstGeom prst="rect">
            <a:avLst/>
          </a:prstGeom>
        </p:spPr>
        <p:txBody>
          <a:bodyPr wrap="square">
            <a:spAutoFit/>
          </a:bodyPr>
          <a:lstStyle/>
          <a:p>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Medarbejderne foretager en intern registrering af fysisk/</a:t>
            </a:r>
          </a:p>
          <a:p>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psykisk vold i </a:t>
            </a:r>
            <a:r>
              <a:rPr lang="da-DK" sz="1200" dirty="0" err="1">
                <a:solidFill>
                  <a:srgbClr val="373D43"/>
                </a:solidFill>
                <a:latin typeface="Arial" panose="020B0604020202020204" pitchFamily="34" charset="0"/>
                <a:ea typeface="Verdana" panose="020B0604030504040204" pitchFamily="34" charset="0"/>
                <a:cs typeface="Arial" panose="020B0604020202020204" pitchFamily="34" charset="0"/>
              </a:rPr>
              <a:t>SafetyNet</a:t>
            </a:r>
            <a:r>
              <a:rPr lang="da-DK" sz="1200" dirty="0">
                <a:solidFill>
                  <a:srgbClr val="373D43"/>
                </a:solidFill>
                <a:latin typeface="Arial" panose="020B0604020202020204" pitchFamily="34" charset="0"/>
                <a:ea typeface="Verdana" panose="020B0604030504040204" pitchFamily="34" charset="0"/>
                <a:cs typeface="Arial" panose="020B0604020202020204" pitchFamily="34" charset="0"/>
              </a:rPr>
              <a:t> </a:t>
            </a:r>
            <a:r>
              <a:rPr lang="da-DK" sz="1000" i="1" dirty="0">
                <a:solidFill>
                  <a:srgbClr val="373D43"/>
                </a:solidFill>
                <a:latin typeface="Arial" panose="020B0604020202020204" pitchFamily="34" charset="0"/>
                <a:ea typeface="Verdana" panose="020B0604030504040204" pitchFamily="34" charset="0"/>
                <a:cs typeface="Arial" panose="020B0604020202020204" pitchFamily="34" charset="0"/>
              </a:rPr>
              <a:t>(se spørgeguiden).</a:t>
            </a:r>
          </a:p>
        </p:txBody>
      </p:sp>
      <p:sp>
        <p:nvSpPr>
          <p:cNvPr id="39" name="Rektangel 38">
            <a:extLst>
              <a:ext uri="{FF2B5EF4-FFF2-40B4-BE49-F238E27FC236}">
                <a16:creationId xmlns:a16="http://schemas.microsoft.com/office/drawing/2014/main" id="{60B406B9-D9DE-C62D-4CF5-633D3C7DCD45}"/>
              </a:ext>
            </a:extLst>
          </p:cNvPr>
          <p:cNvSpPr/>
          <p:nvPr/>
        </p:nvSpPr>
        <p:spPr>
          <a:xfrm>
            <a:off x="875314" y="3458323"/>
            <a:ext cx="4572000" cy="646331"/>
          </a:xfrm>
          <a:prstGeom prst="rect">
            <a:avLst/>
          </a:prstGeom>
        </p:spPr>
        <p:txBody>
          <a:bodyPr>
            <a:spAutoFit/>
          </a:bodyPr>
          <a:lstStyle/>
          <a:p>
            <a:r>
              <a:rPr lang="da-DK" sz="1200" dirty="0">
                <a:solidFill>
                  <a:srgbClr val="313131"/>
                </a:solidFill>
                <a:latin typeface="Arial" panose="020B0604020202020204" pitchFamily="34" charset="0"/>
                <a:ea typeface="Verdana" panose="020B0604030504040204" pitchFamily="34" charset="0"/>
                <a:cs typeface="Arial" panose="020B0604020202020204" pitchFamily="34" charset="0"/>
              </a:rPr>
              <a:t>Arbejdsmiljøgruppen undersøger hændelsen </a:t>
            </a:r>
            <a:r>
              <a:rPr lang="da-DK" sz="1200" dirty="0" err="1">
                <a:solidFill>
                  <a:srgbClr val="313131"/>
                </a:solidFill>
                <a:latin typeface="Arial" panose="020B0604020202020204" pitchFamily="34" charset="0"/>
                <a:ea typeface="Verdana" panose="020B0604030504040204" pitchFamily="34" charset="0"/>
                <a:cs typeface="Arial" panose="020B0604020202020204" pitchFamily="34" charset="0"/>
              </a:rPr>
              <a:t>m.h.p</a:t>
            </a:r>
            <a:r>
              <a:rPr lang="da-DK" sz="1200" dirty="0">
                <a:solidFill>
                  <a:srgbClr val="313131"/>
                </a:solidFill>
                <a:latin typeface="Arial" panose="020B0604020202020204" pitchFamily="34" charset="0"/>
                <a:ea typeface="Verdana" panose="020B0604030504040204" pitchFamily="34" charset="0"/>
                <a:cs typeface="Arial" panose="020B0604020202020204" pitchFamily="34" charset="0"/>
              </a:rPr>
              <a:t>. at forebygge fremtidige hændelser af lignende karakter, og  handler på baggrund af undersøgelserne. </a:t>
            </a:r>
            <a:endParaRPr lang="da-DK" sz="1200" dirty="0">
              <a:latin typeface="Arial" panose="020B0604020202020204" pitchFamily="34" charset="0"/>
              <a:ea typeface="Verdana" panose="020B0604030504040204" pitchFamily="34" charset="0"/>
              <a:cs typeface="Arial" panose="020B0604020202020204" pitchFamily="34" charset="0"/>
            </a:endParaRPr>
          </a:p>
        </p:txBody>
      </p:sp>
      <p:sp>
        <p:nvSpPr>
          <p:cNvPr id="40" name="Rektangel 39">
            <a:extLst>
              <a:ext uri="{FF2B5EF4-FFF2-40B4-BE49-F238E27FC236}">
                <a16:creationId xmlns:a16="http://schemas.microsoft.com/office/drawing/2014/main" id="{8A022FE7-BFC3-B983-E108-F9FC42547BDA}"/>
              </a:ext>
            </a:extLst>
          </p:cNvPr>
          <p:cNvSpPr/>
          <p:nvPr/>
        </p:nvSpPr>
        <p:spPr>
          <a:xfrm>
            <a:off x="875314" y="4186608"/>
            <a:ext cx="6211286" cy="276999"/>
          </a:xfrm>
          <a:prstGeom prst="rect">
            <a:avLst/>
          </a:prstGeom>
        </p:spPr>
        <p:txBody>
          <a:bodyPr wrap="square">
            <a:spAutoFit/>
          </a:bodyPr>
          <a:lstStyle/>
          <a:p>
            <a:r>
              <a:rPr lang="da-DK" sz="1200" dirty="0">
                <a:solidFill>
                  <a:srgbClr val="313131"/>
                </a:solidFill>
                <a:latin typeface="Arial" panose="020B0604020202020204" pitchFamily="34" charset="0"/>
                <a:ea typeface="Verdana" panose="020B0604030504040204" pitchFamily="34" charset="0"/>
                <a:cs typeface="Arial" panose="020B0604020202020204" pitchFamily="34" charset="0"/>
              </a:rPr>
              <a:t>Udarbejd handlingsplan i </a:t>
            </a:r>
            <a:r>
              <a:rPr lang="da-DK" sz="1200" dirty="0" err="1">
                <a:solidFill>
                  <a:srgbClr val="313131"/>
                </a:solidFill>
                <a:latin typeface="Arial" panose="020B0604020202020204" pitchFamily="34" charset="0"/>
                <a:ea typeface="Verdana" panose="020B0604030504040204" pitchFamily="34" charset="0"/>
                <a:cs typeface="Arial" panose="020B0604020202020204" pitchFamily="34" charset="0"/>
              </a:rPr>
              <a:t>SafetyNet</a:t>
            </a:r>
            <a:r>
              <a:rPr lang="da-DK" sz="1200" dirty="0">
                <a:solidFill>
                  <a:srgbClr val="313131"/>
                </a:solidFill>
                <a:latin typeface="Arial" panose="020B0604020202020204" pitchFamily="34" charset="0"/>
                <a:ea typeface="Verdana" panose="020B0604030504040204" pitchFamily="34" charset="0"/>
                <a:cs typeface="Arial" panose="020B0604020202020204" pitchFamily="34" charset="0"/>
              </a:rPr>
              <a:t> og følg lokal retningslinje.</a:t>
            </a:r>
            <a:endParaRPr lang="da-DK" sz="1200" dirty="0">
              <a:latin typeface="Arial" panose="020B0604020202020204" pitchFamily="34" charset="0"/>
              <a:ea typeface="Verdana" panose="020B0604030504040204" pitchFamily="34" charset="0"/>
              <a:cs typeface="Arial" panose="020B0604020202020204" pitchFamily="34" charset="0"/>
            </a:endParaRPr>
          </a:p>
        </p:txBody>
      </p:sp>
      <p:sp>
        <p:nvSpPr>
          <p:cNvPr id="43" name="Tekstfelt 42">
            <a:extLst>
              <a:ext uri="{FF2B5EF4-FFF2-40B4-BE49-F238E27FC236}">
                <a16:creationId xmlns:a16="http://schemas.microsoft.com/office/drawing/2014/main" id="{1BCBA0AB-D704-7E7E-4BE1-B919FB99FAFD}"/>
              </a:ext>
            </a:extLst>
          </p:cNvPr>
          <p:cNvSpPr txBox="1"/>
          <p:nvPr/>
        </p:nvSpPr>
        <p:spPr>
          <a:xfrm>
            <a:off x="458394" y="4172502"/>
            <a:ext cx="374072" cy="338554"/>
          </a:xfrm>
          <a:prstGeom prst="rect">
            <a:avLst/>
          </a:prstGeom>
          <a:noFill/>
        </p:spPr>
        <p:txBody>
          <a:bodyPr wrap="square" rtlCol="0">
            <a:spAutoFit/>
          </a:bodyPr>
          <a:lstStyle/>
          <a:p>
            <a:r>
              <a:rPr lang="da-DK" sz="1600" dirty="0">
                <a:solidFill>
                  <a:schemeClr val="tx2"/>
                </a:solidFill>
                <a:latin typeface="Verdana" panose="020B0604030504040204" pitchFamily="34" charset="0"/>
                <a:ea typeface="Verdana" panose="020B0604030504040204" pitchFamily="34" charset="0"/>
                <a:cs typeface="Verdana" panose="020B0604030504040204" pitchFamily="34" charset="0"/>
              </a:rPr>
              <a:t>4</a:t>
            </a:r>
          </a:p>
        </p:txBody>
      </p:sp>
      <p:sp>
        <p:nvSpPr>
          <p:cNvPr id="44" name="Forbindelse 20">
            <a:extLst>
              <a:ext uri="{FF2B5EF4-FFF2-40B4-BE49-F238E27FC236}">
                <a16:creationId xmlns:a16="http://schemas.microsoft.com/office/drawing/2014/main" id="{68CEDB7D-0A7F-4A52-2065-09B2A38EB86A}"/>
              </a:ext>
            </a:extLst>
          </p:cNvPr>
          <p:cNvSpPr/>
          <p:nvPr/>
        </p:nvSpPr>
        <p:spPr>
          <a:xfrm>
            <a:off x="375266" y="4104654"/>
            <a:ext cx="457200" cy="48213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60996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animBg="1"/>
      <p:bldP spid="18" grpId="0"/>
      <p:bldP spid="19" grpId="0" animBg="1"/>
      <p:bldP spid="20" grpId="0"/>
      <p:bldP spid="24" grpId="0"/>
      <p:bldP spid="21" grpId="0" animBg="1"/>
      <p:bldP spid="23" grpId="0"/>
      <p:bldP spid="38" grpId="0"/>
      <p:bldP spid="39" grpId="0"/>
      <p:bldP spid="40" grpId="0"/>
      <p:bldP spid="43" grpId="0"/>
      <p:bldP spid="4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normAutofit/>
          </a:bodyPr>
          <a:lstStyle/>
          <a:p>
            <a:r>
              <a:rPr lang="da-DK" sz="2400" b="0" dirty="0" err="1">
                <a:latin typeface="Arial" panose="020B0604020202020204" pitchFamily="34" charset="0"/>
                <a:cs typeface="Arial" panose="020B0604020202020204" pitchFamily="34" charset="0"/>
              </a:rPr>
              <a:t>SafetyNet-support</a:t>
            </a:r>
            <a:endParaRPr lang="da-DK" sz="2400" b="0" dirty="0">
              <a:latin typeface="Arial" panose="020B0604020202020204" pitchFamily="34" charset="0"/>
              <a:cs typeface="Arial" panose="020B0604020202020204" pitchFamily="34" charset="0"/>
            </a:endParaRPr>
          </a:p>
        </p:txBody>
      </p:sp>
      <p:pic>
        <p:nvPicPr>
          <p:cNvPr id="4" name="Billede 3"/>
          <p:cNvPicPr>
            <a:picLocks noChangeAspect="1"/>
          </p:cNvPicPr>
          <p:nvPr/>
        </p:nvPicPr>
        <p:blipFill rotWithShape="1">
          <a:blip r:embed="rId2"/>
          <a:srcRect t="31040" b="19539"/>
          <a:stretch/>
        </p:blipFill>
        <p:spPr>
          <a:xfrm>
            <a:off x="183138" y="1984618"/>
            <a:ext cx="8960862" cy="1508072"/>
          </a:xfrm>
          <a:prstGeom prst="rect">
            <a:avLst/>
          </a:prstGeom>
        </p:spPr>
      </p:pic>
      <p:pic>
        <p:nvPicPr>
          <p:cNvPr id="5" name="Billede 4"/>
          <p:cNvPicPr>
            <a:picLocks noChangeAspect="1"/>
          </p:cNvPicPr>
          <p:nvPr/>
        </p:nvPicPr>
        <p:blipFill>
          <a:blip r:embed="rId3"/>
          <a:stretch>
            <a:fillRect/>
          </a:stretch>
        </p:blipFill>
        <p:spPr>
          <a:xfrm>
            <a:off x="5709505" y="3360164"/>
            <a:ext cx="2085975" cy="1666875"/>
          </a:xfrm>
          <a:prstGeom prst="rect">
            <a:avLst/>
          </a:prstGeom>
        </p:spPr>
      </p:pic>
      <p:sp>
        <p:nvSpPr>
          <p:cNvPr id="6" name="Tekstfelt 5"/>
          <p:cNvSpPr txBox="1"/>
          <p:nvPr/>
        </p:nvSpPr>
        <p:spPr>
          <a:xfrm rot="21095540">
            <a:off x="6117343" y="3683550"/>
            <a:ext cx="821669" cy="323165"/>
          </a:xfrm>
          <a:prstGeom prst="rect">
            <a:avLst/>
          </a:prstGeom>
          <a:solidFill>
            <a:srgbClr val="F42427"/>
          </a:solidFill>
        </p:spPr>
        <p:txBody>
          <a:bodyPr wrap="square" rtlCol="0">
            <a:spAutoFit/>
          </a:bodyPr>
          <a:lstStyle/>
          <a:p>
            <a:r>
              <a:rPr lang="da-DK" sz="1500" b="1" dirty="0">
                <a:solidFill>
                  <a:schemeClr val="bg1"/>
                </a:solidFill>
              </a:rPr>
              <a:t>HJÆLP</a:t>
            </a:r>
          </a:p>
        </p:txBody>
      </p:sp>
      <p:pic>
        <p:nvPicPr>
          <p:cNvPr id="8" name="Billede 7"/>
          <p:cNvPicPr>
            <a:picLocks noChangeAspect="1"/>
          </p:cNvPicPr>
          <p:nvPr/>
        </p:nvPicPr>
        <p:blipFill>
          <a:blip r:embed="rId4"/>
          <a:stretch>
            <a:fillRect/>
          </a:stretch>
        </p:blipFill>
        <p:spPr>
          <a:xfrm>
            <a:off x="4571999" y="4494261"/>
            <a:ext cx="1038225" cy="1724025"/>
          </a:xfrm>
          <a:prstGeom prst="rect">
            <a:avLst/>
          </a:prstGeom>
        </p:spPr>
      </p:pic>
      <p:sp>
        <p:nvSpPr>
          <p:cNvPr id="3" name="Tekstfelt 2">
            <a:extLst>
              <a:ext uri="{FF2B5EF4-FFF2-40B4-BE49-F238E27FC236}">
                <a16:creationId xmlns:a16="http://schemas.microsoft.com/office/drawing/2014/main" id="{445BCBEF-ED52-ED99-D1A7-471B3CED248F}"/>
              </a:ext>
            </a:extLst>
          </p:cNvPr>
          <p:cNvSpPr txBox="1"/>
          <p:nvPr/>
        </p:nvSpPr>
        <p:spPr>
          <a:xfrm>
            <a:off x="1163140" y="2263300"/>
            <a:ext cx="3307260" cy="369332"/>
          </a:xfrm>
          <a:prstGeom prst="rect">
            <a:avLst/>
          </a:prstGeom>
          <a:solidFill>
            <a:schemeClr val="bg1"/>
          </a:solidFill>
        </p:spPr>
        <p:txBody>
          <a:bodyPr wrap="square" rtlCol="0">
            <a:spAutoFit/>
          </a:bodyPr>
          <a:lstStyle/>
          <a:p>
            <a:r>
              <a:rPr lang="da-DK" b="1" dirty="0">
                <a:latin typeface="Arial" panose="020B0604020202020204" pitchFamily="34" charset="0"/>
                <a:cs typeface="Arial" panose="020B0604020202020204" pitchFamily="34" charset="0"/>
              </a:rPr>
              <a:t>arbejdsskader@aabenraa.dk</a:t>
            </a:r>
          </a:p>
        </p:txBody>
      </p:sp>
    </p:spTree>
    <p:extLst>
      <p:ext uri="{BB962C8B-B14F-4D97-AF65-F5344CB8AC3E}">
        <p14:creationId xmlns:p14="http://schemas.microsoft.com/office/powerpoint/2010/main" val="4043776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257E9F75-2B85-07FE-7B9A-5354DA2A1A83}"/>
              </a:ext>
            </a:extLst>
          </p:cNvPr>
          <p:cNvSpPr>
            <a:spLocks noGrp="1"/>
          </p:cNvSpPr>
          <p:nvPr>
            <p:ph type="body" sz="quarter" idx="10"/>
          </p:nvPr>
        </p:nvSpPr>
        <p:spPr>
          <a:xfrm>
            <a:off x="1163140" y="1"/>
            <a:ext cx="7133342" cy="1289783"/>
          </a:xfrm>
        </p:spPr>
        <p:txBody>
          <a:bodyPr>
            <a:normAutofit/>
          </a:bodyPr>
          <a:lstStyle/>
          <a:p>
            <a:r>
              <a:rPr lang="da-DK" sz="2400" b="0" dirty="0"/>
              <a:t>7 gode råd - </a:t>
            </a:r>
            <a:r>
              <a:rPr lang="da-DK" sz="1200" b="0" dirty="0"/>
              <a:t>til at forbedre sikkerhedskulturen</a:t>
            </a:r>
          </a:p>
        </p:txBody>
      </p:sp>
      <p:pic>
        <p:nvPicPr>
          <p:cNvPr id="4" name="Billede 3">
            <a:extLst>
              <a:ext uri="{FF2B5EF4-FFF2-40B4-BE49-F238E27FC236}">
                <a16:creationId xmlns:a16="http://schemas.microsoft.com/office/drawing/2014/main" id="{496FE41F-9FF6-B632-E083-466A64A6DC4F}"/>
              </a:ext>
            </a:extLst>
          </p:cNvPr>
          <p:cNvPicPr>
            <a:picLocks noChangeAspect="1"/>
          </p:cNvPicPr>
          <p:nvPr/>
        </p:nvPicPr>
        <p:blipFill>
          <a:blip r:embed="rId2"/>
          <a:srcRect t="20455"/>
          <a:stretch>
            <a:fillRect/>
          </a:stretch>
        </p:blipFill>
        <p:spPr>
          <a:xfrm>
            <a:off x="523372" y="1738642"/>
            <a:ext cx="8097256" cy="4203865"/>
          </a:xfrm>
          <a:prstGeom prst="rect">
            <a:avLst/>
          </a:prstGeom>
        </p:spPr>
      </p:pic>
      <p:pic>
        <p:nvPicPr>
          <p:cNvPr id="6" name="Billede 5">
            <a:extLst>
              <a:ext uri="{FF2B5EF4-FFF2-40B4-BE49-F238E27FC236}">
                <a16:creationId xmlns:a16="http://schemas.microsoft.com/office/drawing/2014/main" id="{E5D6395F-3AC4-8E17-24F2-39046547BD76}"/>
              </a:ext>
            </a:extLst>
          </p:cNvPr>
          <p:cNvPicPr>
            <a:picLocks noChangeAspect="1"/>
          </p:cNvPicPr>
          <p:nvPr/>
        </p:nvPicPr>
        <p:blipFill>
          <a:blip r:embed="rId3"/>
          <a:stretch>
            <a:fillRect/>
          </a:stretch>
        </p:blipFill>
        <p:spPr>
          <a:xfrm>
            <a:off x="5656167" y="5003683"/>
            <a:ext cx="2964461" cy="1536992"/>
          </a:xfrm>
          <a:prstGeom prst="rect">
            <a:avLst/>
          </a:prstGeom>
        </p:spPr>
      </p:pic>
    </p:spTree>
    <p:extLst>
      <p:ext uri="{BB962C8B-B14F-4D97-AF65-F5344CB8AC3E}">
        <p14:creationId xmlns:p14="http://schemas.microsoft.com/office/powerpoint/2010/main" val="1402341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frundet rektangulær billedforklaring 4"/>
          <p:cNvSpPr/>
          <p:nvPr/>
        </p:nvSpPr>
        <p:spPr>
          <a:xfrm>
            <a:off x="6788009" y="5925694"/>
            <a:ext cx="2301193" cy="844413"/>
          </a:xfrm>
          <a:prstGeom prst="wedgeRoundRectCallout">
            <a:avLst>
              <a:gd name="adj1" fmla="val 20275"/>
              <a:gd name="adj2" fmla="val -728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p:cNvSpPr>
            <a:spLocks noGrp="1"/>
          </p:cNvSpPr>
          <p:nvPr>
            <p:ph type="body" sz="quarter" idx="10"/>
          </p:nvPr>
        </p:nvSpPr>
        <p:spPr>
          <a:xfrm>
            <a:off x="1163140" y="1"/>
            <a:ext cx="6380660" cy="1289783"/>
          </a:xfrm>
        </p:spPr>
        <p:txBody>
          <a:bodyPr>
            <a:normAutofit/>
          </a:bodyPr>
          <a:lstStyle/>
          <a:p>
            <a:r>
              <a:rPr lang="da-DK" sz="2400" b="0" dirty="0"/>
              <a:t>3 erkendelser fra adfærdspsykologien</a:t>
            </a:r>
          </a:p>
        </p:txBody>
      </p:sp>
      <p:pic>
        <p:nvPicPr>
          <p:cNvPr id="8" name="Billede 7"/>
          <p:cNvPicPr>
            <a:picLocks noChangeAspect="1"/>
          </p:cNvPicPr>
          <p:nvPr/>
        </p:nvPicPr>
        <p:blipFill>
          <a:blip r:embed="rId3"/>
          <a:stretch>
            <a:fillRect/>
          </a:stretch>
        </p:blipFill>
        <p:spPr>
          <a:xfrm>
            <a:off x="647397" y="3838525"/>
            <a:ext cx="3650557" cy="2011690"/>
          </a:xfrm>
          <a:prstGeom prst="rect">
            <a:avLst/>
          </a:prstGeom>
        </p:spPr>
      </p:pic>
      <p:sp>
        <p:nvSpPr>
          <p:cNvPr id="9" name="Tekstfelt 8"/>
          <p:cNvSpPr txBox="1"/>
          <p:nvPr/>
        </p:nvSpPr>
        <p:spPr>
          <a:xfrm>
            <a:off x="260482" y="1315526"/>
            <a:ext cx="3335866" cy="369332"/>
          </a:xfrm>
          <a:prstGeom prst="rect">
            <a:avLst/>
          </a:prstGeom>
          <a:noFill/>
        </p:spPr>
        <p:txBody>
          <a:bodyPr wrap="square" rtlCol="0">
            <a:spAutoFit/>
          </a:bodyPr>
          <a:lstStyle/>
          <a:p>
            <a:pPr marL="285750" indent="-285750">
              <a:buClr>
                <a:schemeClr val="accent1">
                  <a:lumMod val="75000"/>
                </a:schemeClr>
              </a:buClr>
              <a:buFont typeface="Wingdings" panose="05000000000000000000" pitchFamily="2" charset="2"/>
              <a:buChar char="§"/>
            </a:pPr>
            <a:r>
              <a:rPr lang="da-DK" dirty="0">
                <a:latin typeface="Verdana" panose="020B0604030504040204" pitchFamily="34" charset="0"/>
                <a:ea typeface="Verdana" panose="020B0604030504040204" pitchFamily="34" charset="0"/>
              </a:rPr>
              <a:t>Vi gør, som vi plejer</a:t>
            </a:r>
          </a:p>
        </p:txBody>
      </p:sp>
      <p:sp>
        <p:nvSpPr>
          <p:cNvPr id="13" name="Tekstfelt 12"/>
          <p:cNvSpPr txBox="1"/>
          <p:nvPr/>
        </p:nvSpPr>
        <p:spPr>
          <a:xfrm>
            <a:off x="4473412" y="3474568"/>
            <a:ext cx="3733800" cy="369332"/>
          </a:xfrm>
          <a:prstGeom prst="rect">
            <a:avLst/>
          </a:prstGeom>
          <a:noFill/>
        </p:spPr>
        <p:txBody>
          <a:bodyPr wrap="square" rtlCol="0">
            <a:spAutoFit/>
          </a:bodyPr>
          <a:lstStyle/>
          <a:p>
            <a:pPr marL="285750" indent="-285750">
              <a:buClr>
                <a:schemeClr val="accent1">
                  <a:lumMod val="75000"/>
                </a:schemeClr>
              </a:buClr>
              <a:buFont typeface="Wingdings" panose="05000000000000000000" pitchFamily="2" charset="2"/>
              <a:buChar char="§"/>
            </a:pPr>
            <a:r>
              <a:rPr lang="da-DK" dirty="0">
                <a:latin typeface="Verdana" panose="020B0604030504040204" pitchFamily="34" charset="0"/>
                <a:ea typeface="Verdana" panose="020B0604030504040204" pitchFamily="34" charset="0"/>
              </a:rPr>
              <a:t>Vi gør, hvad andre gør</a:t>
            </a:r>
          </a:p>
        </p:txBody>
      </p:sp>
      <p:sp>
        <p:nvSpPr>
          <p:cNvPr id="14" name="Tekstfelt 13"/>
          <p:cNvSpPr txBox="1"/>
          <p:nvPr/>
        </p:nvSpPr>
        <p:spPr>
          <a:xfrm>
            <a:off x="260482" y="3445674"/>
            <a:ext cx="4263580" cy="369332"/>
          </a:xfrm>
          <a:prstGeom prst="rect">
            <a:avLst/>
          </a:prstGeom>
          <a:noFill/>
        </p:spPr>
        <p:txBody>
          <a:bodyPr wrap="square" rtlCol="0">
            <a:spAutoFit/>
          </a:bodyPr>
          <a:lstStyle/>
          <a:p>
            <a:pPr marL="285750" indent="-285750">
              <a:buClr>
                <a:schemeClr val="accent1">
                  <a:lumMod val="75000"/>
                </a:schemeClr>
              </a:buClr>
              <a:buFont typeface="Wingdings" panose="05000000000000000000" pitchFamily="2" charset="2"/>
              <a:buChar char="§"/>
            </a:pPr>
            <a:r>
              <a:rPr lang="da-DK" dirty="0">
                <a:latin typeface="Verdana" panose="020B0604030504040204" pitchFamily="34" charset="0"/>
                <a:ea typeface="Verdana" panose="020B0604030504040204" pitchFamily="34" charset="0"/>
              </a:rPr>
              <a:t>Vi gør det, der er lettest at gøre</a:t>
            </a:r>
          </a:p>
        </p:txBody>
      </p:sp>
      <p:sp>
        <p:nvSpPr>
          <p:cNvPr id="16" name="Tekstfelt 15"/>
          <p:cNvSpPr txBox="1"/>
          <p:nvPr/>
        </p:nvSpPr>
        <p:spPr>
          <a:xfrm>
            <a:off x="4854140" y="5295042"/>
            <a:ext cx="3207635" cy="707886"/>
          </a:xfrm>
          <a:prstGeom prst="rect">
            <a:avLst/>
          </a:prstGeom>
          <a:noFill/>
        </p:spPr>
        <p:txBody>
          <a:bodyPr wrap="square" rtlCol="0">
            <a:spAutoFit/>
          </a:bodyPr>
          <a:lstStyle/>
          <a:p>
            <a:pPr marL="171450" indent="-171450">
              <a:buFont typeface="Arial" panose="020B0604020202020204" pitchFamily="34" charset="0"/>
              <a:buChar char="•"/>
            </a:pPr>
            <a:r>
              <a:rPr lang="da-DK" sz="1000" dirty="0">
                <a:latin typeface="Verdana" panose="020B0604030504040204" pitchFamily="34" charset="0"/>
                <a:ea typeface="Verdana" panose="020B0604030504040204" pitchFamily="34" charset="0"/>
              </a:rPr>
              <a:t>Ønsker at være en del af gruppen</a:t>
            </a:r>
          </a:p>
          <a:p>
            <a:pPr marL="171450" indent="-171450">
              <a:buFont typeface="Arial" panose="020B0604020202020204" pitchFamily="34" charset="0"/>
              <a:buChar char="•"/>
            </a:pPr>
            <a:r>
              <a:rPr lang="da-DK" sz="1000" dirty="0">
                <a:latin typeface="Verdana" panose="020B0604030504040204" pitchFamily="34" charset="0"/>
                <a:ea typeface="Verdana" panose="020B0604030504040204" pitchFamily="34" charset="0"/>
              </a:rPr>
              <a:t>Frygt for udstødelse</a:t>
            </a:r>
          </a:p>
          <a:p>
            <a:pPr marL="171450" indent="-171450">
              <a:buFont typeface="Arial" panose="020B0604020202020204" pitchFamily="34" charset="0"/>
              <a:buChar char="•"/>
            </a:pPr>
            <a:r>
              <a:rPr lang="da-DK" sz="1000" dirty="0">
                <a:latin typeface="Verdana" panose="020B0604030504040204" pitchFamily="34" charset="0"/>
                <a:ea typeface="Verdana" panose="020B0604030504040204" pitchFamily="34" charset="0"/>
              </a:rPr>
              <a:t>Ex. 80% af kommunens ansatte bliver vaccineret…</a:t>
            </a:r>
          </a:p>
        </p:txBody>
      </p:sp>
      <p:sp>
        <p:nvSpPr>
          <p:cNvPr id="18" name="Rektangel 17"/>
          <p:cNvSpPr/>
          <p:nvPr/>
        </p:nvSpPr>
        <p:spPr>
          <a:xfrm>
            <a:off x="6788009" y="5973844"/>
            <a:ext cx="2370746" cy="707886"/>
          </a:xfrm>
          <a:prstGeom prst="rect">
            <a:avLst/>
          </a:prstGeom>
        </p:spPr>
        <p:txBody>
          <a:bodyPr wrap="square">
            <a:spAutoFit/>
          </a:bodyPr>
          <a:lstStyle/>
          <a:p>
            <a:r>
              <a:rPr lang="da-DK" sz="1000" dirty="0">
                <a:solidFill>
                  <a:schemeClr val="bg1"/>
                </a:solidFill>
                <a:latin typeface="Verdana" panose="020B0604030504040204" pitchFamily="34" charset="0"/>
                <a:ea typeface="Verdana" panose="020B0604030504040204" pitchFamily="34" charset="0"/>
              </a:rPr>
              <a:t>Understøtter dialogen om opgaverne løses hensigtsmæssigt</a:t>
            </a:r>
          </a:p>
          <a:p>
            <a:r>
              <a:rPr lang="da-DK" sz="1000" dirty="0">
                <a:solidFill>
                  <a:schemeClr val="bg1"/>
                </a:solidFill>
                <a:latin typeface="Verdana" panose="020B0604030504040204" pitchFamily="34" charset="0"/>
                <a:ea typeface="Verdana" panose="020B0604030504040204" pitchFamily="34" charset="0"/>
              </a:rPr>
              <a:t>eller er der andre måder, de kunne løses på?</a:t>
            </a:r>
          </a:p>
        </p:txBody>
      </p:sp>
      <p:pic>
        <p:nvPicPr>
          <p:cNvPr id="22" name="Billede 21"/>
          <p:cNvPicPr>
            <a:picLocks noChangeAspect="1"/>
          </p:cNvPicPr>
          <p:nvPr/>
        </p:nvPicPr>
        <p:blipFill>
          <a:blip r:embed="rId4"/>
          <a:stretch>
            <a:fillRect/>
          </a:stretch>
        </p:blipFill>
        <p:spPr>
          <a:xfrm>
            <a:off x="347135" y="1716424"/>
            <a:ext cx="3574501" cy="1508229"/>
          </a:xfrm>
          <a:prstGeom prst="rect">
            <a:avLst/>
          </a:prstGeom>
        </p:spPr>
      </p:pic>
      <p:sp>
        <p:nvSpPr>
          <p:cNvPr id="23" name="Ellipse 22"/>
          <p:cNvSpPr/>
          <p:nvPr/>
        </p:nvSpPr>
        <p:spPr>
          <a:xfrm>
            <a:off x="1884273" y="1655534"/>
            <a:ext cx="628518" cy="2393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Ellipse 28"/>
          <p:cNvSpPr/>
          <p:nvPr/>
        </p:nvSpPr>
        <p:spPr>
          <a:xfrm>
            <a:off x="2915592" y="1618776"/>
            <a:ext cx="1082099" cy="4669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Oval billedforklaring 26"/>
          <p:cNvSpPr/>
          <p:nvPr/>
        </p:nvSpPr>
        <p:spPr>
          <a:xfrm>
            <a:off x="2512553" y="1625986"/>
            <a:ext cx="1166350" cy="502074"/>
          </a:xfrm>
          <a:prstGeom prst="wedgeEllipseCallout">
            <a:avLst>
              <a:gd name="adj1" fmla="val -73099"/>
              <a:gd name="adj2" fmla="val 4226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latin typeface="Tahoma" panose="020B0604030504040204" pitchFamily="34" charset="0"/>
                <a:ea typeface="Tahoma" panose="020B0604030504040204" pitchFamily="34" charset="0"/>
                <a:cs typeface="Tahoma" panose="020B0604030504040204" pitchFamily="34" charset="0"/>
              </a:rPr>
              <a:t>Nej tak!</a:t>
            </a:r>
          </a:p>
          <a:p>
            <a:pPr algn="ctr"/>
            <a:r>
              <a:rPr lang="da-DK" sz="1000" dirty="0">
                <a:solidFill>
                  <a:schemeClr val="tx1"/>
                </a:solidFill>
                <a:latin typeface="Tahoma" panose="020B0604030504040204" pitchFamily="34" charset="0"/>
                <a:ea typeface="Tahoma" panose="020B0604030504040204" pitchFamily="34" charset="0"/>
                <a:cs typeface="Tahoma" panose="020B0604030504040204" pitchFamily="34" charset="0"/>
              </a:rPr>
              <a:t>Vi har for travlt</a:t>
            </a:r>
          </a:p>
        </p:txBody>
      </p:sp>
      <p:sp>
        <p:nvSpPr>
          <p:cNvPr id="12" name="Rektangel 11"/>
          <p:cNvSpPr/>
          <p:nvPr/>
        </p:nvSpPr>
        <p:spPr>
          <a:xfrm>
            <a:off x="3921636" y="1313303"/>
            <a:ext cx="2118842" cy="2215991"/>
          </a:xfrm>
          <a:prstGeom prst="rect">
            <a:avLst/>
          </a:prstGeom>
        </p:spPr>
        <p:txBody>
          <a:bodyPr wrap="square">
            <a:spAutoFit/>
          </a:bodyPr>
          <a:lstStyle/>
          <a:p>
            <a:r>
              <a:rPr lang="da-DK" sz="1000" dirty="0">
                <a:latin typeface="Verdana" panose="020B0604030504040204" pitchFamily="34" charset="0"/>
                <a:ea typeface="Verdana" panose="020B0604030504040204" pitchFamily="34" charset="0"/>
              </a:rPr>
              <a:t>At ændre på en vane kan føles akavet, besværligt, måske endda ubehageligt. </a:t>
            </a:r>
          </a:p>
          <a:p>
            <a:endParaRPr lang="da-DK" sz="500" dirty="0">
              <a:latin typeface="Verdana" panose="020B0604030504040204" pitchFamily="34" charset="0"/>
              <a:ea typeface="Verdana" panose="020B0604030504040204" pitchFamily="34" charset="0"/>
            </a:endParaRPr>
          </a:p>
          <a:p>
            <a:r>
              <a:rPr lang="da-DK" sz="1000" dirty="0">
                <a:latin typeface="Verdana" panose="020B0604030504040204" pitchFamily="34" charset="0"/>
                <a:ea typeface="Verdana" panose="020B0604030504040204" pitchFamily="34" charset="0"/>
              </a:rPr>
              <a:t>Det vi plejer synes nemmere og tidsbesparende i selve situationen.</a:t>
            </a:r>
          </a:p>
          <a:p>
            <a:endParaRPr lang="da-DK" sz="500" dirty="0">
              <a:latin typeface="Verdana" panose="020B0604030504040204" pitchFamily="34" charset="0"/>
              <a:ea typeface="Verdana" panose="020B0604030504040204" pitchFamily="34" charset="0"/>
            </a:endParaRPr>
          </a:p>
          <a:p>
            <a:r>
              <a:rPr lang="da-DK" sz="1000" dirty="0">
                <a:latin typeface="Verdana" panose="020B0604030504040204" pitchFamily="34" charset="0"/>
                <a:ea typeface="Verdana" panose="020B0604030504040204" pitchFamily="34" charset="0"/>
              </a:rPr>
              <a:t>Udvikling er både en destruktiv og skabende proces – trussel og mulighed</a:t>
            </a:r>
          </a:p>
          <a:p>
            <a:endParaRPr lang="da-DK" sz="500" dirty="0">
              <a:latin typeface="Verdana" panose="020B0604030504040204" pitchFamily="34" charset="0"/>
              <a:ea typeface="Verdana" panose="020B0604030504040204" pitchFamily="34" charset="0"/>
            </a:endParaRPr>
          </a:p>
          <a:p>
            <a:r>
              <a:rPr lang="da-DK" sz="1000" b="1" dirty="0">
                <a:solidFill>
                  <a:schemeClr val="accent1">
                    <a:lumMod val="75000"/>
                  </a:schemeClr>
                </a:solidFill>
                <a:latin typeface="Verdana" panose="020B0604030504040204" pitchFamily="34" charset="0"/>
                <a:ea typeface="Verdana" panose="020B0604030504040204" pitchFamily="34" charset="0"/>
              </a:rPr>
              <a:t>I skal påvirke til nye vaner der er mere skånsomme for de ansatte!</a:t>
            </a:r>
          </a:p>
        </p:txBody>
      </p:sp>
      <p:pic>
        <p:nvPicPr>
          <p:cNvPr id="28" name="Billede 27"/>
          <p:cNvPicPr>
            <a:picLocks noChangeAspect="1"/>
          </p:cNvPicPr>
          <p:nvPr/>
        </p:nvPicPr>
        <p:blipFill rotWithShape="1">
          <a:blip r:embed="rId5"/>
          <a:srcRect l="15163" r="11670"/>
          <a:stretch/>
        </p:blipFill>
        <p:spPr>
          <a:xfrm>
            <a:off x="5139188" y="3838525"/>
            <a:ext cx="2048933" cy="1428750"/>
          </a:xfrm>
          <a:prstGeom prst="rect">
            <a:avLst/>
          </a:prstGeom>
        </p:spPr>
      </p:pic>
      <p:pic>
        <p:nvPicPr>
          <p:cNvPr id="4" name="Billede 3">
            <a:hlinkClick r:id="rId6"/>
          </p:cNvPr>
          <p:cNvPicPr>
            <a:picLocks noChangeAspect="1"/>
          </p:cNvPicPr>
          <p:nvPr/>
        </p:nvPicPr>
        <p:blipFill>
          <a:blip r:embed="rId7"/>
          <a:stretch>
            <a:fillRect/>
          </a:stretch>
        </p:blipFill>
        <p:spPr>
          <a:xfrm>
            <a:off x="7722205" y="4312728"/>
            <a:ext cx="970014" cy="1360713"/>
          </a:xfrm>
          <a:prstGeom prst="rect">
            <a:avLst/>
          </a:prstGeom>
        </p:spPr>
      </p:pic>
      <p:sp>
        <p:nvSpPr>
          <p:cNvPr id="31" name="Rektangel 30"/>
          <p:cNvSpPr/>
          <p:nvPr/>
        </p:nvSpPr>
        <p:spPr>
          <a:xfrm>
            <a:off x="7823123" y="4059523"/>
            <a:ext cx="794320" cy="276999"/>
          </a:xfrm>
          <a:prstGeom prst="rect">
            <a:avLst/>
          </a:prstGeom>
        </p:spPr>
        <p:txBody>
          <a:bodyPr wrap="none">
            <a:spAutoFit/>
          </a:bodyPr>
          <a:lstStyle/>
          <a:p>
            <a:r>
              <a:rPr lang="da-DK" sz="1200" dirty="0">
                <a:latin typeface="Verdana" panose="020B0604030504040204" pitchFamily="34" charset="0"/>
                <a:ea typeface="Verdana" panose="020B0604030504040204" pitchFamily="34" charset="0"/>
              </a:rPr>
              <a:t>Værktøj</a:t>
            </a:r>
          </a:p>
        </p:txBody>
      </p:sp>
      <p:sp>
        <p:nvSpPr>
          <p:cNvPr id="32" name="Rektangel 31"/>
          <p:cNvSpPr/>
          <p:nvPr/>
        </p:nvSpPr>
        <p:spPr>
          <a:xfrm>
            <a:off x="583710" y="5844118"/>
            <a:ext cx="3992337" cy="246221"/>
          </a:xfrm>
          <a:prstGeom prst="rect">
            <a:avLst/>
          </a:prstGeom>
        </p:spPr>
        <p:txBody>
          <a:bodyPr wrap="square">
            <a:spAutoFit/>
          </a:bodyPr>
          <a:lstStyle/>
          <a:p>
            <a:r>
              <a:rPr lang="da-DK" sz="1000" dirty="0">
                <a:latin typeface="Verdana" panose="020B0604030504040204" pitchFamily="34" charset="0"/>
                <a:ea typeface="Verdana" panose="020B0604030504040204" pitchFamily="34" charset="0"/>
              </a:rPr>
              <a:t>Gør det let for medarbejderne at arbejde sundt og sikkert</a:t>
            </a:r>
          </a:p>
        </p:txBody>
      </p:sp>
    </p:spTree>
    <p:extLst>
      <p:ext uri="{BB962C8B-B14F-4D97-AF65-F5344CB8AC3E}">
        <p14:creationId xmlns:p14="http://schemas.microsoft.com/office/powerpoint/2010/main" val="114764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par>
                                <p:cTn id="60" presetID="10" presetClass="entr" presetSubtype="0" fill="hold"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3" grpId="0"/>
      <p:bldP spid="14" grpId="0"/>
      <p:bldP spid="16" grpId="0"/>
      <p:bldP spid="18" grpId="0"/>
      <p:bldP spid="27" grpId="0" animBg="1"/>
      <p:bldP spid="12"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01CF4EBF-3736-8CEB-85BC-16E8CB152490}"/>
              </a:ext>
            </a:extLst>
          </p:cNvPr>
          <p:cNvSpPr>
            <a:spLocks noGrp="1"/>
          </p:cNvSpPr>
          <p:nvPr>
            <p:ph type="body" sz="quarter" idx="10"/>
          </p:nvPr>
        </p:nvSpPr>
        <p:spPr/>
        <p:txBody>
          <a:bodyPr>
            <a:normAutofit/>
          </a:bodyPr>
          <a:lstStyle/>
          <a:p>
            <a:r>
              <a:rPr lang="da-DK" sz="2400" b="0" dirty="0"/>
              <a:t>Besvar spørgsmål side 52</a:t>
            </a:r>
          </a:p>
        </p:txBody>
      </p:sp>
      <p:pic>
        <p:nvPicPr>
          <p:cNvPr id="5" name="Billede 4">
            <a:extLst>
              <a:ext uri="{FF2B5EF4-FFF2-40B4-BE49-F238E27FC236}">
                <a16:creationId xmlns:a16="http://schemas.microsoft.com/office/drawing/2014/main" id="{E07A5516-0399-89F0-84B2-57B8BECF363D}"/>
              </a:ext>
            </a:extLst>
          </p:cNvPr>
          <p:cNvPicPr>
            <a:picLocks noChangeAspect="1"/>
          </p:cNvPicPr>
          <p:nvPr/>
        </p:nvPicPr>
        <p:blipFill>
          <a:blip r:embed="rId2"/>
          <a:stretch>
            <a:fillRect/>
          </a:stretch>
        </p:blipFill>
        <p:spPr>
          <a:xfrm rot="5400000">
            <a:off x="1860925" y="2124038"/>
            <a:ext cx="4719948" cy="4027293"/>
          </a:xfrm>
          <a:prstGeom prst="rect">
            <a:avLst/>
          </a:prstGeom>
        </p:spPr>
      </p:pic>
    </p:spTree>
    <p:extLst>
      <p:ext uri="{BB962C8B-B14F-4D97-AF65-F5344CB8AC3E}">
        <p14:creationId xmlns:p14="http://schemas.microsoft.com/office/powerpoint/2010/main" val="402642584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5219</Words>
  <Application>Microsoft Office PowerPoint</Application>
  <PresentationFormat>Skærmshow (4:3)</PresentationFormat>
  <Paragraphs>673</Paragraphs>
  <Slides>66</Slides>
  <Notes>32</Notes>
  <HiddenSlides>3</HiddenSlides>
  <MMClips>0</MMClips>
  <ScaleCrop>false</ScaleCrop>
  <HeadingPairs>
    <vt:vector size="6" baseType="variant">
      <vt:variant>
        <vt:lpstr>Benyttede skrifttyper</vt:lpstr>
      </vt:variant>
      <vt:variant>
        <vt:i4>10</vt:i4>
      </vt:variant>
      <vt:variant>
        <vt:lpstr>Tema</vt:lpstr>
      </vt:variant>
      <vt:variant>
        <vt:i4>1</vt:i4>
      </vt:variant>
      <vt:variant>
        <vt:lpstr>Slidetitler</vt:lpstr>
      </vt:variant>
      <vt:variant>
        <vt:i4>66</vt:i4>
      </vt:variant>
    </vt:vector>
  </HeadingPairs>
  <TitlesOfParts>
    <vt:vector size="77" baseType="lpstr">
      <vt:lpstr>Arial</vt:lpstr>
      <vt:lpstr>Arial</vt:lpstr>
      <vt:lpstr>Book Antiqua</vt:lpstr>
      <vt:lpstr>Calibri</vt:lpstr>
      <vt:lpstr>Helvetica</vt:lpstr>
      <vt:lpstr>Myriad Pro</vt:lpstr>
      <vt:lpstr>Tahoma</vt:lpstr>
      <vt:lpstr>Times New Roman</vt:lpstr>
      <vt:lpstr>Verdana</vt:lpstr>
      <vt:lpstr>Wingdings</vt:lpstr>
      <vt:lpstr>Custom Design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Søby</dc:creator>
  <cp:lastModifiedBy>Linda Følsgaard Maron</cp:lastModifiedBy>
  <cp:revision>725</cp:revision>
  <cp:lastPrinted>2022-03-24T06:18:29Z</cp:lastPrinted>
  <dcterms:created xsi:type="dcterms:W3CDTF">2018-03-07T12:26:11Z</dcterms:created>
  <dcterms:modified xsi:type="dcterms:W3CDTF">2025-09-11T13:06:24Z</dcterms:modified>
</cp:coreProperties>
</file>