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80" r:id="rId3"/>
    <p:sldId id="259" r:id="rId4"/>
    <p:sldId id="278" r:id="rId5"/>
    <p:sldId id="261" r:id="rId6"/>
    <p:sldId id="262" r:id="rId7"/>
    <p:sldId id="276" r:id="rId8"/>
    <p:sldId id="281" r:id="rId9"/>
  </p:sldIdLst>
  <p:sldSz cx="13031788" cy="6858000"/>
  <p:notesSz cx="7099300" cy="10234613"/>
  <p:custDataLst>
    <p:tags r:id="rId11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1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030"/>
    <a:srgbClr val="E6A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91246" autoAdjust="0"/>
  </p:normalViewPr>
  <p:slideViewPr>
    <p:cSldViewPr>
      <p:cViewPr varScale="1">
        <p:scale>
          <a:sx n="110" d="100"/>
          <a:sy n="110" d="100"/>
        </p:scale>
        <p:origin x="792" y="96"/>
      </p:cViewPr>
      <p:guideLst>
        <p:guide orient="horz" pos="2160"/>
        <p:guide pos="41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C1988-DE72-4104-BDC9-BB13BA725CEC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68288" y="1279525"/>
            <a:ext cx="65627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421E-FA99-4F82-A728-035B8B3A86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88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68288" y="1279525"/>
            <a:ext cx="6562725" cy="34544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C421E-FA99-4F82-A728-035B8B3A8613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74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C421E-FA99-4F82-A728-035B8B3A8613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108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7384" y="1628777"/>
            <a:ext cx="1107702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54768" y="3644902"/>
            <a:ext cx="9122252" cy="14398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pic>
        <p:nvPicPr>
          <p:cNvPr id="2" name="Billede 1" descr="Logo" titl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267" y="738000"/>
            <a:ext cx="2459281" cy="7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3D4A-D465-4CA7-ABF4-4E723EB65A4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5" name="Billede 4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297" y="648002"/>
            <a:ext cx="1550562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9421" y="4406902"/>
            <a:ext cx="110770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29421" y="2906713"/>
            <a:ext cx="1107702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DCCF-DFD9-4745-80CE-2E1D44F2AE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5" name="Billede 4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297" y="648002"/>
            <a:ext cx="1550562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51590" y="1998663"/>
            <a:ext cx="575570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624492" y="1998663"/>
            <a:ext cx="575570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5D2D-1EBA-42F7-953E-4EFF84741AB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297" y="648002"/>
            <a:ext cx="1550562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1590" y="274638"/>
            <a:ext cx="1172860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51590" y="1535113"/>
            <a:ext cx="57579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1590" y="2174875"/>
            <a:ext cx="57579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619969" y="1535113"/>
            <a:ext cx="57602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619969" y="2174875"/>
            <a:ext cx="5760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B3E78-EB64-467E-ABBC-B043BEC731F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8" name="Billede 7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297" y="648002"/>
            <a:ext cx="1550562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54C5-B318-4C1A-AEB7-0A368D6C74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4" name="Billede 3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297" y="648002"/>
            <a:ext cx="1550562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4084-5453-4B9A-ACE7-5559176013A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3" name="Billede 2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297" y="648002"/>
            <a:ext cx="1550562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1591" y="273050"/>
            <a:ext cx="428736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95067" y="273052"/>
            <a:ext cx="728513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51591" y="1435102"/>
            <a:ext cx="428736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549F2-E5FC-4795-BB49-D5F3BFA4133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297" y="648002"/>
            <a:ext cx="1550562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4321" y="4800600"/>
            <a:ext cx="78190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54321" y="612775"/>
            <a:ext cx="781907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54321" y="5367338"/>
            <a:ext cx="78190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5B25C-5C6A-4BAE-9029-6877EB78857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297" y="648002"/>
            <a:ext cx="1550562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1049" y="476250"/>
            <a:ext cx="117286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1590" y="1998663"/>
            <a:ext cx="1172860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416399" y="6237290"/>
            <a:ext cx="7692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32AF0018-982B-4079-A243-B3551604B36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Procesdefinitionsdokument (PDD)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(Indsæt procesnavn)</a:t>
            </a:r>
          </a:p>
          <a:p>
            <a:r>
              <a:rPr lang="da-DK" dirty="0" smtClean="0"/>
              <a:t>(Indsæt dato for godkendelse)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52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514350" indent="-514350">
              <a:buFont typeface="+mj-lt"/>
              <a:buAutoNum type="arabicParenR"/>
            </a:pPr>
            <a:r>
              <a:rPr lang="da-DK" dirty="0" err="1" smtClean="0"/>
              <a:t>Faktakort</a:t>
            </a:r>
            <a:endParaRPr lang="da-DK" dirty="0" smtClean="0"/>
          </a:p>
          <a:p>
            <a:pPr marL="514350" indent="-514350">
              <a:buFont typeface="+mj-lt"/>
              <a:buAutoNum type="arabicParenR"/>
            </a:pPr>
            <a:r>
              <a:rPr lang="da-DK" dirty="0" smtClean="0"/>
              <a:t>Procesdiagram</a:t>
            </a:r>
          </a:p>
          <a:p>
            <a:pPr marL="514350" indent="-514350">
              <a:buFont typeface="+mj-lt"/>
              <a:buAutoNum type="arabicParenR"/>
            </a:pPr>
            <a:r>
              <a:rPr lang="da-DK" dirty="0" smtClean="0"/>
              <a:t>Trin-for-trin procesbeskrivelse</a:t>
            </a:r>
            <a:endParaRPr lang="da-DK" dirty="0"/>
          </a:p>
        </p:txBody>
      </p:sp>
      <p:sp>
        <p:nvSpPr>
          <p:cNvPr id="5" name="Titel 2"/>
          <p:cNvSpPr txBox="1">
            <a:spLocks/>
          </p:cNvSpPr>
          <p:nvPr/>
        </p:nvSpPr>
        <p:spPr bwMode="auto">
          <a:xfrm>
            <a:off x="1251816" y="309613"/>
            <a:ext cx="10972800" cy="67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9pPr>
          </a:lstStyle>
          <a:p>
            <a:r>
              <a:rPr lang="da-DK" kern="0" dirty="0" smtClean="0">
                <a:latin typeface="Verdana" panose="020B0604030504040204" pitchFamily="34" charset="0"/>
              </a:rPr>
              <a:t>Indholdsfortegnelse</a:t>
            </a:r>
            <a:endParaRPr lang="da-DK" kern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C260A-CBDD-44FB-9634-2B971FA30C4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D3A004F-2493-4BCC-BECF-C0616F9350E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6" name="Tekstfelt 77" descr="Tekstfelt, hvori automatiseringsstrategien samt evt. udfordringer herved beskrives">
            <a:extLst>
              <a:ext uri="{FF2B5EF4-FFF2-40B4-BE49-F238E27FC236}">
                <a16:creationId xmlns:a16="http://schemas.microsoft.com/office/drawing/2014/main" id="{4BFAFC86-8AD9-4C29-9CDF-B2E2C50BF03B}"/>
              </a:ext>
            </a:extLst>
          </p:cNvPr>
          <p:cNvSpPr txBox="1"/>
          <p:nvPr/>
        </p:nvSpPr>
        <p:spPr>
          <a:xfrm>
            <a:off x="6624103" y="2780928"/>
            <a:ext cx="5491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1000" dirty="0">
                <a:solidFill>
                  <a:prstClr val="black"/>
                </a:solidFill>
                <a:latin typeface="Railway"/>
                <a:ea typeface="Geneva" pitchFamily="-111" charset="-128"/>
              </a:rPr>
              <a:t>[</a:t>
            </a:r>
            <a:r>
              <a:rPr lang="da-DK" sz="900" dirty="0">
                <a:solidFill>
                  <a:prstClr val="black"/>
                </a:solidFill>
                <a:latin typeface="Railway"/>
                <a:ea typeface="Geneva" pitchFamily="-111" charset="-128"/>
              </a:rPr>
              <a:t>Kort beskrivelse af hvordan og hvilke dele af opgaven der automatiseres herunder om der ændres i manuelle arbejdsgange, om der oprettes nye digitale blanketter mv.]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z="900" dirty="0">
              <a:solidFill>
                <a:prstClr val="black"/>
              </a:solidFill>
              <a:latin typeface="Railway"/>
              <a:ea typeface="Geneva" pitchFamily="-111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900" b="1" dirty="0">
                <a:solidFill>
                  <a:prstClr val="black"/>
                </a:solidFill>
                <a:latin typeface="Railway"/>
                <a:ea typeface="Geneva" pitchFamily="-111" charset="-128"/>
              </a:rPr>
              <a:t>Udfordringer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900" dirty="0">
                <a:solidFill>
                  <a:prstClr val="black"/>
                </a:solidFill>
                <a:latin typeface="Railway"/>
                <a:ea typeface="Geneva" pitchFamily="-111" charset="-128"/>
              </a:rPr>
              <a:t>Der er følgende opmærksomhedspunkter: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900" dirty="0">
                <a:solidFill>
                  <a:prstClr val="black"/>
                </a:solidFill>
                <a:latin typeface="Railway"/>
                <a:ea typeface="Geneva" pitchFamily="-111" charset="-128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900" dirty="0">
                <a:solidFill>
                  <a:prstClr val="black"/>
                </a:solidFill>
                <a:latin typeface="Railway"/>
                <a:ea typeface="Geneva" pitchFamily="-111" charset="-128"/>
              </a:rPr>
              <a:t>xxx</a:t>
            </a:r>
          </a:p>
        </p:txBody>
      </p:sp>
      <p:sp>
        <p:nvSpPr>
          <p:cNvPr id="47" name="Tekstfelt 75" descr="Tekstfelt hvori selve opgaven beskrives. Hvad er datainput, hvad går processen ud på, og hvad er resultatet. ">
            <a:extLst>
              <a:ext uri="{FF2B5EF4-FFF2-40B4-BE49-F238E27FC236}">
                <a16:creationId xmlns:a16="http://schemas.microsoft.com/office/drawing/2014/main" id="{FD376205-906F-406D-8999-A488C530FF8C}"/>
              </a:ext>
            </a:extLst>
          </p:cNvPr>
          <p:cNvSpPr txBox="1"/>
          <p:nvPr/>
        </p:nvSpPr>
        <p:spPr>
          <a:xfrm>
            <a:off x="1082954" y="1492161"/>
            <a:ext cx="517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>
                <a:solidFill>
                  <a:prstClr val="black"/>
                </a:solidFill>
                <a:latin typeface="Railway"/>
                <a:ea typeface="Geneva" pitchFamily="-111" charset="-128"/>
              </a:rPr>
              <a:t>[</a:t>
            </a:r>
            <a:r>
              <a:rPr lang="da-DK" sz="900" dirty="0"/>
              <a:t>Hvad </a:t>
            </a:r>
            <a:r>
              <a:rPr lang="da-DK" sz="900" dirty="0" err="1"/>
              <a:t>trigger</a:t>
            </a:r>
            <a:r>
              <a:rPr lang="da-DK" sz="900" dirty="0"/>
              <a:t> processen (input), hvad går processen ud på og hvad er resultatet af processen (output).</a:t>
            </a:r>
            <a:r>
              <a:rPr lang="da-DK" sz="900" dirty="0">
                <a:solidFill>
                  <a:prstClr val="black"/>
                </a:solidFill>
                <a:latin typeface="Railway"/>
                <a:ea typeface="Geneva" pitchFamily="-111" charset="-128"/>
              </a:rPr>
              <a:t>]</a:t>
            </a:r>
          </a:p>
        </p:txBody>
      </p:sp>
      <p:sp>
        <p:nvSpPr>
          <p:cNvPr id="122" name="Tekstfelt 63" descr="Decorative" title="Decorative">
            <a:extLst>
              <a:ext uri="{FF2B5EF4-FFF2-40B4-BE49-F238E27FC236}">
                <a16:creationId xmlns:a16="http://schemas.microsoft.com/office/drawing/2014/main" id="{8FE82E4F-7083-4D33-8299-8ADBC5C59478}"/>
              </a:ext>
            </a:extLst>
          </p:cNvPr>
          <p:cNvSpPr txBox="1"/>
          <p:nvPr/>
        </p:nvSpPr>
        <p:spPr>
          <a:xfrm>
            <a:off x="7556331" y="2387525"/>
            <a:ext cx="3177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1100" b="1" dirty="0">
                <a:solidFill>
                  <a:prstClr val="black"/>
                </a:solidFill>
                <a:latin typeface="Lucida Grande" pitchFamily="-111" charset="0"/>
                <a:ea typeface="Geneva" pitchFamily="-111" charset="-128"/>
              </a:rPr>
              <a:t>Automatiseringsstrategi og evt. udfordringer</a:t>
            </a:r>
          </a:p>
        </p:txBody>
      </p:sp>
      <p:sp>
        <p:nvSpPr>
          <p:cNvPr id="123" name="Tekstfelt 69" descr="Decorative" title="Decorative">
            <a:extLst>
              <a:ext uri="{FF2B5EF4-FFF2-40B4-BE49-F238E27FC236}">
                <a16:creationId xmlns:a16="http://schemas.microsoft.com/office/drawing/2014/main" id="{037EE16B-4A6B-417E-BF88-5DA0909F7810}"/>
              </a:ext>
            </a:extLst>
          </p:cNvPr>
          <p:cNvSpPr txBox="1"/>
          <p:nvPr/>
        </p:nvSpPr>
        <p:spPr>
          <a:xfrm>
            <a:off x="2388546" y="1174779"/>
            <a:ext cx="15087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1100" b="1" dirty="0">
                <a:solidFill>
                  <a:prstClr val="black"/>
                </a:solidFill>
                <a:latin typeface="Lucida Grande" pitchFamily="-111" charset="0"/>
                <a:ea typeface="Geneva" pitchFamily="-111" charset="-128"/>
              </a:rPr>
              <a:t>Opgavebeskrivelse</a:t>
            </a:r>
          </a:p>
        </p:txBody>
      </p:sp>
      <p:sp>
        <p:nvSpPr>
          <p:cNvPr id="125" name="Tekstfelt 67" descr="Decorative" title="Decorative">
            <a:extLst>
              <a:ext uri="{FF2B5EF4-FFF2-40B4-BE49-F238E27FC236}">
                <a16:creationId xmlns:a16="http://schemas.microsoft.com/office/drawing/2014/main" id="{57FAF2DF-D300-40D5-913B-63488E6D585C}"/>
              </a:ext>
            </a:extLst>
          </p:cNvPr>
          <p:cNvSpPr txBox="1"/>
          <p:nvPr/>
        </p:nvSpPr>
        <p:spPr>
          <a:xfrm>
            <a:off x="8009179" y="1169909"/>
            <a:ext cx="2547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1100" b="1" dirty="0">
                <a:solidFill>
                  <a:prstClr val="black"/>
                </a:solidFill>
                <a:latin typeface="Lucida Grande" pitchFamily="-111" charset="0"/>
                <a:ea typeface="Geneva" pitchFamily="-111" charset="-128"/>
              </a:rPr>
              <a:t>Værdigrundlag for automatisering</a:t>
            </a:r>
          </a:p>
        </p:txBody>
      </p:sp>
      <p:sp>
        <p:nvSpPr>
          <p:cNvPr id="126" name="Tekstfelt 76" descr="Et tekstfelt hvori værdigrundlaget for automatiseringen beskrives. Eksempelvis sparet tid, øget proceskvalitet...">
            <a:extLst>
              <a:ext uri="{FF2B5EF4-FFF2-40B4-BE49-F238E27FC236}">
                <a16:creationId xmlns:a16="http://schemas.microsoft.com/office/drawing/2014/main" id="{4F4AD3A1-4034-4CA7-85DE-EF4680F2916E}"/>
              </a:ext>
            </a:extLst>
          </p:cNvPr>
          <p:cNvSpPr txBox="1"/>
          <p:nvPr/>
        </p:nvSpPr>
        <p:spPr>
          <a:xfrm>
            <a:off x="6615899" y="1505762"/>
            <a:ext cx="549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900" dirty="0">
                <a:solidFill>
                  <a:prstClr val="black"/>
                </a:solidFill>
                <a:latin typeface="Railway"/>
                <a:ea typeface="Geneva" pitchFamily="-111" charset="-128"/>
              </a:rPr>
              <a:t>[Kort beskrivelse af hvilken værdi automatiseringen af denne opgave bidrager med. F.eks. Sparet tid, medarbejdertilfredshed, kvalitet, fejl-%, gennemløbstid mm.]</a:t>
            </a:r>
          </a:p>
        </p:txBody>
      </p:sp>
      <p:cxnSp>
        <p:nvCxnSpPr>
          <p:cNvPr id="127" name="Straight Connector 3" descr="Decorative" title="Decorative">
            <a:extLst>
              <a:ext uri="{FF2B5EF4-FFF2-40B4-BE49-F238E27FC236}">
                <a16:creationId xmlns:a16="http://schemas.microsoft.com/office/drawing/2014/main" id="{BC64E578-F4DD-4D77-BBE5-F966178119C8}"/>
              </a:ext>
            </a:extLst>
          </p:cNvPr>
          <p:cNvCxnSpPr>
            <a:cxnSpLocks/>
          </p:cNvCxnSpPr>
          <p:nvPr/>
        </p:nvCxnSpPr>
        <p:spPr>
          <a:xfrm>
            <a:off x="1827034" y="1436389"/>
            <a:ext cx="3411864" cy="0"/>
          </a:xfrm>
          <a:prstGeom prst="line">
            <a:avLst/>
          </a:prstGeom>
          <a:ln w="190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3" descr="Decorative" title="Decorative">
            <a:extLst>
              <a:ext uri="{FF2B5EF4-FFF2-40B4-BE49-F238E27FC236}">
                <a16:creationId xmlns:a16="http://schemas.microsoft.com/office/drawing/2014/main" id="{1B33E78C-65FC-4B00-96F2-F695D8139420}"/>
              </a:ext>
            </a:extLst>
          </p:cNvPr>
          <p:cNvCxnSpPr>
            <a:cxnSpLocks/>
          </p:cNvCxnSpPr>
          <p:nvPr/>
        </p:nvCxnSpPr>
        <p:spPr>
          <a:xfrm>
            <a:off x="7439135" y="1431519"/>
            <a:ext cx="3411864" cy="0"/>
          </a:xfrm>
          <a:prstGeom prst="line">
            <a:avLst/>
          </a:prstGeom>
          <a:ln w="190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3" descr="Decorative" title="Decorative">
            <a:extLst>
              <a:ext uri="{FF2B5EF4-FFF2-40B4-BE49-F238E27FC236}">
                <a16:creationId xmlns:a16="http://schemas.microsoft.com/office/drawing/2014/main" id="{3ED8A202-C4F7-4567-AE45-A3EFAA3E6611}"/>
              </a:ext>
            </a:extLst>
          </p:cNvPr>
          <p:cNvCxnSpPr>
            <a:cxnSpLocks/>
          </p:cNvCxnSpPr>
          <p:nvPr/>
        </p:nvCxnSpPr>
        <p:spPr>
          <a:xfrm>
            <a:off x="7463304" y="2662396"/>
            <a:ext cx="3411864" cy="0"/>
          </a:xfrm>
          <a:prstGeom prst="line">
            <a:avLst/>
          </a:prstGeom>
          <a:ln w="190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" name="Table 132" title="123">
            <a:extLst>
              <a:ext uri="{FF2B5EF4-FFF2-40B4-BE49-F238E27FC236}">
                <a16:creationId xmlns:a16="http://schemas.microsoft.com/office/drawing/2014/main" id="{1765D21A-ABB9-4753-9CCF-7EFCF51EF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919762"/>
              </p:ext>
            </p:extLst>
          </p:nvPr>
        </p:nvGraphicFramePr>
        <p:xfrm>
          <a:off x="6862943" y="4352660"/>
          <a:ext cx="5252636" cy="203960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626318">
                  <a:extLst>
                    <a:ext uri="{9D8B030D-6E8A-4147-A177-3AD203B41FA5}">
                      <a16:colId xmlns:a16="http://schemas.microsoft.com/office/drawing/2014/main" val="270456811"/>
                    </a:ext>
                  </a:extLst>
                </a:gridCol>
                <a:gridCol w="2626318">
                  <a:extLst>
                    <a:ext uri="{9D8B030D-6E8A-4147-A177-3AD203B41FA5}">
                      <a16:colId xmlns:a16="http://schemas.microsoft.com/office/drawing/2014/main" val="207768191"/>
                    </a:ext>
                  </a:extLst>
                </a:gridCol>
              </a:tblGrid>
              <a:tr h="407921"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smtClean="0">
                          <a:solidFill>
                            <a:schemeClr val="bg1"/>
                          </a:solidFill>
                        </a:rPr>
                        <a:t>Systemer/applikationer</a:t>
                      </a:r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50" dirty="0"/>
                        <a:t>f.eks. Outlook, </a:t>
                      </a:r>
                      <a:r>
                        <a:rPr lang="da-DK" sz="1050" dirty="0" err="1" smtClean="0"/>
                        <a:t>Acadre</a:t>
                      </a:r>
                      <a:r>
                        <a:rPr lang="da-DK" sz="1050" dirty="0" smtClean="0"/>
                        <a:t>, Prisme</a:t>
                      </a:r>
                      <a:endParaRPr lang="da-DK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129963"/>
                  </a:ext>
                </a:extLst>
              </a:tr>
              <a:tr h="815842">
                <a:tc>
                  <a:txBody>
                    <a:bodyPr/>
                    <a:lstStyle/>
                    <a:p>
                      <a:pPr algn="ctr"/>
                      <a:r>
                        <a:rPr lang="da-DK" sz="1050" dirty="0">
                          <a:solidFill>
                            <a:schemeClr val="bg1"/>
                          </a:solidFill>
                        </a:rPr>
                        <a:t>Antal gentagelser </a:t>
                      </a:r>
                      <a:r>
                        <a:rPr lang="da-DK" sz="1050" dirty="0" smtClean="0">
                          <a:solidFill>
                            <a:schemeClr val="bg1"/>
                          </a:solidFill>
                        </a:rPr>
                        <a:t>pr. år</a:t>
                      </a:r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err="1"/>
                        <a:t>Xxx</a:t>
                      </a:r>
                      <a:endParaRPr lang="da-DK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57950"/>
                  </a:ext>
                </a:extLst>
              </a:tr>
              <a:tr h="815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dirty="0" smtClean="0">
                          <a:solidFill>
                            <a:schemeClr val="bg1"/>
                          </a:solidFill>
                        </a:rPr>
                        <a:t>Tid pr. gentagelse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err="1" smtClean="0"/>
                        <a:t>Xxx</a:t>
                      </a:r>
                      <a:endParaRPr lang="da-DK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102028"/>
                  </a:ext>
                </a:extLst>
              </a:tr>
            </a:tbl>
          </a:graphicData>
        </a:graphic>
      </p:graphicFrame>
      <p:sp>
        <p:nvSpPr>
          <p:cNvPr id="134" name="Rectangle 103">
            <a:extLst>
              <a:ext uri="{FF2B5EF4-FFF2-40B4-BE49-F238E27FC236}">
                <a16:creationId xmlns:a16="http://schemas.microsoft.com/office/drawing/2014/main" id="{004F0472-53FD-414F-A6DA-CCCC7AE1758D}"/>
              </a:ext>
            </a:extLst>
          </p:cNvPr>
          <p:cNvSpPr/>
          <p:nvPr/>
        </p:nvSpPr>
        <p:spPr>
          <a:xfrm>
            <a:off x="1947316" y="3435960"/>
            <a:ext cx="698403" cy="4696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b="1" dirty="0">
                <a:solidFill>
                  <a:srgbClr val="ECECEC"/>
                </a:solidFill>
                <a:latin typeface="Raleway SemiBold"/>
              </a:rPr>
              <a:t>Step 1 </a:t>
            </a:r>
          </a:p>
        </p:txBody>
      </p:sp>
      <p:sp>
        <p:nvSpPr>
          <p:cNvPr id="139" name="Rectangle 103">
            <a:extLst>
              <a:ext uri="{FF2B5EF4-FFF2-40B4-BE49-F238E27FC236}">
                <a16:creationId xmlns:a16="http://schemas.microsoft.com/office/drawing/2014/main" id="{F80FA418-1CF6-4EE0-84F3-6E208A14B982}"/>
              </a:ext>
            </a:extLst>
          </p:cNvPr>
          <p:cNvSpPr/>
          <p:nvPr/>
        </p:nvSpPr>
        <p:spPr>
          <a:xfrm>
            <a:off x="2789520" y="3440604"/>
            <a:ext cx="698403" cy="4696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b="1" dirty="0">
                <a:solidFill>
                  <a:srgbClr val="ECECEC"/>
                </a:solidFill>
                <a:latin typeface="Raleway SemiBold"/>
              </a:rPr>
              <a:t>Step 2 </a:t>
            </a:r>
          </a:p>
        </p:txBody>
      </p:sp>
      <p:sp>
        <p:nvSpPr>
          <p:cNvPr id="140" name="Rectangle 103">
            <a:extLst>
              <a:ext uri="{FF2B5EF4-FFF2-40B4-BE49-F238E27FC236}">
                <a16:creationId xmlns:a16="http://schemas.microsoft.com/office/drawing/2014/main" id="{43D52EDE-BA4C-4926-B9CA-F371F5E9CE9D}"/>
              </a:ext>
            </a:extLst>
          </p:cNvPr>
          <p:cNvSpPr/>
          <p:nvPr/>
        </p:nvSpPr>
        <p:spPr>
          <a:xfrm>
            <a:off x="3632105" y="3434161"/>
            <a:ext cx="698403" cy="4696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b="1" dirty="0">
                <a:solidFill>
                  <a:srgbClr val="ECECEC"/>
                </a:solidFill>
                <a:latin typeface="Raleway SemiBold"/>
              </a:rPr>
              <a:t>Step 3 </a:t>
            </a:r>
          </a:p>
        </p:txBody>
      </p:sp>
      <p:cxnSp>
        <p:nvCxnSpPr>
          <p:cNvPr id="142" name="Straight Arrow Connector 141" descr="Decorative" title="Decorative">
            <a:extLst>
              <a:ext uri="{FF2B5EF4-FFF2-40B4-BE49-F238E27FC236}">
                <a16:creationId xmlns:a16="http://schemas.microsoft.com/office/drawing/2014/main" id="{25F895DE-2CB9-41C7-821B-112A24B83B1A}"/>
              </a:ext>
            </a:extLst>
          </p:cNvPr>
          <p:cNvCxnSpPr>
            <a:cxnSpLocks/>
            <a:stCxn id="134" idx="3"/>
            <a:endCxn id="139" idx="1"/>
          </p:cNvCxnSpPr>
          <p:nvPr/>
        </p:nvCxnSpPr>
        <p:spPr>
          <a:xfrm>
            <a:off x="2645337" y="3662522"/>
            <a:ext cx="144182" cy="12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 descr="Decorative" title="Decorative">
            <a:extLst>
              <a:ext uri="{FF2B5EF4-FFF2-40B4-BE49-F238E27FC236}">
                <a16:creationId xmlns:a16="http://schemas.microsoft.com/office/drawing/2014/main" id="{7067794B-8207-438C-9FA7-348691ABFA05}"/>
              </a:ext>
            </a:extLst>
          </p:cNvPr>
          <p:cNvCxnSpPr>
            <a:cxnSpLocks/>
            <a:stCxn id="139" idx="3"/>
            <a:endCxn id="140" idx="1"/>
          </p:cNvCxnSpPr>
          <p:nvPr/>
        </p:nvCxnSpPr>
        <p:spPr>
          <a:xfrm flipV="1">
            <a:off x="3487922" y="3668964"/>
            <a:ext cx="144182" cy="6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kstfelt 69" descr="Decorative" title="Decorative">
            <a:extLst>
              <a:ext uri="{FF2B5EF4-FFF2-40B4-BE49-F238E27FC236}">
                <a16:creationId xmlns:a16="http://schemas.microsoft.com/office/drawing/2014/main" id="{C356ACAA-25C5-48A2-B7D5-6DB02239E8F9}"/>
              </a:ext>
            </a:extLst>
          </p:cNvPr>
          <p:cNvSpPr txBox="1"/>
          <p:nvPr/>
        </p:nvSpPr>
        <p:spPr>
          <a:xfrm>
            <a:off x="2388547" y="2864087"/>
            <a:ext cx="17908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1100" b="1" dirty="0">
                <a:solidFill>
                  <a:prstClr val="black"/>
                </a:solidFill>
                <a:latin typeface="Lucida Grande" pitchFamily="-111" charset="0"/>
                <a:ea typeface="Geneva" pitchFamily="-111" charset="-128"/>
              </a:rPr>
              <a:t>Overordnede procestrin</a:t>
            </a:r>
          </a:p>
        </p:txBody>
      </p:sp>
      <p:cxnSp>
        <p:nvCxnSpPr>
          <p:cNvPr id="154" name="Straight Connector 3" descr="Decorative" title="Decorative">
            <a:extLst>
              <a:ext uri="{FF2B5EF4-FFF2-40B4-BE49-F238E27FC236}">
                <a16:creationId xmlns:a16="http://schemas.microsoft.com/office/drawing/2014/main" id="{17A31A15-3024-4184-A988-7A91D1C24BB5}"/>
              </a:ext>
            </a:extLst>
          </p:cNvPr>
          <p:cNvCxnSpPr>
            <a:cxnSpLocks/>
          </p:cNvCxnSpPr>
          <p:nvPr/>
        </p:nvCxnSpPr>
        <p:spPr>
          <a:xfrm>
            <a:off x="1827034" y="3125697"/>
            <a:ext cx="3411864" cy="0"/>
          </a:xfrm>
          <a:prstGeom prst="line">
            <a:avLst/>
          </a:prstGeom>
          <a:ln w="190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103">
            <a:extLst>
              <a:ext uri="{FF2B5EF4-FFF2-40B4-BE49-F238E27FC236}">
                <a16:creationId xmlns:a16="http://schemas.microsoft.com/office/drawing/2014/main" id="{43D52EDE-BA4C-4926-B9CA-F371F5E9CE9D}"/>
              </a:ext>
            </a:extLst>
          </p:cNvPr>
          <p:cNvSpPr/>
          <p:nvPr/>
        </p:nvSpPr>
        <p:spPr>
          <a:xfrm>
            <a:off x="4461759" y="3440604"/>
            <a:ext cx="698403" cy="4696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b="1" dirty="0">
                <a:solidFill>
                  <a:srgbClr val="ECECEC"/>
                </a:solidFill>
                <a:latin typeface="Raleway SemiBold"/>
              </a:rPr>
              <a:t>Step 4 </a:t>
            </a:r>
          </a:p>
        </p:txBody>
      </p:sp>
      <p:graphicFrame>
        <p:nvGraphicFramePr>
          <p:cNvPr id="86" name="Table 132">
            <a:extLst>
              <a:ext uri="{FF2B5EF4-FFF2-40B4-BE49-F238E27FC236}">
                <a16:creationId xmlns:a16="http://schemas.microsoft.com/office/drawing/2014/main" id="{1765D21A-ABB9-4753-9CCF-7EFCF51EF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634969"/>
              </p:ext>
            </p:extLst>
          </p:nvPr>
        </p:nvGraphicFramePr>
        <p:xfrm>
          <a:off x="1082953" y="4352660"/>
          <a:ext cx="5252636" cy="203960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626318">
                  <a:extLst>
                    <a:ext uri="{9D8B030D-6E8A-4147-A177-3AD203B41FA5}">
                      <a16:colId xmlns:a16="http://schemas.microsoft.com/office/drawing/2014/main" val="270456811"/>
                    </a:ext>
                  </a:extLst>
                </a:gridCol>
                <a:gridCol w="2626318">
                  <a:extLst>
                    <a:ext uri="{9D8B030D-6E8A-4147-A177-3AD203B41FA5}">
                      <a16:colId xmlns:a16="http://schemas.microsoft.com/office/drawing/2014/main" val="207768191"/>
                    </a:ext>
                  </a:extLst>
                </a:gridCol>
              </a:tblGrid>
              <a:tr h="407921"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smtClean="0">
                          <a:solidFill>
                            <a:schemeClr val="bg1"/>
                          </a:solidFill>
                        </a:rPr>
                        <a:t>Procesområde (enhed, forvaltning)</a:t>
                      </a:r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dirty="0" smtClean="0"/>
                        <a:t>f.eks.</a:t>
                      </a:r>
                      <a:r>
                        <a:rPr lang="da-DK" sz="1050" baseline="0" dirty="0" smtClean="0"/>
                        <a:t> IT-digitalisering, Staben</a:t>
                      </a:r>
                      <a:endParaRPr lang="da-DK" sz="105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129963"/>
                  </a:ext>
                </a:extLst>
              </a:tr>
              <a:tr h="407921"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smtClean="0">
                          <a:solidFill>
                            <a:schemeClr val="bg1"/>
                          </a:solidFill>
                        </a:rPr>
                        <a:t>Procesejer</a:t>
                      </a:r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err="1"/>
                        <a:t>Xxx</a:t>
                      </a:r>
                      <a:endParaRPr lang="da-DK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57950"/>
                  </a:ext>
                </a:extLst>
              </a:tr>
              <a:tr h="407921"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smtClean="0">
                          <a:solidFill>
                            <a:schemeClr val="bg1"/>
                          </a:solidFill>
                        </a:rPr>
                        <a:t>Fagspecialist(er)</a:t>
                      </a:r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err="1"/>
                        <a:t>Xxx</a:t>
                      </a:r>
                      <a:endParaRPr lang="da-DK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552342"/>
                  </a:ext>
                </a:extLst>
              </a:tr>
              <a:tr h="407921"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smtClean="0">
                          <a:solidFill>
                            <a:schemeClr val="bg1"/>
                          </a:solidFill>
                        </a:rPr>
                        <a:t>Proceskonsulent</a:t>
                      </a:r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err="1"/>
                        <a:t>Xxx</a:t>
                      </a:r>
                      <a:endParaRPr lang="da-DK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102028"/>
                  </a:ext>
                </a:extLst>
              </a:tr>
              <a:tr h="407921"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smtClean="0">
                          <a:solidFill>
                            <a:schemeClr val="bg1"/>
                          </a:solidFill>
                        </a:rPr>
                        <a:t>RPA-udvikler</a:t>
                      </a:r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50" dirty="0" err="1" smtClean="0"/>
                        <a:t>Xxx</a:t>
                      </a:r>
                      <a:endParaRPr lang="da-DK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5262470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1251816" y="309613"/>
            <a:ext cx="10972800" cy="670117"/>
          </a:xfrm>
        </p:spPr>
        <p:txBody>
          <a:bodyPr vert="horz" wrap="square" lIns="91440" tIns="45720" rIns="91440" bIns="45720" anchor="t" anchorCtr="0"/>
          <a:lstStyle/>
          <a:p>
            <a:r>
              <a:rPr lang="da-DK" dirty="0" smtClean="0">
                <a:latin typeface="Verdana" panose="020B0604030504040204" pitchFamily="34" charset="0"/>
              </a:rPr>
              <a:t>1) </a:t>
            </a:r>
            <a:r>
              <a:rPr lang="da-DK" dirty="0" err="1" smtClean="0">
                <a:latin typeface="Verdana" panose="020B0604030504040204" pitchFamily="34" charset="0"/>
              </a:rPr>
              <a:t>Faktakort</a:t>
            </a:r>
            <a:endParaRPr lang="da-DK" dirty="0">
              <a:latin typeface="Verdana" panose="020B0604030504040204" pitchFamily="34" charset="0"/>
            </a:endParaRPr>
          </a:p>
        </p:txBody>
      </p:sp>
      <p:cxnSp>
        <p:nvCxnSpPr>
          <p:cNvPr id="26" name="Straight Arrow Connector 142" descr="Decorative" title="Decorative">
            <a:extLst>
              <a:ext uri="{FF2B5EF4-FFF2-40B4-BE49-F238E27FC236}">
                <a16:creationId xmlns:a16="http://schemas.microsoft.com/office/drawing/2014/main" id="{7067794B-8207-438C-9FA7-348691ABFA05}"/>
              </a:ext>
            </a:extLst>
          </p:cNvPr>
          <p:cNvCxnSpPr>
            <a:cxnSpLocks/>
            <a:stCxn id="140" idx="3"/>
            <a:endCxn id="85" idx="1"/>
          </p:cNvCxnSpPr>
          <p:nvPr/>
        </p:nvCxnSpPr>
        <p:spPr>
          <a:xfrm>
            <a:off x="4330508" y="3668964"/>
            <a:ext cx="131251" cy="6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42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630683"/>
              </p:ext>
            </p:extLst>
          </p:nvPr>
        </p:nvGraphicFramePr>
        <p:xfrm>
          <a:off x="1331318" y="1772816"/>
          <a:ext cx="10459162" cy="459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val="4212157430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3761225618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4228394792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481465716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480016629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3607569589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2993419112"/>
                    </a:ext>
                  </a:extLst>
                </a:gridCol>
              </a:tblGrid>
              <a:tr h="1106275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Aktør</a:t>
                      </a:r>
                      <a:endParaRPr lang="da-DK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Procestrin/ aktivitet</a:t>
                      </a:r>
                      <a:endParaRPr lang="da-DK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Start-</a:t>
                      </a:r>
                      <a:r>
                        <a:rPr lang="da-DK" sz="1100" baseline="0" dirty="0" smtClean="0"/>
                        <a:t> </a:t>
                      </a:r>
                      <a:r>
                        <a:rPr lang="da-DK" sz="1100" dirty="0" smtClean="0"/>
                        <a:t>og Slutpunkt</a:t>
                      </a:r>
                      <a:endParaRPr lang="da-DK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Forbindelser</a:t>
                      </a:r>
                      <a:endParaRPr lang="da-DK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Gateways</a:t>
                      </a:r>
                      <a:endParaRPr lang="da-DK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Loops</a:t>
                      </a:r>
                      <a:endParaRPr lang="da-DK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 err="1" smtClean="0"/>
                        <a:t>Swimlanes</a:t>
                      </a:r>
                      <a:endParaRPr lang="da-DK" sz="1100" dirty="0" smtClean="0"/>
                    </a:p>
                    <a:p>
                      <a:pPr algn="ctr"/>
                      <a:endParaRPr lang="da-DK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58572"/>
                  </a:ext>
                </a:extLst>
              </a:tr>
              <a:tr h="1227216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274166"/>
                  </a:ext>
                </a:extLst>
              </a:tr>
              <a:tr h="2260845"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/>
                        <a:t>Aktø</a:t>
                      </a:r>
                      <a:r>
                        <a:rPr lang="da-DK" sz="900" baseline="0" dirty="0" smtClean="0"/>
                        <a:t>r som udfører procestrin/aktivitet</a:t>
                      </a:r>
                      <a:endParaRPr lang="da-DK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/>
                        <a:t>Aktiviteter definerer handlinger i kronologisk</a:t>
                      </a:r>
                      <a:r>
                        <a:rPr lang="da-DK" sz="900" baseline="0" dirty="0" smtClean="0"/>
                        <a:t> rækkefølge.</a:t>
                      </a:r>
                    </a:p>
                    <a:p>
                      <a:pPr algn="l"/>
                      <a:endParaRPr lang="da-DK" sz="900" baseline="0" dirty="0" smtClean="0"/>
                    </a:p>
                    <a:p>
                      <a:pPr algn="l"/>
                      <a:r>
                        <a:rPr lang="da-DK" sz="900" i="1" baseline="0" dirty="0" smtClean="0"/>
                        <a:t>Ikke på så detaljeret niveau som et klik eller tast</a:t>
                      </a:r>
                      <a:endParaRPr lang="da-DK" sz="9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/>
                        <a:t>Tynd ring indikerer</a:t>
                      </a:r>
                      <a:r>
                        <a:rPr lang="da-DK" sz="900" baseline="0" dirty="0" smtClean="0"/>
                        <a:t> processens begyndelse, mens tyk ring indikerer afslutningen. </a:t>
                      </a:r>
                      <a:endParaRPr lang="da-DK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/>
                        <a:t>Forbindelser indikerer overgangen fra én entitet</a:t>
                      </a:r>
                      <a:r>
                        <a:rPr lang="da-DK" sz="900" baseline="0" dirty="0" smtClean="0"/>
                        <a:t> til en anden, f.eks. aktiviteter eller gateways. </a:t>
                      </a:r>
                      <a:endParaRPr lang="da-DK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/>
                        <a:t>Et punkt i processen, hvor beslutninger</a:t>
                      </a:r>
                      <a:r>
                        <a:rPr lang="da-DK" sz="900" baseline="0" dirty="0" smtClean="0"/>
                        <a:t> træffes eller </a:t>
                      </a:r>
                      <a:r>
                        <a:rPr lang="da-DK" sz="900" baseline="0" dirty="0" err="1" smtClean="0"/>
                        <a:t>forkellige</a:t>
                      </a:r>
                      <a:r>
                        <a:rPr lang="da-DK" sz="900" baseline="0" dirty="0" smtClean="0"/>
                        <a:t> vejmuligheder opstår. Flere alternative veje kan tages baseret på bestemte betingelser eller logiske regler.  </a:t>
                      </a:r>
                    </a:p>
                    <a:p>
                      <a:pPr algn="l"/>
                      <a:endParaRPr lang="da-DK" sz="900" baseline="0" dirty="0" smtClean="0"/>
                    </a:p>
                    <a:p>
                      <a:pPr algn="l"/>
                      <a:r>
                        <a:rPr lang="da-DK" sz="900" baseline="0" dirty="0" smtClean="0"/>
                        <a:t>Udfald kan bl.a. være Ja og Nej; sæt </a:t>
                      </a:r>
                      <a:r>
                        <a:rPr lang="da-DK" sz="900" baseline="0" dirty="0" err="1" smtClean="0"/>
                        <a:t>udfaldende</a:t>
                      </a:r>
                      <a:r>
                        <a:rPr lang="da-DK" sz="900" baseline="0" dirty="0" smtClean="0"/>
                        <a:t> oven på forbindelserne som indikatorer.  </a:t>
                      </a:r>
                      <a:endParaRPr lang="da-DK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/>
                        <a:t>Loops</a:t>
                      </a:r>
                      <a:r>
                        <a:rPr lang="da-DK" sz="900" baseline="0" dirty="0" smtClean="0"/>
                        <a:t> indikerer, at én eller flere aktiviteter foregår mere end én gang, på samme måde.</a:t>
                      </a:r>
                      <a:endParaRPr lang="da-DK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/>
                        <a:t>Handlinger</a:t>
                      </a:r>
                      <a:r>
                        <a:rPr lang="da-DK" sz="900" baseline="0" dirty="0" smtClean="0"/>
                        <a:t> og ansvars placering kan opdeles i pools og </a:t>
                      </a:r>
                      <a:r>
                        <a:rPr lang="da-DK" sz="900" baseline="0" dirty="0" err="1" smtClean="0"/>
                        <a:t>lanes</a:t>
                      </a:r>
                      <a:r>
                        <a:rPr lang="da-DK" sz="900" baseline="0" dirty="0" smtClean="0"/>
                        <a:t>. Lanes repræsenterer i disse kortlægninger IT-systemerne, hvori procestrinnet foregår. Ved brug af disse kan man vise, hvordan aktiviteter går på tværs. </a:t>
                      </a:r>
                      <a:endParaRPr lang="da-DK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584304"/>
                  </a:ext>
                </a:extLst>
              </a:tr>
            </a:tbl>
          </a:graphicData>
        </a:graphic>
      </p:graphicFrame>
      <p:sp>
        <p:nvSpPr>
          <p:cNvPr id="7" name="Rectangle 137" descr="Tegn for, hvordan et loop (også kaldt en iteration eller gentagelse) ser ud i relation til arbejdskortlægning. ">
            <a:extLst>
              <a:ext uri="{FF2B5EF4-FFF2-40B4-BE49-F238E27FC236}">
                <a16:creationId xmlns:a16="http://schemas.microsoft.com/office/drawing/2014/main" id="{F9307EC6-E34F-4DB5-9464-FAA95DFE013F}"/>
              </a:ext>
            </a:extLst>
          </p:cNvPr>
          <p:cNvSpPr/>
          <p:nvPr/>
        </p:nvSpPr>
        <p:spPr>
          <a:xfrm>
            <a:off x="9036174" y="3063689"/>
            <a:ext cx="1008112" cy="835512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400"/>
          </a:p>
        </p:txBody>
      </p:sp>
      <p:pic>
        <p:nvPicPr>
          <p:cNvPr id="8" name="Picture 6" descr="Billedresultat for repeat png">
            <a:extLst>
              <a:ext uri="{FF2B5EF4-FFF2-40B4-BE49-F238E27FC236}">
                <a16:creationId xmlns:a16="http://schemas.microsoft.com/office/drawing/2014/main" id="{0462427F-4C22-463D-9EFD-E12400FBB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5211">
            <a:off x="9329749" y="2916276"/>
            <a:ext cx="420965" cy="33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entagon 3">
            <a:extLst>
              <a:ext uri="{FF2B5EF4-FFF2-40B4-BE49-F238E27FC236}">
                <a16:creationId xmlns:a16="http://schemas.microsoft.com/office/drawing/2014/main" id="{3AE693D5-4670-4034-9572-74B9BBD62C59}"/>
              </a:ext>
            </a:extLst>
          </p:cNvPr>
          <p:cNvSpPr/>
          <p:nvPr/>
        </p:nvSpPr>
        <p:spPr>
          <a:xfrm>
            <a:off x="1461333" y="3364081"/>
            <a:ext cx="1209434" cy="272075"/>
          </a:xfrm>
          <a:prstGeom prst="homePlate">
            <a:avLst/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8000"/>
              </a:lnSpc>
            </a:pPr>
            <a:r>
              <a:rPr lang="da-DK" sz="900" dirty="0">
                <a:solidFill>
                  <a:schemeClr val="bg1"/>
                </a:solidFill>
              </a:rPr>
              <a:t>xxx</a:t>
            </a:r>
          </a:p>
        </p:txBody>
      </p:sp>
      <p:cxnSp>
        <p:nvCxnSpPr>
          <p:cNvPr id="20" name="Lige forbindelse 19" descr="Decorative" title="Decorative"/>
          <p:cNvCxnSpPr/>
          <p:nvPr/>
        </p:nvCxnSpPr>
        <p:spPr>
          <a:xfrm flipV="1">
            <a:off x="10285421" y="3481445"/>
            <a:ext cx="1512168" cy="106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felt 22" descr="Decorative" title="Decorative"/>
          <p:cNvSpPr txBox="1"/>
          <p:nvPr/>
        </p:nvSpPr>
        <p:spPr>
          <a:xfrm>
            <a:off x="10410439" y="2909985"/>
            <a:ext cx="346249" cy="513252"/>
          </a:xfrm>
          <a:prstGeom prst="rect">
            <a:avLst/>
          </a:prstGeom>
          <a:noFill/>
        </p:spPr>
        <p:txBody>
          <a:bodyPr vert="vert270" wrap="square" rtlCol="0" anchor="ctr" anchorCtr="0">
            <a:spAutoFit/>
          </a:bodyPr>
          <a:lstStyle/>
          <a:p>
            <a:pPr algn="ctr"/>
            <a:r>
              <a:rPr lang="da-DK" sz="1050" dirty="0"/>
              <a:t>Lane</a:t>
            </a:r>
          </a:p>
        </p:txBody>
      </p:sp>
      <p:sp>
        <p:nvSpPr>
          <p:cNvPr id="25" name="Tekstfelt 24" descr="Illusterer, hvordan en swimlane ser ud ved siden af en anden. Hvordan det bruges i en procesoptegning. "/>
          <p:cNvSpPr txBox="1"/>
          <p:nvPr/>
        </p:nvSpPr>
        <p:spPr>
          <a:xfrm>
            <a:off x="10406577" y="3540716"/>
            <a:ext cx="346249" cy="577811"/>
          </a:xfrm>
          <a:prstGeom prst="rect">
            <a:avLst/>
          </a:prstGeom>
          <a:noFill/>
        </p:spPr>
        <p:txBody>
          <a:bodyPr vert="vert270" wrap="square" rtlCol="0" anchor="ctr" anchorCtr="0">
            <a:spAutoFit/>
          </a:bodyPr>
          <a:lstStyle/>
          <a:p>
            <a:pPr algn="ctr"/>
            <a:r>
              <a:rPr lang="da-DK" sz="1050" dirty="0"/>
              <a:t>Lane</a:t>
            </a:r>
          </a:p>
        </p:txBody>
      </p:sp>
      <p:sp>
        <p:nvSpPr>
          <p:cNvPr id="18" name="Afrundet rektangel 17"/>
          <p:cNvSpPr/>
          <p:nvPr/>
        </p:nvSpPr>
        <p:spPr>
          <a:xfrm>
            <a:off x="3043623" y="3191274"/>
            <a:ext cx="1008841" cy="634809"/>
          </a:xfrm>
          <a:prstGeom prst="roundRect">
            <a:avLst>
              <a:gd name="adj" fmla="val 10254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Procestrin</a:t>
            </a:r>
          </a:p>
        </p:txBody>
      </p:sp>
      <p:sp>
        <p:nvSpPr>
          <p:cNvPr id="19" name="Afrundet rektangel 18"/>
          <p:cNvSpPr/>
          <p:nvPr/>
        </p:nvSpPr>
        <p:spPr>
          <a:xfrm>
            <a:off x="4671876" y="2936484"/>
            <a:ext cx="794122" cy="5144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sp>
        <p:nvSpPr>
          <p:cNvPr id="21" name="Afrundet rektangel 20"/>
          <p:cNvSpPr/>
          <p:nvPr/>
        </p:nvSpPr>
        <p:spPr>
          <a:xfrm>
            <a:off x="4671876" y="3519048"/>
            <a:ext cx="794122" cy="5144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Slut</a:t>
            </a:r>
            <a:endParaRPr lang="da-DK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Connector: Elbow 28" descr="En forbindelsespil ">
            <a:extLst>
              <a:ext uri="{FF2B5EF4-FFF2-40B4-BE49-F238E27FC236}">
                <a16:creationId xmlns:a16="http://schemas.microsoft.com/office/drawing/2014/main" id="{2F32CF28-6E1C-41A4-B5D0-D82F16224CB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981530" y="3154103"/>
            <a:ext cx="510645" cy="36592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64" descr="En forbindelsespil ">
            <a:extLst>
              <a:ext uri="{FF2B5EF4-FFF2-40B4-BE49-F238E27FC236}">
                <a16:creationId xmlns:a16="http://schemas.microsoft.com/office/drawing/2014/main" id="{1094BD4B-1DAB-4547-9459-5BCD1F56E533}"/>
              </a:ext>
            </a:extLst>
          </p:cNvPr>
          <p:cNvCxnSpPr>
            <a:cxnSpLocks/>
          </p:cNvCxnSpPr>
          <p:nvPr/>
        </p:nvCxnSpPr>
        <p:spPr>
          <a:xfrm>
            <a:off x="6093555" y="3817859"/>
            <a:ext cx="966119" cy="8825"/>
          </a:xfrm>
          <a:prstGeom prst="straightConnector1">
            <a:avLst/>
          </a:prstGeom>
          <a:ln w="190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Buet forbindelse 26" descr="En forbindelsespil "/>
          <p:cNvCxnSpPr/>
          <p:nvPr/>
        </p:nvCxnSpPr>
        <p:spPr>
          <a:xfrm>
            <a:off x="6505909" y="3063691"/>
            <a:ext cx="535855" cy="477025"/>
          </a:xfrm>
          <a:prstGeom prst="curvedConnector3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mbe 35"/>
          <p:cNvSpPr/>
          <p:nvPr/>
        </p:nvSpPr>
        <p:spPr>
          <a:xfrm>
            <a:off x="7449564" y="2975947"/>
            <a:ext cx="1137178" cy="754589"/>
          </a:xfrm>
          <a:prstGeom prst="diamond">
            <a:avLst/>
          </a:prstGeom>
          <a:solidFill>
            <a:schemeClr val="bg1"/>
          </a:solidFill>
          <a:ln>
            <a:solidFill>
              <a:srgbClr val="609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Beslutning</a:t>
            </a:r>
          </a:p>
        </p:txBody>
      </p:sp>
      <p:sp>
        <p:nvSpPr>
          <p:cNvPr id="37" name="Rektangel 36"/>
          <p:cNvSpPr/>
          <p:nvPr/>
        </p:nvSpPr>
        <p:spPr>
          <a:xfrm>
            <a:off x="7445588" y="3730536"/>
            <a:ext cx="386449" cy="22482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</a:t>
            </a:r>
          </a:p>
        </p:txBody>
      </p:sp>
      <p:sp>
        <p:nvSpPr>
          <p:cNvPr id="38" name="Rektangel 37"/>
          <p:cNvSpPr/>
          <p:nvPr/>
        </p:nvSpPr>
        <p:spPr>
          <a:xfrm>
            <a:off x="8214510" y="3730536"/>
            <a:ext cx="386449" cy="22482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</a:t>
            </a:r>
          </a:p>
        </p:txBody>
      </p:sp>
      <p:sp>
        <p:nvSpPr>
          <p:cNvPr id="26" name="Titel 2"/>
          <p:cNvSpPr txBox="1">
            <a:spLocks/>
          </p:cNvSpPr>
          <p:nvPr/>
        </p:nvSpPr>
        <p:spPr bwMode="auto">
          <a:xfrm>
            <a:off x="1251816" y="309613"/>
            <a:ext cx="10972800" cy="123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9pPr>
          </a:lstStyle>
          <a:p>
            <a:r>
              <a:rPr lang="da-DK" kern="0" dirty="0" smtClean="0">
                <a:latin typeface="Verdana" panose="020B0604030504040204" pitchFamily="34" charset="0"/>
              </a:rPr>
              <a:t>2) Procesdiagram </a:t>
            </a:r>
          </a:p>
          <a:p>
            <a:endParaRPr lang="da-DK" sz="1000" kern="0" dirty="0" smtClean="0">
              <a:latin typeface="Verdana" panose="020B0604030504040204" pitchFamily="34" charset="0"/>
            </a:endParaRPr>
          </a:p>
          <a:p>
            <a:r>
              <a:rPr lang="da-DK" sz="2000" kern="0" dirty="0" smtClean="0">
                <a:latin typeface="Verdana" panose="020B0604030504040204" pitchFamily="34" charset="0"/>
              </a:rPr>
              <a:t>Metode</a:t>
            </a:r>
            <a:endParaRPr lang="da-DK" sz="2000" kern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6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or: Elbow 28" descr="Decorative" title="Decorative">
            <a:extLst>
              <a:ext uri="{FF2B5EF4-FFF2-40B4-BE49-F238E27FC236}">
                <a16:creationId xmlns:a16="http://schemas.microsoft.com/office/drawing/2014/main" id="{2F32CF28-6E1C-41A4-B5D0-D82F16224CBC}"/>
              </a:ext>
            </a:extLst>
          </p:cNvPr>
          <p:cNvCxnSpPr>
            <a:cxnSpLocks/>
          </p:cNvCxnSpPr>
          <p:nvPr/>
        </p:nvCxnSpPr>
        <p:spPr>
          <a:xfrm rot="16200000" flipH="1">
            <a:off x="-1924852" y="3508649"/>
            <a:ext cx="533952" cy="480275"/>
          </a:xfrm>
          <a:prstGeom prst="bentConnector3">
            <a:avLst>
              <a:gd name="adj1" fmla="val 47746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 descr="Decorative" title="Decorative">
            <a:extLst>
              <a:ext uri="{FF2B5EF4-FFF2-40B4-BE49-F238E27FC236}">
                <a16:creationId xmlns:a16="http://schemas.microsoft.com/office/drawing/2014/main" id="{1094BD4B-1DAB-4547-9459-5BCD1F56E533}"/>
              </a:ext>
            </a:extLst>
          </p:cNvPr>
          <p:cNvCxnSpPr>
            <a:cxnSpLocks/>
          </p:cNvCxnSpPr>
          <p:nvPr/>
        </p:nvCxnSpPr>
        <p:spPr>
          <a:xfrm>
            <a:off x="-1639688" y="4241231"/>
            <a:ext cx="966119" cy="8825"/>
          </a:xfrm>
          <a:prstGeom prst="straightConnector1">
            <a:avLst/>
          </a:prstGeom>
          <a:ln w="190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 descr="Dette er en tabel der bruges til swimlane-diagram: én lane pr. IT-system, med procesindikatorer som viser et procesgennemløb">
            <a:extLst>
              <a:ext uri="{FF2B5EF4-FFF2-40B4-BE49-F238E27FC236}">
                <a16:creationId xmlns:a16="http://schemas.microsoft.com/office/drawing/2014/main" id="{F9307EC6-E34F-4DB5-9464-FAA95DFE013F}"/>
              </a:ext>
            </a:extLst>
          </p:cNvPr>
          <p:cNvSpPr/>
          <p:nvPr/>
        </p:nvSpPr>
        <p:spPr>
          <a:xfrm>
            <a:off x="-1634100" y="5729266"/>
            <a:ext cx="961410" cy="835512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3" descr="Feltet indikerer, at der ude i margenen er indsat en masse symboler som skal bruges i procesoptegningen. " title="Byggeklodser">
            <a:extLst>
              <a:ext uri="{FF2B5EF4-FFF2-40B4-BE49-F238E27FC236}">
                <a16:creationId xmlns:a16="http://schemas.microsoft.com/office/drawing/2014/main" id="{9C054721-AC1E-4D4D-B9CB-50D3CD50E36E}"/>
              </a:ext>
            </a:extLst>
          </p:cNvPr>
          <p:cNvSpPr txBox="1"/>
          <p:nvPr/>
        </p:nvSpPr>
        <p:spPr>
          <a:xfrm>
            <a:off x="-2061572" y="-10632"/>
            <a:ext cx="1818167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>
                <a:solidFill>
                  <a:schemeClr val="bg1"/>
                </a:solidFill>
                <a:latin typeface="+mj-lt"/>
              </a:rPr>
              <a:t>Byggeklodser</a:t>
            </a:r>
            <a:endParaRPr lang="da-DK" sz="1400" b="1" dirty="0">
              <a:solidFill>
                <a:schemeClr val="bg1"/>
              </a:solidFill>
            </a:endParaRPr>
          </a:p>
        </p:txBody>
      </p:sp>
      <p:pic>
        <p:nvPicPr>
          <p:cNvPr id="48" name="Picture 6" descr="Billedresultat for repeat png">
            <a:extLst>
              <a:ext uri="{FF2B5EF4-FFF2-40B4-BE49-F238E27FC236}">
                <a16:creationId xmlns:a16="http://schemas.microsoft.com/office/drawing/2014/main" id="{0462427F-4C22-463D-9EFD-E12400FBB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5211">
            <a:off x="-1363840" y="5565163"/>
            <a:ext cx="420965" cy="33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282639"/>
              </p:ext>
            </p:extLst>
          </p:nvPr>
        </p:nvGraphicFramePr>
        <p:xfrm>
          <a:off x="179190" y="2132857"/>
          <a:ext cx="12673408" cy="44644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5485">
                  <a:extLst>
                    <a:ext uri="{9D8B030D-6E8A-4147-A177-3AD203B41FA5}">
                      <a16:colId xmlns:a16="http://schemas.microsoft.com/office/drawing/2014/main" val="3113894333"/>
                    </a:ext>
                  </a:extLst>
                </a:gridCol>
                <a:gridCol w="11377923">
                  <a:extLst>
                    <a:ext uri="{9D8B030D-6E8A-4147-A177-3AD203B41FA5}">
                      <a16:colId xmlns:a16="http://schemas.microsoft.com/office/drawing/2014/main" val="1201897591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pPr algn="ctr"/>
                      <a:r>
                        <a:rPr lang="da-DK" sz="1200" b="0" cap="none" spc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  <a:r>
                        <a:rPr lang="da-DK" sz="1200" b="0" cap="none" spc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endParaRPr lang="da-DK" sz="1200" b="0" cap="none" spc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330922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1200" b="0" kern="1200" cap="none" spc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System</a:t>
                      </a:r>
                      <a:r>
                        <a:rPr lang="da-DK" sz="1200" b="0" kern="1200" cap="none" spc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2</a:t>
                      </a:r>
                      <a:endParaRPr lang="da-DK" sz="1200" b="0" kern="1200" cap="none" spc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98333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1200" b="0" kern="1200" cap="none" spc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System 3</a:t>
                      </a:r>
                      <a:endParaRPr lang="da-DK" sz="1200" b="0" kern="1200" cap="none" spc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454382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1200" b="0" kern="1200" cap="none" spc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System 4</a:t>
                      </a:r>
                      <a:endParaRPr lang="da-DK" sz="1200" b="0" kern="1200" cap="none" spc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857836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1200" b="0" kern="1200" cap="none" spc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System 5</a:t>
                      </a:r>
                      <a:endParaRPr lang="da-DK" sz="1200" b="0" kern="1200" cap="none" spc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a-DK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73716283"/>
                  </a:ext>
                </a:extLst>
              </a:tr>
            </a:tbl>
          </a:graphicData>
        </a:graphic>
      </p:graphicFrame>
      <p:sp>
        <p:nvSpPr>
          <p:cNvPr id="32" name="Afrundet rektangel 31"/>
          <p:cNvSpPr/>
          <p:nvPr/>
        </p:nvSpPr>
        <p:spPr>
          <a:xfrm>
            <a:off x="-1682410" y="2574039"/>
            <a:ext cx="1008841" cy="634809"/>
          </a:xfrm>
          <a:prstGeom prst="roundRect">
            <a:avLst>
              <a:gd name="adj" fmla="val 10254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Procestrin</a:t>
            </a:r>
          </a:p>
        </p:txBody>
      </p:sp>
      <p:cxnSp>
        <p:nvCxnSpPr>
          <p:cNvPr id="9" name="Buet forbindelse 8" descr="Decorative" title="Decorative"/>
          <p:cNvCxnSpPr/>
          <p:nvPr/>
        </p:nvCxnSpPr>
        <p:spPr>
          <a:xfrm>
            <a:off x="-1034128" y="3481810"/>
            <a:ext cx="607823" cy="533953"/>
          </a:xfrm>
          <a:prstGeom prst="curvedConnector3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mbe 9"/>
          <p:cNvSpPr/>
          <p:nvPr/>
        </p:nvSpPr>
        <p:spPr>
          <a:xfrm>
            <a:off x="-1937236" y="4466234"/>
            <a:ext cx="1137178" cy="754589"/>
          </a:xfrm>
          <a:prstGeom prst="diamond">
            <a:avLst/>
          </a:prstGeom>
          <a:solidFill>
            <a:schemeClr val="bg1"/>
          </a:solidFill>
          <a:ln>
            <a:solidFill>
              <a:srgbClr val="609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Beslutning</a:t>
            </a:r>
          </a:p>
        </p:txBody>
      </p:sp>
      <p:sp>
        <p:nvSpPr>
          <p:cNvPr id="11" name="Rektangel 10"/>
          <p:cNvSpPr/>
          <p:nvPr/>
        </p:nvSpPr>
        <p:spPr>
          <a:xfrm>
            <a:off x="-756587" y="4571019"/>
            <a:ext cx="386449" cy="22482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</a:t>
            </a:r>
          </a:p>
        </p:txBody>
      </p:sp>
      <p:sp>
        <p:nvSpPr>
          <p:cNvPr id="39" name="Rektangel 38"/>
          <p:cNvSpPr/>
          <p:nvPr/>
        </p:nvSpPr>
        <p:spPr>
          <a:xfrm>
            <a:off x="-756587" y="4899650"/>
            <a:ext cx="386449" cy="22482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</a:t>
            </a:r>
          </a:p>
        </p:txBody>
      </p:sp>
      <p:cxnSp>
        <p:nvCxnSpPr>
          <p:cNvPr id="24" name="Lige forbindelse 23" descr="Decorative" title="Decorative"/>
          <p:cNvCxnSpPr/>
          <p:nvPr/>
        </p:nvCxnSpPr>
        <p:spPr>
          <a:xfrm>
            <a:off x="107183" y="1698219"/>
            <a:ext cx="1267340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entagon 3">
            <a:extLst>
              <a:ext uri="{FF2B5EF4-FFF2-40B4-BE49-F238E27FC236}">
                <a16:creationId xmlns:a16="http://schemas.microsoft.com/office/drawing/2014/main" id="{3AE693D5-4670-4034-9572-74B9BBD62C59}"/>
              </a:ext>
            </a:extLst>
          </p:cNvPr>
          <p:cNvSpPr/>
          <p:nvPr/>
        </p:nvSpPr>
        <p:spPr>
          <a:xfrm>
            <a:off x="2123406" y="1796754"/>
            <a:ext cx="2736304" cy="237568"/>
          </a:xfrm>
          <a:prstGeom prst="homePlate">
            <a:avLst/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8000"/>
              </a:lnSpc>
            </a:pPr>
            <a:r>
              <a:rPr lang="da-DK" sz="900" dirty="0" smtClean="0">
                <a:solidFill>
                  <a:schemeClr val="bg1"/>
                </a:solidFill>
              </a:rPr>
              <a:t>Aktør 1</a:t>
            </a:r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18" name="Pentagon 3">
            <a:extLst>
              <a:ext uri="{FF2B5EF4-FFF2-40B4-BE49-F238E27FC236}">
                <a16:creationId xmlns:a16="http://schemas.microsoft.com/office/drawing/2014/main" id="{3AE693D5-4670-4034-9572-74B9BBD62C59}"/>
              </a:ext>
            </a:extLst>
          </p:cNvPr>
          <p:cNvSpPr/>
          <p:nvPr/>
        </p:nvSpPr>
        <p:spPr>
          <a:xfrm>
            <a:off x="5003726" y="1796754"/>
            <a:ext cx="2736304" cy="237568"/>
          </a:xfrm>
          <a:prstGeom prst="homePlate">
            <a:avLst/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8000"/>
              </a:lnSpc>
            </a:pPr>
            <a:r>
              <a:rPr lang="da-DK" sz="900" dirty="0" smtClean="0">
                <a:solidFill>
                  <a:schemeClr val="bg1"/>
                </a:solidFill>
              </a:rPr>
              <a:t>Aktør 2</a:t>
            </a:r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19" name="Pentagon 3">
            <a:extLst>
              <a:ext uri="{FF2B5EF4-FFF2-40B4-BE49-F238E27FC236}">
                <a16:creationId xmlns:a16="http://schemas.microsoft.com/office/drawing/2014/main" id="{3AE693D5-4670-4034-9572-74B9BBD62C59}"/>
              </a:ext>
            </a:extLst>
          </p:cNvPr>
          <p:cNvSpPr/>
          <p:nvPr/>
        </p:nvSpPr>
        <p:spPr>
          <a:xfrm>
            <a:off x="7901980" y="1796754"/>
            <a:ext cx="2736304" cy="237568"/>
          </a:xfrm>
          <a:prstGeom prst="homePlate">
            <a:avLst/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8000"/>
              </a:lnSpc>
            </a:pPr>
            <a:r>
              <a:rPr lang="da-DK" sz="900" dirty="0" smtClean="0">
                <a:solidFill>
                  <a:schemeClr val="bg1"/>
                </a:solidFill>
              </a:rPr>
              <a:t>Aktør 3</a:t>
            </a:r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20" name="Afrundet rektangel 19"/>
          <p:cNvSpPr/>
          <p:nvPr/>
        </p:nvSpPr>
        <p:spPr>
          <a:xfrm>
            <a:off x="-1582924" y="1301616"/>
            <a:ext cx="794122" cy="5144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sp>
        <p:nvSpPr>
          <p:cNvPr id="21" name="Afrundet rektangel 20"/>
          <p:cNvSpPr/>
          <p:nvPr/>
        </p:nvSpPr>
        <p:spPr>
          <a:xfrm>
            <a:off x="-1582924" y="1884180"/>
            <a:ext cx="794122" cy="5144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Slut</a:t>
            </a:r>
            <a:endParaRPr lang="da-DK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Pentagon 3">
            <a:extLst>
              <a:ext uri="{FF2B5EF4-FFF2-40B4-BE49-F238E27FC236}">
                <a16:creationId xmlns:a16="http://schemas.microsoft.com/office/drawing/2014/main" id="{3AE693D5-4670-4034-9572-74B9BBD62C59}"/>
              </a:ext>
            </a:extLst>
          </p:cNvPr>
          <p:cNvSpPr/>
          <p:nvPr/>
        </p:nvSpPr>
        <p:spPr>
          <a:xfrm>
            <a:off x="-1865130" y="757488"/>
            <a:ext cx="1621725" cy="279261"/>
          </a:xfrm>
          <a:prstGeom prst="homePlate">
            <a:avLst/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8000"/>
              </a:lnSpc>
            </a:pPr>
            <a:r>
              <a:rPr lang="da-DK" sz="900" dirty="0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26" name="Titel 2"/>
          <p:cNvSpPr txBox="1">
            <a:spLocks/>
          </p:cNvSpPr>
          <p:nvPr/>
        </p:nvSpPr>
        <p:spPr bwMode="auto">
          <a:xfrm>
            <a:off x="1251816" y="309613"/>
            <a:ext cx="10972800" cy="67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9pPr>
          </a:lstStyle>
          <a:p>
            <a:r>
              <a:rPr lang="da-DK" kern="0" dirty="0" smtClean="0">
                <a:latin typeface="Verdana" panose="020B0604030504040204" pitchFamily="34" charset="0"/>
              </a:rPr>
              <a:t>2) Procesdiagram</a:t>
            </a:r>
            <a:endParaRPr lang="da-DK" kern="0" dirty="0">
              <a:latin typeface="Verdana" panose="020B0604030504040204" pitchFamily="34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107183" y="1268760"/>
            <a:ext cx="633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Procesnavn:  </a:t>
            </a:r>
            <a:endParaRPr lang="da-D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2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98EFD-4B29-4B27-A90F-28FDA5DB0AC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A9DE64-B22F-4568-B5B6-3D25D9255F42}"/>
              </a:ext>
            </a:extLst>
          </p:cNvPr>
          <p:cNvSpPr/>
          <p:nvPr/>
        </p:nvSpPr>
        <p:spPr>
          <a:xfrm>
            <a:off x="2322393" y="2805332"/>
            <a:ext cx="3996000" cy="523087"/>
          </a:xfrm>
          <a:prstGeom prst="roundRect">
            <a:avLst/>
          </a:prstGeom>
          <a:solidFill>
            <a:srgbClr val="576871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kern="0" dirty="0">
                <a:solidFill>
                  <a:prstClr val="white"/>
                </a:solidFill>
                <a:latin typeface="Arial"/>
              </a:rPr>
              <a:t>Sæt skærmbillede direkte ind i PowerPoint</a:t>
            </a:r>
          </a:p>
        </p:txBody>
      </p:sp>
      <p:sp>
        <p:nvSpPr>
          <p:cNvPr id="6" name="Rectangle: Rounded Corners 24">
            <a:extLst>
              <a:ext uri="{FF2B5EF4-FFF2-40B4-BE49-F238E27FC236}">
                <a16:creationId xmlns:a16="http://schemas.microsoft.com/office/drawing/2014/main" id="{3E9F8728-90BD-452D-8D15-4CCC7C642114}"/>
              </a:ext>
            </a:extLst>
          </p:cNvPr>
          <p:cNvSpPr/>
          <p:nvPr/>
        </p:nvSpPr>
        <p:spPr>
          <a:xfrm>
            <a:off x="6797898" y="2805332"/>
            <a:ext cx="3996000" cy="523087"/>
          </a:xfrm>
          <a:prstGeom prst="roundRect">
            <a:avLst/>
          </a:prstGeom>
          <a:solidFill>
            <a:srgbClr val="576871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Lav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 smtClean="0">
                <a:solidFill>
                  <a:prstClr val="white"/>
                </a:solidFill>
                <a:latin typeface="Arial"/>
              </a:rPr>
              <a:t>så</a:t>
            </a:r>
            <a:r>
              <a:rPr lang="en-US" sz="1600" kern="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 smtClean="0">
                <a:solidFill>
                  <a:prstClr val="white"/>
                </a:solidFill>
                <a:latin typeface="Arial"/>
              </a:rPr>
              <a:t>vidt</a:t>
            </a:r>
            <a:r>
              <a:rPr lang="en-US" sz="1600" kern="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 smtClean="0">
                <a:solidFill>
                  <a:prstClr val="white"/>
                </a:solidFill>
                <a:latin typeface="Arial"/>
              </a:rPr>
              <a:t>muligt</a:t>
            </a:r>
            <a:r>
              <a:rPr lang="en-US" sz="1600" kern="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 smtClean="0">
                <a:solidFill>
                  <a:prstClr val="white"/>
                </a:solidFill>
                <a:latin typeface="Arial"/>
              </a:rPr>
              <a:t>ét</a:t>
            </a:r>
            <a:r>
              <a:rPr lang="en-US" sz="1600" kern="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slide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til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 smtClean="0">
                <a:solidFill>
                  <a:prstClr val="white"/>
                </a:solidFill>
                <a:latin typeface="Arial"/>
              </a:rPr>
              <a:t>hvert</a:t>
            </a:r>
            <a:r>
              <a:rPr lang="en-US" sz="1600" kern="0" dirty="0" smtClean="0">
                <a:solidFill>
                  <a:prstClr val="white"/>
                </a:solidFill>
                <a:latin typeface="Arial"/>
              </a:rPr>
              <a:t> screenshot</a:t>
            </a:r>
            <a:endParaRPr lang="en-US" sz="16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Rectangle: Rounded Corners 24">
            <a:extLst>
              <a:ext uri="{FF2B5EF4-FFF2-40B4-BE49-F238E27FC236}">
                <a16:creationId xmlns:a16="http://schemas.microsoft.com/office/drawing/2014/main" id="{69CCD17A-37C5-44DE-8D19-CCBC88DCAF37}"/>
              </a:ext>
            </a:extLst>
          </p:cNvPr>
          <p:cNvSpPr/>
          <p:nvPr/>
        </p:nvSpPr>
        <p:spPr>
          <a:xfrm>
            <a:off x="2322389" y="3487183"/>
            <a:ext cx="3996000" cy="523087"/>
          </a:xfrm>
          <a:prstGeom prst="roundRect">
            <a:avLst/>
          </a:prstGeom>
          <a:solidFill>
            <a:srgbClr val="576871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Brug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store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billeder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,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så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det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er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nemt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at se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hvor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der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skal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trykkes</a:t>
            </a:r>
            <a:endParaRPr lang="en-US" sz="16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Rectangle: Rounded Corners 24">
            <a:extLst>
              <a:ext uri="{FF2B5EF4-FFF2-40B4-BE49-F238E27FC236}">
                <a16:creationId xmlns:a16="http://schemas.microsoft.com/office/drawing/2014/main" id="{87EF44FC-6BFE-4174-8AA1-75F809B22D55}"/>
              </a:ext>
            </a:extLst>
          </p:cNvPr>
          <p:cNvSpPr/>
          <p:nvPr/>
        </p:nvSpPr>
        <p:spPr>
          <a:xfrm>
            <a:off x="2322388" y="4169034"/>
            <a:ext cx="3996000" cy="523087"/>
          </a:xfrm>
          <a:prstGeom prst="roundRect">
            <a:avLst/>
          </a:prstGeom>
          <a:solidFill>
            <a:srgbClr val="576871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Skriv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formålet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med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siden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I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overskriften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</a:p>
        </p:txBody>
      </p:sp>
      <p:sp>
        <p:nvSpPr>
          <p:cNvPr id="9" name="Rectangle: Rounded Corners 24">
            <a:extLst>
              <a:ext uri="{FF2B5EF4-FFF2-40B4-BE49-F238E27FC236}">
                <a16:creationId xmlns:a16="http://schemas.microsoft.com/office/drawing/2014/main" id="{5255CAD1-8250-454A-A5AF-8156D8AE1BF8}"/>
              </a:ext>
            </a:extLst>
          </p:cNvPr>
          <p:cNvSpPr/>
          <p:nvPr/>
        </p:nvSpPr>
        <p:spPr>
          <a:xfrm>
            <a:off x="6773343" y="4169033"/>
            <a:ext cx="3996000" cy="523087"/>
          </a:xfrm>
          <a:prstGeom prst="roundRect">
            <a:avLst/>
          </a:prstGeom>
          <a:solidFill>
            <a:srgbClr val="576871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prstClr val="white"/>
                </a:solidFill>
                <a:latin typeface="Arial"/>
              </a:rPr>
              <a:t>Marker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hvor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der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skal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trykkes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eller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skrives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med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en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boks</a:t>
            </a:r>
            <a:endParaRPr lang="en-US" sz="16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Rectangle: Rounded Corners 24">
            <a:extLst>
              <a:ext uri="{FF2B5EF4-FFF2-40B4-BE49-F238E27FC236}">
                <a16:creationId xmlns:a16="http://schemas.microsoft.com/office/drawing/2014/main" id="{6399DA7E-50EA-4E7D-AF05-D1D531C805FD}"/>
              </a:ext>
            </a:extLst>
          </p:cNvPr>
          <p:cNvSpPr/>
          <p:nvPr/>
        </p:nvSpPr>
        <p:spPr>
          <a:xfrm>
            <a:off x="6776365" y="3487184"/>
            <a:ext cx="3996000" cy="523087"/>
          </a:xfrm>
          <a:prstGeom prst="roundRect">
            <a:avLst/>
          </a:prstGeom>
          <a:solidFill>
            <a:srgbClr val="576871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Sæt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nummer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på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alle</a:t>
            </a:r>
            <a:r>
              <a:rPr lang="en-US" sz="16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prstClr val="white"/>
                </a:solidFill>
                <a:latin typeface="Arial"/>
              </a:rPr>
              <a:t>skridtene</a:t>
            </a:r>
            <a:endParaRPr lang="en-US" sz="16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Titel 2"/>
          <p:cNvSpPr txBox="1">
            <a:spLocks/>
          </p:cNvSpPr>
          <p:nvPr/>
        </p:nvSpPr>
        <p:spPr bwMode="auto">
          <a:xfrm>
            <a:off x="1251816" y="309613"/>
            <a:ext cx="10972800" cy="123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1E2"/>
                </a:solidFill>
                <a:latin typeface="Verdana" pitchFamily="34" charset="0"/>
              </a:defRPr>
            </a:lvl9pPr>
          </a:lstStyle>
          <a:p>
            <a:r>
              <a:rPr lang="da-DK" kern="0" dirty="0" smtClean="0">
                <a:latin typeface="Verdana" panose="020B0604030504040204" pitchFamily="34" charset="0"/>
              </a:rPr>
              <a:t>2) Procesdiagram </a:t>
            </a:r>
          </a:p>
          <a:p>
            <a:endParaRPr lang="da-DK" sz="1000" kern="0" dirty="0" smtClean="0">
              <a:latin typeface="Verdana" panose="020B0604030504040204" pitchFamily="34" charset="0"/>
            </a:endParaRPr>
          </a:p>
          <a:p>
            <a:r>
              <a:rPr lang="da-DK" sz="2000" kern="0" dirty="0" smtClean="0">
                <a:latin typeface="Verdana" panose="020B0604030504040204" pitchFamily="34" charset="0"/>
              </a:rPr>
              <a:t>Regler for optegning</a:t>
            </a:r>
            <a:endParaRPr lang="da-DK" sz="2000" kern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3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Billeder som illustrerer, hvordan instruktionerne på slidet ser ud i brugergrænsefladen. " title="Eksempel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620" y="1474139"/>
            <a:ext cx="7106102" cy="44088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35EEE9-3B87-48CC-9E3E-8D58DF05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72" y="243977"/>
            <a:ext cx="11258551" cy="969963"/>
          </a:xfrm>
        </p:spPr>
        <p:txBody>
          <a:bodyPr/>
          <a:lstStyle/>
          <a:p>
            <a:r>
              <a:rPr lang="da-DK" dirty="0" smtClean="0"/>
              <a:t>Eksempel: </a:t>
            </a:r>
            <a:br>
              <a:rPr lang="da-DK" dirty="0" smtClean="0"/>
            </a:br>
            <a:r>
              <a:rPr lang="da-DK" dirty="0" smtClean="0"/>
              <a:t>Optegning af trin i </a:t>
            </a:r>
            <a:r>
              <a:rPr lang="da-DK" dirty="0" err="1" smtClean="0"/>
              <a:t>brugegrænseflade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90A86-D248-4316-8F27-0B95993CAA9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E92874DF-34ED-4808-8FCD-ED696FDE844F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  <p:sp>
        <p:nvSpPr>
          <p:cNvPr id="12" name="Rektangel 11" descr="Decorative" title="Decorative">
            <a:extLst>
              <a:ext uri="{FF2B5EF4-FFF2-40B4-BE49-F238E27FC236}">
                <a16:creationId xmlns:a16="http://schemas.microsoft.com/office/drawing/2014/main" id="{06DD5BF6-EFE2-436F-B3E5-0A7A4C206D0E}"/>
              </a:ext>
            </a:extLst>
          </p:cNvPr>
          <p:cNvSpPr/>
          <p:nvPr/>
        </p:nvSpPr>
        <p:spPr>
          <a:xfrm>
            <a:off x="6155855" y="2404454"/>
            <a:ext cx="1631270" cy="2822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chemeClr val="tx1"/>
              </a:solidFill>
            </a:endParaRPr>
          </a:p>
        </p:txBody>
      </p:sp>
      <p:cxnSp>
        <p:nvCxnSpPr>
          <p:cNvPr id="13" name="Lige forbindelse 12" descr="Decorative" title="Decorative">
            <a:extLst>
              <a:ext uri="{FF2B5EF4-FFF2-40B4-BE49-F238E27FC236}">
                <a16:creationId xmlns:a16="http://schemas.microsoft.com/office/drawing/2014/main" id="{D8CCE0AE-E7EE-45C5-AA71-BC3738625475}"/>
              </a:ext>
            </a:extLst>
          </p:cNvPr>
          <p:cNvCxnSpPr>
            <a:cxnSpLocks/>
            <a:stCxn id="12" idx="1"/>
            <a:endCxn id="23" idx="3"/>
          </p:cNvCxnSpPr>
          <p:nvPr/>
        </p:nvCxnSpPr>
        <p:spPr>
          <a:xfrm flipH="1" flipV="1">
            <a:off x="3203527" y="2407088"/>
            <a:ext cx="2952329" cy="1384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kstfelt 13" descr="Kommando: Indsæt dato i dokumenttitel. Og så er der en pil hen til stedet i brugergrænsefladen hvor det gøres. ">
            <a:extLst>
              <a:ext uri="{FF2B5EF4-FFF2-40B4-BE49-F238E27FC236}">
                <a16:creationId xmlns:a16="http://schemas.microsoft.com/office/drawing/2014/main" id="{0EB4B8C1-89E5-4BEF-9E30-4966D6A61C4F}"/>
              </a:ext>
            </a:extLst>
          </p:cNvPr>
          <p:cNvSpPr txBox="1"/>
          <p:nvPr/>
        </p:nvSpPr>
        <p:spPr>
          <a:xfrm>
            <a:off x="683246" y="2268588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accent1">
                    <a:lumMod val="50000"/>
                  </a:schemeClr>
                </a:solidFill>
              </a:rPr>
              <a:t>4.6. Indsæt dato i dokument-titel. </a:t>
            </a:r>
            <a:endParaRPr lang="en-US" sz="1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kstfelt 13" descr="Kommando: Klik på knappen ud for Importér fil. Og så er der en pil hen til stedet i brugergrænsefladen hvor det gøres. ">
            <a:extLst>
              <a:ext uri="{FF2B5EF4-FFF2-40B4-BE49-F238E27FC236}">
                <a16:creationId xmlns:a16="http://schemas.microsoft.com/office/drawing/2014/main" id="{0EB4B8C1-89E5-4BEF-9E30-4966D6A61C4F}"/>
              </a:ext>
            </a:extLst>
          </p:cNvPr>
          <p:cNvSpPr txBox="1"/>
          <p:nvPr/>
        </p:nvSpPr>
        <p:spPr>
          <a:xfrm>
            <a:off x="683247" y="322478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accent1">
                    <a:lumMod val="50000"/>
                  </a:schemeClr>
                </a:solidFill>
              </a:rPr>
              <a:t>4.7. Klik på knappen ud for Importer fil</a:t>
            </a:r>
            <a:endParaRPr lang="en-US" sz="1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ktangel 11" descr="Decorative" title="Decorative">
            <a:extLst>
              <a:ext uri="{FF2B5EF4-FFF2-40B4-BE49-F238E27FC236}">
                <a16:creationId xmlns:a16="http://schemas.microsoft.com/office/drawing/2014/main" id="{06DD5BF6-EFE2-436F-B3E5-0A7A4C206D0E}"/>
              </a:ext>
            </a:extLst>
          </p:cNvPr>
          <p:cNvSpPr/>
          <p:nvPr/>
        </p:nvSpPr>
        <p:spPr>
          <a:xfrm>
            <a:off x="6011838" y="3678562"/>
            <a:ext cx="288033" cy="2886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chemeClr val="tx1"/>
              </a:solidFill>
            </a:endParaRPr>
          </a:p>
        </p:txBody>
      </p:sp>
      <p:cxnSp>
        <p:nvCxnSpPr>
          <p:cNvPr id="30" name="Lige forbindelse 29" descr="Decorative" title="Decorative">
            <a:extLst>
              <a:ext uri="{FF2B5EF4-FFF2-40B4-BE49-F238E27FC236}">
                <a16:creationId xmlns:a16="http://schemas.microsoft.com/office/drawing/2014/main" id="{D8CCE0AE-E7EE-45C5-AA71-BC3738625475}"/>
              </a:ext>
            </a:extLst>
          </p:cNvPr>
          <p:cNvCxnSpPr>
            <a:cxnSpLocks/>
            <a:stCxn id="29" idx="1"/>
            <a:endCxn id="26" idx="3"/>
          </p:cNvCxnSpPr>
          <p:nvPr/>
        </p:nvCxnSpPr>
        <p:spPr>
          <a:xfrm flipH="1" flipV="1">
            <a:off x="3563567" y="3363280"/>
            <a:ext cx="2448270" cy="4596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kstfelt 13" descr="Kommando: Klik på gennemse og find dokumentet. Og så er der en pil hen til stedet i brugergrænsefladen hvor det gøres. ">
            <a:extLst>
              <a:ext uri="{FF2B5EF4-FFF2-40B4-BE49-F238E27FC236}">
                <a16:creationId xmlns:a16="http://schemas.microsoft.com/office/drawing/2014/main" id="{0EB4B8C1-89E5-4BEF-9E30-4966D6A61C4F}"/>
              </a:ext>
            </a:extLst>
          </p:cNvPr>
          <p:cNvSpPr txBox="1"/>
          <p:nvPr/>
        </p:nvSpPr>
        <p:spPr>
          <a:xfrm>
            <a:off x="683246" y="4161083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accent1">
                    <a:lumMod val="50000"/>
                  </a:schemeClr>
                </a:solidFill>
              </a:rPr>
              <a:t>4.8. Klik på Gennemse og find dokumentet.</a:t>
            </a:r>
            <a:endParaRPr lang="en-US" sz="1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Rektangel 11" descr="Decorative" title="Decorative">
            <a:extLst>
              <a:ext uri="{FF2B5EF4-FFF2-40B4-BE49-F238E27FC236}">
                <a16:creationId xmlns:a16="http://schemas.microsoft.com/office/drawing/2014/main" id="{06DD5BF6-EFE2-436F-B3E5-0A7A4C206D0E}"/>
              </a:ext>
            </a:extLst>
          </p:cNvPr>
          <p:cNvSpPr/>
          <p:nvPr/>
        </p:nvSpPr>
        <p:spPr>
          <a:xfrm>
            <a:off x="9468222" y="3669794"/>
            <a:ext cx="648073" cy="3278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chemeClr val="tx1"/>
              </a:solidFill>
            </a:endParaRPr>
          </a:p>
        </p:txBody>
      </p:sp>
      <p:cxnSp>
        <p:nvCxnSpPr>
          <p:cNvPr id="40" name="Lige forbindelse 39" descr="Decorative" title="Decorative">
            <a:extLst>
              <a:ext uri="{FF2B5EF4-FFF2-40B4-BE49-F238E27FC236}">
                <a16:creationId xmlns:a16="http://schemas.microsoft.com/office/drawing/2014/main" id="{D8CCE0AE-E7EE-45C5-AA71-BC3738625475}"/>
              </a:ext>
            </a:extLst>
          </p:cNvPr>
          <p:cNvCxnSpPr>
            <a:cxnSpLocks/>
            <a:endCxn id="36" idx="3"/>
          </p:cNvCxnSpPr>
          <p:nvPr/>
        </p:nvCxnSpPr>
        <p:spPr>
          <a:xfrm flipH="1">
            <a:off x="3995614" y="3822888"/>
            <a:ext cx="5472608" cy="4766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kstfelt 13" descr="Kommando: Klik på Gem, dokumentet er journaliseret. Og så er der en pil hen til stedet i brugergrænsefladen hvor det gøres. ">
            <a:extLst>
              <a:ext uri="{FF2B5EF4-FFF2-40B4-BE49-F238E27FC236}">
                <a16:creationId xmlns:a16="http://schemas.microsoft.com/office/drawing/2014/main" id="{0EB4B8C1-89E5-4BEF-9E30-4966D6A61C4F}"/>
              </a:ext>
            </a:extLst>
          </p:cNvPr>
          <p:cNvSpPr txBox="1"/>
          <p:nvPr/>
        </p:nvSpPr>
        <p:spPr>
          <a:xfrm>
            <a:off x="679391" y="5191775"/>
            <a:ext cx="28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accent1">
                    <a:lumMod val="50000"/>
                  </a:schemeClr>
                </a:solidFill>
              </a:rPr>
              <a:t>4.9. Klik på Gem. </a:t>
            </a:r>
          </a:p>
          <a:p>
            <a:r>
              <a:rPr lang="da-DK" sz="1200" dirty="0">
                <a:solidFill>
                  <a:schemeClr val="accent1">
                    <a:lumMod val="50000"/>
                  </a:schemeClr>
                </a:solidFill>
              </a:rPr>
              <a:t>Dokumentet er nu journaliseret i sagen. </a:t>
            </a:r>
            <a:endParaRPr lang="en-US" sz="1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Rektangel 11" descr="Decorative" title="Decorative">
            <a:extLst>
              <a:ext uri="{FF2B5EF4-FFF2-40B4-BE49-F238E27FC236}">
                <a16:creationId xmlns:a16="http://schemas.microsoft.com/office/drawing/2014/main" id="{06DD5BF6-EFE2-436F-B3E5-0A7A4C206D0E}"/>
              </a:ext>
            </a:extLst>
          </p:cNvPr>
          <p:cNvSpPr/>
          <p:nvPr/>
        </p:nvSpPr>
        <p:spPr>
          <a:xfrm>
            <a:off x="5101050" y="5414890"/>
            <a:ext cx="694764" cy="4680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chemeClr val="tx1"/>
              </a:solidFill>
            </a:endParaRPr>
          </a:p>
        </p:txBody>
      </p:sp>
      <p:cxnSp>
        <p:nvCxnSpPr>
          <p:cNvPr id="42" name="Lige forbindelse 41" descr="Decorative" title="Decorative">
            <a:extLst>
              <a:ext uri="{FF2B5EF4-FFF2-40B4-BE49-F238E27FC236}">
                <a16:creationId xmlns:a16="http://schemas.microsoft.com/office/drawing/2014/main" id="{D8CCE0AE-E7EE-45C5-AA71-BC3738625475}"/>
              </a:ext>
            </a:extLst>
          </p:cNvPr>
          <p:cNvCxnSpPr>
            <a:cxnSpLocks/>
            <a:endCxn id="35" idx="3"/>
          </p:cNvCxnSpPr>
          <p:nvPr/>
        </p:nvCxnSpPr>
        <p:spPr>
          <a:xfrm flipH="1" flipV="1">
            <a:off x="3563567" y="5422608"/>
            <a:ext cx="1537488" cy="1453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5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1049" y="476250"/>
            <a:ext cx="11728609" cy="792510"/>
          </a:xfrm>
        </p:spPr>
        <p:txBody>
          <a:bodyPr/>
          <a:lstStyle/>
          <a:p>
            <a:r>
              <a:rPr lang="da-DK" dirty="0" smtClean="0"/>
              <a:t>Skabelon</a:t>
            </a:r>
            <a:r>
              <a:rPr lang="da-DK" dirty="0" smtClean="0"/>
              <a:t>: ny </a:t>
            </a:r>
            <a:r>
              <a:rPr lang="da-DK" dirty="0" err="1" smtClean="0"/>
              <a:t>xflow</a:t>
            </a:r>
            <a:r>
              <a:rPr lang="da-DK" dirty="0" smtClean="0"/>
              <a:t>-blanket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74643"/>
              </p:ext>
            </p:extLst>
          </p:nvPr>
        </p:nvGraphicFramePr>
        <p:xfrm>
          <a:off x="1115294" y="1484784"/>
          <a:ext cx="10801201" cy="5013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7929">
                  <a:extLst>
                    <a:ext uri="{9D8B030D-6E8A-4147-A177-3AD203B41FA5}">
                      <a16:colId xmlns:a16="http://schemas.microsoft.com/office/drawing/2014/main" val="3817105363"/>
                    </a:ext>
                  </a:extLst>
                </a:gridCol>
                <a:gridCol w="3896636">
                  <a:extLst>
                    <a:ext uri="{9D8B030D-6E8A-4147-A177-3AD203B41FA5}">
                      <a16:colId xmlns:a16="http://schemas.microsoft.com/office/drawing/2014/main" val="87867637"/>
                    </a:ext>
                  </a:extLst>
                </a:gridCol>
                <a:gridCol w="3896636">
                  <a:extLst>
                    <a:ext uri="{9D8B030D-6E8A-4147-A177-3AD203B41FA5}">
                      <a16:colId xmlns:a16="http://schemas.microsoft.com/office/drawing/2014/main" val="2732563670"/>
                    </a:ext>
                  </a:extLst>
                </a:gridCol>
              </a:tblGrid>
              <a:tr h="38621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Opstartsoplysninger</a:t>
                      </a:r>
                      <a:endParaRPr lang="da-DK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Blanketskabelon: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0" i="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Hvilke felter skal blanketten indeholde? Eks. </a:t>
                      </a:r>
                      <a:r>
                        <a:rPr lang="da-DK" sz="8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infotekster, tekstfelter, talfelter, datofelter, JA/Nej-spørgsmål, multivælgere mv.</a:t>
                      </a:r>
                      <a:endParaRPr lang="da-DK" sz="200" b="0" i="0" dirty="0" smtClean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Arbejdsgangsskabelon:</a:t>
                      </a:r>
                      <a:r>
                        <a:rPr lang="da-DK" sz="1100" baseline="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i="0" baseline="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Flowet efter blanket er udfyldt og sendt</a:t>
                      </a:r>
                      <a:endParaRPr lang="da-DK" sz="800" b="0" i="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691513"/>
                  </a:ext>
                </a:extLst>
              </a:tr>
              <a:tr h="250607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Blanketnavn:</a:t>
                      </a:r>
                      <a:endParaRPr lang="da-DK" sz="8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420" marR="5542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r>
                        <a:rPr lang="da-DK" sz="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Indeholder flowet godkender-trin?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JA: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NEJ: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b="1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Hvis Ja, angiv hvem – enkeltperson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eller gruppe, fx.</a:t>
                      </a: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xx-afdeling, leder eller medarbejder. Angiv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initialer.</a:t>
                      </a:r>
                      <a:endParaRPr lang="da-DK" sz="800" b="1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Skriv:</a:t>
                      </a: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a-DK" sz="800" b="0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433154"/>
                  </a:ext>
                </a:extLst>
              </a:tr>
              <a:tr h="66741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Blanketdesign: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Almindelig (én side):     Trin guide:</a:t>
                      </a:r>
                      <a:endParaRPr lang="da-DK" sz="8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945282"/>
                  </a:ext>
                </a:extLst>
              </a:tr>
              <a:tr h="29205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Synlighed: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Må blanket </a:t>
                      </a:r>
                      <a:r>
                        <a:rPr lang="da-DK" sz="800" b="1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vises i </a:t>
                      </a:r>
                      <a:r>
                        <a:rPr lang="da-DK" sz="800" b="1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xFlow</a:t>
                      </a:r>
                      <a:r>
                        <a:rPr lang="da-DK" sz="800" b="1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-blanketoversigt</a:t>
                      </a: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JA:     NEJ:</a:t>
                      </a:r>
                      <a:endParaRPr lang="da-DK" sz="8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Dataaflevering: skal blanket udløse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 RPA-flow?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JA: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NEJ: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b="1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Hvis Ja, angiv hvilket.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Skriv:  </a:t>
                      </a:r>
                      <a:endParaRPr lang="da-DK" sz="800" b="0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dirty="0" smtClean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URL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fra </a:t>
                      </a:r>
                      <a:r>
                        <a:rPr lang="da-DK" sz="800" b="1" baseline="0" dirty="0" err="1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PowerAutomate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Skriv:</a:t>
                      </a: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764671"/>
                  </a:ext>
                </a:extLst>
              </a:tr>
              <a:tr h="75944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Procesejer:</a:t>
                      </a:r>
                      <a:r>
                        <a:rPr lang="da-DK" sz="8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55420" marR="5542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05466"/>
                  </a:ext>
                </a:extLst>
              </a:tr>
              <a:tr h="784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Afdeling:</a:t>
                      </a: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0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Dataaflevering: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skal blanket afleveres til andre formål?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JA: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NEJ: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b="1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Hvis Ja, angiv hvilket.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Skriv:  </a:t>
                      </a:r>
                      <a:endParaRPr lang="da-DK" sz="800" b="0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455645"/>
                  </a:ext>
                </a:extLst>
              </a:tr>
              <a:tr h="55332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Login - hvordan </a:t>
                      </a: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skal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blanket kunne tilgås</a:t>
                      </a: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? </a:t>
                      </a:r>
                      <a:endParaRPr lang="da-DK" sz="800" b="1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MitID</a:t>
                      </a:r>
                      <a:r>
                        <a:rPr lang="da-DK" sz="8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:</a:t>
                      </a:r>
                      <a:r>
                        <a:rPr lang="da-DK" sz="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da-DK" sz="800" b="0" i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Windows-login:</a:t>
                      </a:r>
                      <a:r>
                        <a:rPr lang="da-DK" sz="8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    Anonym:</a:t>
                      </a:r>
                      <a:endParaRPr lang="da-DK" sz="8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55420" marR="5542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Yderligere bemærkninger: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dirty="0" smtClean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Skriv: </a:t>
                      </a: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346128"/>
                  </a:ext>
                </a:extLst>
              </a:tr>
              <a:tr h="49799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Hvem starter </a:t>
                      </a: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blanketten?</a:t>
                      </a:r>
                      <a:r>
                        <a:rPr lang="da-DK" sz="8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Eks. </a:t>
                      </a:r>
                      <a:r>
                        <a:rPr lang="da-DK" sz="800" b="1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leder</a:t>
                      </a:r>
                      <a:r>
                        <a:rPr lang="da-DK" sz="800" b="1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, medarbejder eller borger.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a-DK" sz="800" b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Skriv: </a:t>
                      </a:r>
                      <a:endParaRPr lang="da-DK" sz="800" b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da-DK" sz="8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261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7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4000d72b-fc71-4856-9dba-a04c91f3a880"/>
</p:tagLst>
</file>

<file path=ppt/theme/theme1.xml><?xml version="1.0" encoding="utf-8"?>
<a:theme xmlns:a="http://schemas.openxmlformats.org/drawingml/2006/main" name="PowerPoint - 16-9">
  <a:themeElements>
    <a:clrScheme name="Powerpoint skabel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skabel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skabel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skabelon 16-9.potm" id="{4A26EA8A-838A-48D0-B8BE-A35AF9A48DF8}" vid="{6AFB89D7-9A35-4C16-AB00-DC62F8590B9F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skabelon 16-9</Template>
  <TotalTime>2472</TotalTime>
  <Words>656</Words>
  <Application>Microsoft Office PowerPoint</Application>
  <PresentationFormat>Brugerdefineret</PresentationFormat>
  <Paragraphs>154</Paragraphs>
  <Slides>8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7" baseType="lpstr">
      <vt:lpstr>Arial</vt:lpstr>
      <vt:lpstr>Calibri</vt:lpstr>
      <vt:lpstr>Geneva</vt:lpstr>
      <vt:lpstr>Lucida Grande</vt:lpstr>
      <vt:lpstr>Railway</vt:lpstr>
      <vt:lpstr>Raleway SemiBold</vt:lpstr>
      <vt:lpstr>Times New Roman</vt:lpstr>
      <vt:lpstr>Verdana</vt:lpstr>
      <vt:lpstr>PowerPoint - 16-9</vt:lpstr>
      <vt:lpstr>Procesdefinitionsdokument (PDD)</vt:lpstr>
      <vt:lpstr>PowerPoint-præsentation</vt:lpstr>
      <vt:lpstr>1) Faktakort</vt:lpstr>
      <vt:lpstr>PowerPoint-præsentation</vt:lpstr>
      <vt:lpstr>PowerPoint-præsentation</vt:lpstr>
      <vt:lpstr>PowerPoint-præsentation</vt:lpstr>
      <vt:lpstr>Eksempel:  Optegning af trin i brugegrænseflade</vt:lpstr>
      <vt:lpstr>Skabelon: ny xflow-blanket</vt:lpstr>
    </vt:vector>
  </TitlesOfParts>
  <Company>Aabenraa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skabelon 16-9</dc:title>
  <dc:creator>Lennart Hoffmann Kastbjerg</dc:creator>
  <cp:lastModifiedBy>Lennart Hoffmann Kastbjerg</cp:lastModifiedBy>
  <cp:revision>121</cp:revision>
  <cp:lastPrinted>2017-07-31T07:07:35Z</cp:lastPrinted>
  <dcterms:created xsi:type="dcterms:W3CDTF">2022-07-11T11:50:22Z</dcterms:created>
  <dcterms:modified xsi:type="dcterms:W3CDTF">2024-02-28T14:27:52Z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292bc029-138c-470f-9cb0-9f2dc95b84ff</vt:lpwstr>
  </property>
  <property fmtid="{D5CDD505-2E9C-101B-9397-08002B2CF9AE}" pid="3" name="CloudStatistics_DocumentCreation">
    <vt:lpwstr>True</vt:lpwstr>
  </property>
</Properties>
</file>